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52"/>
  </p:notesMasterIdLst>
  <p:sldIdLst>
    <p:sldId id="256" r:id="rId3"/>
    <p:sldId id="362" r:id="rId4"/>
    <p:sldId id="397" r:id="rId5"/>
    <p:sldId id="398" r:id="rId6"/>
    <p:sldId id="279" r:id="rId7"/>
    <p:sldId id="399" r:id="rId8"/>
    <p:sldId id="400" r:id="rId9"/>
    <p:sldId id="401" r:id="rId10"/>
    <p:sldId id="367" r:id="rId11"/>
    <p:sldId id="368" r:id="rId12"/>
    <p:sldId id="346" r:id="rId13"/>
    <p:sldId id="360" r:id="rId14"/>
    <p:sldId id="361" r:id="rId15"/>
    <p:sldId id="395" r:id="rId16"/>
    <p:sldId id="359" r:id="rId17"/>
    <p:sldId id="369" r:id="rId18"/>
    <p:sldId id="370" r:id="rId19"/>
    <p:sldId id="372" r:id="rId20"/>
    <p:sldId id="371" r:id="rId21"/>
    <p:sldId id="357" r:id="rId22"/>
    <p:sldId id="373" r:id="rId23"/>
    <p:sldId id="374" r:id="rId24"/>
    <p:sldId id="396" r:id="rId25"/>
    <p:sldId id="352" r:id="rId26"/>
    <p:sldId id="375" r:id="rId27"/>
    <p:sldId id="376" r:id="rId28"/>
    <p:sldId id="377" r:id="rId29"/>
    <p:sldId id="380" r:id="rId30"/>
    <p:sldId id="379" r:id="rId31"/>
    <p:sldId id="378" r:id="rId32"/>
    <p:sldId id="402" r:id="rId33"/>
    <p:sldId id="381" r:id="rId34"/>
    <p:sldId id="382" r:id="rId35"/>
    <p:sldId id="383" r:id="rId36"/>
    <p:sldId id="386" r:id="rId37"/>
    <p:sldId id="385" r:id="rId38"/>
    <p:sldId id="384" r:id="rId39"/>
    <p:sldId id="390" r:id="rId40"/>
    <p:sldId id="388" r:id="rId41"/>
    <p:sldId id="389" r:id="rId42"/>
    <p:sldId id="387" r:id="rId43"/>
    <p:sldId id="391" r:id="rId44"/>
    <p:sldId id="392" r:id="rId45"/>
    <p:sldId id="403" r:id="rId46"/>
    <p:sldId id="404" r:id="rId47"/>
    <p:sldId id="405" r:id="rId48"/>
    <p:sldId id="393" r:id="rId49"/>
    <p:sldId id="394" r:id="rId50"/>
    <p:sldId id="288" r:id="rId51"/>
  </p:sldIdLst>
  <p:sldSz cx="9144000" cy="6858000" type="screen4x3"/>
  <p:notesSz cx="7010400" cy="9296400"/>
  <p:embeddedFontLst>
    <p:embeddedFont>
      <p:font typeface="Calibri" panose="020F0502020204030204" pitchFamily="34" charset="0"/>
      <p:regular r:id="rId53"/>
      <p:bold r:id="rId54"/>
      <p:italic r:id="rId55"/>
      <p:boldItalic r:id="rId56"/>
    </p:embeddedFont>
    <p:embeddedFont>
      <p:font typeface="Cambria" panose="02040503050406030204" pitchFamily="18" charset="0"/>
      <p:regular r:id="rId57"/>
      <p:bold r:id="rId58"/>
      <p:italic r:id="rId59"/>
      <p:boldItalic r:id="rId60"/>
    </p:embeddedFont>
    <p:embeddedFont>
      <p:font typeface="Gill Sans MT" panose="020B0502020104020203"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0BFAF4-2B88-4E11-8F62-2242DE553018}">
  <a:tblStyle styleId="{350BFAF4-2B88-4E11-8F62-2242DE5530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111894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There </a:t>
            </a:r>
            <a:r>
              <a:rPr lang="en-US" dirty="0" err="1"/>
              <a:t>endeth</a:t>
            </a:r>
            <a:r>
              <a:rPr lang="en-US" dirty="0"/>
              <a:t> the lesson, we’re all equipped to follow the meaty bits of my presentation.</a:t>
            </a:r>
          </a:p>
        </p:txBody>
      </p:sp>
    </p:spTree>
    <p:extLst>
      <p:ext uri="{BB962C8B-B14F-4D97-AF65-F5344CB8AC3E}">
        <p14:creationId xmlns:p14="http://schemas.microsoft.com/office/powerpoint/2010/main" val="3954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Protein is the ATP-binding cassette transporter sub-family A, member 4.  Both rods and cones are affected, but cones seem to be affected first.</a:t>
            </a:r>
          </a:p>
        </p:txBody>
      </p:sp>
    </p:spTree>
    <p:extLst>
      <p:ext uri="{BB962C8B-B14F-4D97-AF65-F5344CB8AC3E}">
        <p14:creationId xmlns:p14="http://schemas.microsoft.com/office/powerpoint/2010/main" val="221296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42518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2455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We didn’t seek out the DNA test as we didn’t think we’d seen any cases, and also considered the age of onset to be after most guide dogs retire</a:t>
            </a:r>
          </a:p>
        </p:txBody>
      </p:sp>
    </p:spTree>
    <p:extLst>
      <p:ext uri="{BB962C8B-B14F-4D97-AF65-F5344CB8AC3E}">
        <p14:creationId xmlns:p14="http://schemas.microsoft.com/office/powerpoint/2010/main" val="329328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Either still being raised, in training or out working in the field</a:t>
            </a:r>
          </a:p>
        </p:txBody>
      </p:sp>
    </p:spTree>
    <p:extLst>
      <p:ext uri="{BB962C8B-B14F-4D97-AF65-F5344CB8AC3E}">
        <p14:creationId xmlns:p14="http://schemas.microsoft.com/office/powerpoint/2010/main" val="2044748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Stop press – high quality DNA has just been extracted from our frozen dewclaws as part of a new project!</a:t>
            </a:r>
          </a:p>
        </p:txBody>
      </p:sp>
    </p:spTree>
    <p:extLst>
      <p:ext uri="{BB962C8B-B14F-4D97-AF65-F5344CB8AC3E}">
        <p14:creationId xmlns:p14="http://schemas.microsoft.com/office/powerpoint/2010/main" val="65655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Either still being raised, in training or out working in the field</a:t>
            </a:r>
          </a:p>
        </p:txBody>
      </p:sp>
    </p:spTree>
    <p:extLst>
      <p:ext uri="{BB962C8B-B14F-4D97-AF65-F5344CB8AC3E}">
        <p14:creationId xmlns:p14="http://schemas.microsoft.com/office/powerpoint/2010/main" val="33134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OCT = optical coherence tomography</a:t>
            </a:r>
          </a:p>
          <a:p>
            <a:pPr marL="139700" indent="0">
              <a:buNone/>
            </a:pPr>
            <a:r>
              <a:rPr lang="en-US" dirty="0"/>
              <a:t>The area of thinning correlated with a dark area on infrared confocal scanning laser ophthalmoscopy and the area of greatest intensity on autofluorescence confocal scanning laser ophthalmoscopy.</a:t>
            </a:r>
          </a:p>
        </p:txBody>
      </p:sp>
    </p:spTree>
    <p:extLst>
      <p:ext uri="{BB962C8B-B14F-4D97-AF65-F5344CB8AC3E}">
        <p14:creationId xmlns:p14="http://schemas.microsoft.com/office/powerpoint/2010/main" val="184919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Scotopic responses are those in dim light, believed to correlate mainly to rod activity</a:t>
            </a:r>
          </a:p>
          <a:p>
            <a:pPr marL="139700" indent="0">
              <a:buNone/>
            </a:pPr>
            <a:r>
              <a:rPr lang="en-US" dirty="0"/>
              <a:t>Photopic responses are those in daylight or other bright light, correlating mainly to cone activity</a:t>
            </a:r>
          </a:p>
        </p:txBody>
      </p:sp>
    </p:spTree>
    <p:extLst>
      <p:ext uri="{BB962C8B-B14F-4D97-AF65-F5344CB8AC3E}">
        <p14:creationId xmlns:p14="http://schemas.microsoft.com/office/powerpoint/2010/main" val="337680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A quick genetics primer for you – fellow geeks you may laugh at my pun!</a:t>
            </a:r>
          </a:p>
        </p:txBody>
      </p:sp>
    </p:spTree>
    <p:extLst>
      <p:ext uri="{BB962C8B-B14F-4D97-AF65-F5344CB8AC3E}">
        <p14:creationId xmlns:p14="http://schemas.microsoft.com/office/powerpoint/2010/main" val="4019627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71295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721567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956558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Also retired breeder, aged 7y4m when she came in for investigations</a:t>
            </a:r>
          </a:p>
        </p:txBody>
      </p:sp>
    </p:spTree>
    <p:extLst>
      <p:ext uri="{BB962C8B-B14F-4D97-AF65-F5344CB8AC3E}">
        <p14:creationId xmlns:p14="http://schemas.microsoft.com/office/powerpoint/2010/main" val="306786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OCT at 7y4m – thinning of ONL in all 4 quadrants, markedly thinned ONL at AC</a:t>
            </a:r>
          </a:p>
        </p:txBody>
      </p:sp>
    </p:spTree>
    <p:extLst>
      <p:ext uri="{BB962C8B-B14F-4D97-AF65-F5344CB8AC3E}">
        <p14:creationId xmlns:p14="http://schemas.microsoft.com/office/powerpoint/2010/main" val="3762589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Worked by our Director of Instruction and Training at 7y4m.  Guide dog owner had not noticed any visual impairment.</a:t>
            </a:r>
          </a:p>
        </p:txBody>
      </p:sp>
    </p:spTree>
    <p:extLst>
      <p:ext uri="{BB962C8B-B14F-4D97-AF65-F5344CB8AC3E}">
        <p14:creationId xmlns:p14="http://schemas.microsoft.com/office/powerpoint/2010/main" val="580149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3246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Worked by our Director of Instruction and Training at 8y1m.  Guide dog owner noticed a growing unwillingness to cross a dark area to her toileting area, but nothing else.</a:t>
            </a:r>
          </a:p>
        </p:txBody>
      </p:sp>
    </p:spTree>
    <p:extLst>
      <p:ext uri="{BB962C8B-B14F-4D97-AF65-F5344CB8AC3E}">
        <p14:creationId xmlns:p14="http://schemas.microsoft.com/office/powerpoint/2010/main" val="3032511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Aged 8y1m, retina appeared normal on expert examination.</a:t>
            </a:r>
          </a:p>
        </p:txBody>
      </p:sp>
    </p:spTree>
    <p:extLst>
      <p:ext uri="{BB962C8B-B14F-4D97-AF65-F5344CB8AC3E}">
        <p14:creationId xmlns:p14="http://schemas.microsoft.com/office/powerpoint/2010/main" val="3476462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Aged 8y10m</a:t>
            </a:r>
          </a:p>
        </p:txBody>
      </p:sp>
    </p:spTree>
    <p:extLst>
      <p:ext uri="{BB962C8B-B14F-4D97-AF65-F5344CB8AC3E}">
        <p14:creationId xmlns:p14="http://schemas.microsoft.com/office/powerpoint/2010/main" val="138964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DNA</a:t>
            </a:r>
            <a:r>
              <a:rPr lang="en-GB" baseline="0" dirty="0"/>
              <a:t> molecule a series of ‘bases’ (letters), 3 bases code for an amino acid, which fold up into a peptide/protein. </a:t>
            </a:r>
            <a:r>
              <a:rPr lang="en-US" dirty="0"/>
              <a:t>Proteins are the building</a:t>
            </a:r>
            <a:r>
              <a:rPr lang="en-US" baseline="0" dirty="0"/>
              <a:t> blocks of every structure in our bodies. </a:t>
            </a:r>
            <a:endParaRPr lang="en-GB"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945BC-930B-4831-B0FF-31CBE00C97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209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Worked by our Director of Instruction and Training at 8y11m.  </a:t>
            </a:r>
          </a:p>
        </p:txBody>
      </p:sp>
    </p:spTree>
    <p:extLst>
      <p:ext uri="{BB962C8B-B14F-4D97-AF65-F5344CB8AC3E}">
        <p14:creationId xmlns:p14="http://schemas.microsoft.com/office/powerpoint/2010/main" val="409783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219545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No OCT</a:t>
            </a:r>
          </a:p>
        </p:txBody>
      </p:sp>
    </p:spTree>
    <p:extLst>
      <p:ext uri="{BB962C8B-B14F-4D97-AF65-F5344CB8AC3E}">
        <p14:creationId xmlns:p14="http://schemas.microsoft.com/office/powerpoint/2010/main" val="1709144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Worked by our Director of Instruction and Training at 10y10m.  Guide dog owner had not noticed any changes.</a:t>
            </a:r>
          </a:p>
        </p:txBody>
      </p:sp>
    </p:spTree>
    <p:extLst>
      <p:ext uri="{BB962C8B-B14F-4D97-AF65-F5344CB8AC3E}">
        <p14:creationId xmlns:p14="http://schemas.microsoft.com/office/powerpoint/2010/main" val="956618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No OCT, work notes mislaid.  Dogs 7 and 8 were littermates of 5 and 6 and were unfortunately unable to come in for investigations due to the poor health of their guide dog owners.  All dogs were retired on our advice.</a:t>
            </a:r>
          </a:p>
        </p:txBody>
      </p:sp>
    </p:spTree>
    <p:extLst>
      <p:ext uri="{BB962C8B-B14F-4D97-AF65-F5344CB8AC3E}">
        <p14:creationId xmlns:p14="http://schemas.microsoft.com/office/powerpoint/2010/main" val="3592259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Three of the same authors as the first study</a:t>
            </a:r>
          </a:p>
        </p:txBody>
      </p:sp>
    </p:spTree>
    <p:extLst>
      <p:ext uri="{BB962C8B-B14F-4D97-AF65-F5344CB8AC3E}">
        <p14:creationId xmlns:p14="http://schemas.microsoft.com/office/powerpoint/2010/main" val="136146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However middle-aged and older carriers did show some changes on </a:t>
            </a:r>
            <a:r>
              <a:rPr lang="en-US" dirty="0" err="1"/>
              <a:t>cSLO</a:t>
            </a:r>
            <a:r>
              <a:rPr lang="en-US" dirty="0"/>
              <a:t> and OCT, being intermediate between normal dogs and affected dogs, indicating some accumulation of lipofuscin in the RPE in the AC.  In human carriers for ABCA4 mutations, visual acuity is normal but ERGs have been found to be abnormal.</a:t>
            </a:r>
          </a:p>
        </p:txBody>
      </p:sp>
    </p:spTree>
    <p:extLst>
      <p:ext uri="{BB962C8B-B14F-4D97-AF65-F5344CB8AC3E}">
        <p14:creationId xmlns:p14="http://schemas.microsoft.com/office/powerpoint/2010/main" val="3918990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630554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570101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sz="1800" dirty="0">
                <a:effectLst/>
                <a:latin typeface="Calibri" panose="020F0502020204030204" pitchFamily="34" charset="0"/>
                <a:ea typeface="Calibri" panose="020F0502020204030204" pitchFamily="34" charset="0"/>
              </a:rPr>
              <a:t>that opinion is based on both the research and our own observed work and ophthalmic findings.  I will also say that organizations using Labradors (or crosses) in roles other than guide work will have to make their own judgement about how important good vision is for dogs in those roles </a:t>
            </a:r>
            <a:endParaRPr lang="en-US" dirty="0"/>
          </a:p>
        </p:txBody>
      </p:sp>
    </p:spTree>
    <p:extLst>
      <p:ext uri="{BB962C8B-B14F-4D97-AF65-F5344CB8AC3E}">
        <p14:creationId xmlns:p14="http://schemas.microsoft.com/office/powerpoint/2010/main" val="61077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Each</a:t>
            </a:r>
            <a:r>
              <a:rPr lang="en-US" baseline="0" dirty="0"/>
              <a:t> time a cell divides, the DNA is unzipped and is copied.  Sometimes errors occur, and these are known as mutations.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945BC-930B-4831-B0FF-31CBE00C97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00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lstStyle/>
          <a:p>
            <a:pPr eaLnBrk="1" hangingPunct="1"/>
            <a:r>
              <a:rPr lang="en-GB" baseline="0" dirty="0"/>
              <a:t>SEQUENCE_DETERMINES_SHAPE…</a:t>
            </a:r>
          </a:p>
          <a:p>
            <a:pPr eaLnBrk="1" hangingPunct="1"/>
            <a:endParaRPr lang="en-GB" baseline="0" dirty="0"/>
          </a:p>
          <a:p>
            <a:pPr eaLnBrk="1" hangingPunct="1"/>
            <a:r>
              <a:rPr lang="en-GB" baseline="0" dirty="0"/>
              <a:t>Change the DNA base (happens a lot during copying) </a:t>
            </a:r>
            <a:r>
              <a:rPr lang="en-GB" baseline="0" dirty="0">
                <a:sym typeface="Wingdings" panose="05000000000000000000" pitchFamily="2" charset="2"/>
              </a:rPr>
              <a:t> may change sequence and so shape…</a:t>
            </a:r>
            <a:endParaRPr lang="en-GB" dirty="0"/>
          </a:p>
          <a:p>
            <a:pPr eaLnBrk="1" hangingPunct="1">
              <a:defRPr/>
            </a:pPr>
            <a:r>
              <a:rPr lang="en-GB" dirty="0"/>
              <a:t>… &amp; this is CRUCIAL</a:t>
            </a:r>
            <a:r>
              <a:rPr lang="en-GB" baseline="0" dirty="0"/>
              <a:t> because SHAPE is KEY to FUNCTION (enzymes, receptors </a:t>
            </a:r>
            <a:r>
              <a:rPr lang="en-GB" baseline="0" dirty="0" err="1"/>
              <a:t>etc</a:t>
            </a:r>
            <a:r>
              <a:rPr lang="en-GB" baseline="0" dirty="0"/>
              <a:t>).</a:t>
            </a:r>
          </a:p>
          <a:p>
            <a:pPr eaLnBrk="1" hangingPunct="1">
              <a:defRPr/>
            </a:pPr>
            <a:endParaRPr lang="en-GB" baseline="0" dirty="0"/>
          </a:p>
          <a:p>
            <a:pPr eaLnBrk="1" hangingPunct="1">
              <a:defRPr/>
            </a:pPr>
            <a:r>
              <a:rPr lang="en-GB" baseline="0" dirty="0"/>
              <a:t>Doesn’t work as well, or even at all. </a:t>
            </a:r>
          </a:p>
          <a:p>
            <a:pPr eaLnBrk="1" hangingPunct="1">
              <a:defRPr/>
            </a:pPr>
            <a:r>
              <a:rPr lang="en-GB" baseline="0" dirty="0"/>
              <a:t> </a:t>
            </a:r>
          </a:p>
          <a:p>
            <a:pPr eaLnBrk="1" hangingPunct="1">
              <a:defRPr/>
            </a:pPr>
            <a:r>
              <a:rPr lang="en-GB" u="sng" baseline="0" dirty="0"/>
              <a:t>We ALL</a:t>
            </a:r>
            <a:r>
              <a:rPr lang="en-GB" baseline="0" dirty="0"/>
              <a:t> have versions like this, but if we inherit 2, then the function protein performs is sub-optimal </a:t>
            </a:r>
            <a:r>
              <a:rPr lang="en-GB" baseline="0" dirty="0">
                <a:sym typeface="Wingdings" panose="05000000000000000000" pitchFamily="2" charset="2"/>
              </a:rPr>
              <a:t> disease. </a:t>
            </a:r>
          </a:p>
          <a:p>
            <a:pPr marL="139700" indent="0" eaLnBrk="1" hangingPunct="1">
              <a:buNone/>
              <a:defRPr/>
            </a:pPr>
            <a:endParaRPr lang="en-GB" baseline="0" dirty="0">
              <a:sym typeface="Wingdings" panose="05000000000000000000" pitchFamily="2" charset="2"/>
            </a:endParaRPr>
          </a:p>
        </p:txBody>
      </p:sp>
      <p:sp>
        <p:nvSpPr>
          <p:cNvPr id="59396" name="Slide Number Placeholder 3"/>
          <p:cNvSpPr>
            <a:spLocks noGrp="1"/>
          </p:cNvSpPr>
          <p:nvPr>
            <p:ph type="sldNum" sz="quarter" idx="5"/>
          </p:nvPr>
        </p:nvSpPr>
        <p:spPr>
          <a:noFill/>
        </p:spPr>
        <p:txBody>
          <a:bodyPr/>
          <a:lstStyle>
            <a:lvl1pPr eaLnBrk="0" hangingPunct="0">
              <a:defRPr>
                <a:solidFill>
                  <a:schemeClr val="tx1"/>
                </a:solidFill>
                <a:latin typeface="Gill Sans MT" pitchFamily="34" charset="0"/>
              </a:defRPr>
            </a:lvl1pPr>
            <a:lvl2pPr marL="744237" indent="-286245" eaLnBrk="0" hangingPunct="0">
              <a:defRPr>
                <a:solidFill>
                  <a:schemeClr val="tx1"/>
                </a:solidFill>
                <a:latin typeface="Gill Sans MT" pitchFamily="34" charset="0"/>
              </a:defRPr>
            </a:lvl2pPr>
            <a:lvl3pPr marL="1144979" indent="-228996" eaLnBrk="0" hangingPunct="0">
              <a:defRPr>
                <a:solidFill>
                  <a:schemeClr val="tx1"/>
                </a:solidFill>
                <a:latin typeface="Gill Sans MT" pitchFamily="34" charset="0"/>
              </a:defRPr>
            </a:lvl3pPr>
            <a:lvl4pPr marL="1602971" indent="-228996" eaLnBrk="0" hangingPunct="0">
              <a:defRPr>
                <a:solidFill>
                  <a:schemeClr val="tx1"/>
                </a:solidFill>
                <a:latin typeface="Gill Sans MT" pitchFamily="34" charset="0"/>
              </a:defRPr>
            </a:lvl4pPr>
            <a:lvl5pPr marL="2060963" indent="-228996" eaLnBrk="0" hangingPunct="0">
              <a:defRPr>
                <a:solidFill>
                  <a:schemeClr val="tx1"/>
                </a:solidFill>
                <a:latin typeface="Gill Sans MT" pitchFamily="34" charset="0"/>
              </a:defRPr>
            </a:lvl5pPr>
            <a:lvl6pPr marL="2518954" indent="-228996" eaLnBrk="0" fontAlgn="base" hangingPunct="0">
              <a:spcBef>
                <a:spcPct val="0"/>
              </a:spcBef>
              <a:spcAft>
                <a:spcPct val="0"/>
              </a:spcAft>
              <a:defRPr>
                <a:solidFill>
                  <a:schemeClr val="tx1"/>
                </a:solidFill>
                <a:latin typeface="Gill Sans MT" pitchFamily="34" charset="0"/>
              </a:defRPr>
            </a:lvl6pPr>
            <a:lvl7pPr marL="2976947" indent="-228996" eaLnBrk="0" fontAlgn="base" hangingPunct="0">
              <a:spcBef>
                <a:spcPct val="0"/>
              </a:spcBef>
              <a:spcAft>
                <a:spcPct val="0"/>
              </a:spcAft>
              <a:defRPr>
                <a:solidFill>
                  <a:schemeClr val="tx1"/>
                </a:solidFill>
                <a:latin typeface="Gill Sans MT" pitchFamily="34" charset="0"/>
              </a:defRPr>
            </a:lvl7pPr>
            <a:lvl8pPr marL="3434939" indent="-228996" eaLnBrk="0" fontAlgn="base" hangingPunct="0">
              <a:spcBef>
                <a:spcPct val="0"/>
              </a:spcBef>
              <a:spcAft>
                <a:spcPct val="0"/>
              </a:spcAft>
              <a:defRPr>
                <a:solidFill>
                  <a:schemeClr val="tx1"/>
                </a:solidFill>
                <a:latin typeface="Gill Sans MT" pitchFamily="34" charset="0"/>
              </a:defRPr>
            </a:lvl8pPr>
            <a:lvl9pPr marL="3892931" indent="-228996" eaLnBrk="0" fontAlgn="base" hangingPunct="0">
              <a:spcBef>
                <a:spcPct val="0"/>
              </a:spcBef>
              <a:spcAft>
                <a:spcPct val="0"/>
              </a:spcAft>
              <a:defRPr>
                <a:solidFill>
                  <a:schemeClr val="tx1"/>
                </a:solidFill>
                <a:latin typeface="Gill Sans MT"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119C674-1DEB-4B3B-B9EE-BD9F01A4070D}"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4F36A-A459-44BD-98BC-AFAF3A99ACFD}" type="slidenum">
              <a:rPr kumimoji="0" lang="ar-SA" alt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D5BBF-34D8-4FAD-A3E2-5F547B3C3589}" type="slidenum">
              <a:rPr kumimoji="0" lang="ar-SA" alt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A2D1F-3E09-4DB8-A724-368A8233BF76}" type="slidenum">
              <a:rPr kumimoji="0" lang="ar-SA" alt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9090" name="Rectangle 2"/>
          <p:cNvSpPr>
            <a:spLocks noGrp="1" noRot="1" noChangeAspect="1" noChangeArrowheads="1" noTextEdit="1"/>
          </p:cNvSpPr>
          <p:nvPr>
            <p:ph type="sldImg"/>
          </p:nvPr>
        </p:nvSpPr>
        <p:spPr>
          <a:xfrm>
            <a:off x="1181100" y="696913"/>
            <a:ext cx="4648200" cy="3486150"/>
          </a:xfrm>
          <a:ln/>
        </p:spPr>
      </p:sp>
      <p:sp>
        <p:nvSpPr>
          <p:cNvPr id="890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39700" indent="0">
              <a:buNone/>
            </a:pPr>
            <a:r>
              <a:rPr lang="en-US" dirty="0"/>
              <a:t>Easy to predict the phenotypes of offspring of a particular mating, using something called a ‘</a:t>
            </a:r>
            <a:r>
              <a:rPr lang="en-US" dirty="0" err="1"/>
              <a:t>punnet</a:t>
            </a:r>
            <a:r>
              <a:rPr lang="en-US" dirty="0"/>
              <a:t> square’.  Of course, we all know that Labrador coat colour is actually controlled by more than one gene, but this was a useful visual illustration!</a:t>
            </a:r>
          </a:p>
        </p:txBody>
      </p:sp>
    </p:spTree>
    <p:extLst>
      <p:ext uri="{BB962C8B-B14F-4D97-AF65-F5344CB8AC3E}">
        <p14:creationId xmlns:p14="http://schemas.microsoft.com/office/powerpoint/2010/main" val="2035546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792238"/>
            <a:ext cx="7543800" cy="259397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mbria"/>
              <a:buNone/>
              <a:defRPr sz="6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685800" y="3424918"/>
            <a:ext cx="6461760" cy="1066800"/>
          </a:xfrm>
          <a:prstGeom prst="rect">
            <a:avLst/>
          </a:prstGeom>
          <a:noFill/>
          <a:ln>
            <a:noFill/>
          </a:ln>
        </p:spPr>
        <p:txBody>
          <a:bodyPr spcFirstLastPara="1" wrap="square" lIns="91425" tIns="91425" rIns="91425" bIns="91425" anchor="t" anchorCtr="0">
            <a:noAutofit/>
          </a:bodyPr>
          <a:lstStyle>
            <a:lvl1pPr marL="0" marR="0" lvl="0" indent="0" algn="l" rtl="0">
              <a:spcBef>
                <a:spcPts val="400"/>
              </a:spcBef>
              <a:spcAft>
                <a:spcPts val="0"/>
              </a:spcAft>
              <a:buClr>
                <a:schemeClr val="accent1"/>
              </a:buClr>
              <a:buSzPts val="2200"/>
              <a:buFont typeface="Arial"/>
              <a:buNone/>
              <a:defRPr sz="2000" b="0" i="0" u="none" strike="noStrike" cap="none">
                <a:solidFill>
                  <a:srgbClr val="888888"/>
                </a:solidFill>
                <a:latin typeface="Calibri"/>
                <a:ea typeface="Calibri"/>
                <a:cs typeface="Calibri"/>
                <a:sym typeface="Calibri"/>
              </a:defRPr>
            </a:lvl1pPr>
            <a:lvl2pPr marL="457200" marR="0" lvl="1" indent="0" algn="ctr" rtl="0">
              <a:spcBef>
                <a:spcPts val="400"/>
              </a:spcBef>
              <a:spcAft>
                <a:spcPts val="0"/>
              </a:spcAft>
              <a:buClr>
                <a:schemeClr val="accent2"/>
              </a:buClr>
              <a:buSzPts val="2000"/>
              <a:buFont typeface="Arial"/>
              <a:buNone/>
              <a:defRPr sz="2000" b="0" i="0" u="none" strike="noStrike" cap="none">
                <a:solidFill>
                  <a:srgbClr val="888888"/>
                </a:solidFill>
                <a:latin typeface="Calibri"/>
                <a:ea typeface="Calibri"/>
                <a:cs typeface="Calibri"/>
                <a:sym typeface="Calibri"/>
              </a:defRPr>
            </a:lvl2pPr>
            <a:lvl3pPr marL="914400" marR="0" lvl="2" indent="0" algn="ctr" rtl="0">
              <a:spcBef>
                <a:spcPts val="360"/>
              </a:spcBef>
              <a:spcAft>
                <a:spcPts val="0"/>
              </a:spcAft>
              <a:buClr>
                <a:schemeClr val="accent3"/>
              </a:buClr>
              <a:buSzPts val="1800"/>
              <a:buFont typeface="Arial"/>
              <a:buNone/>
              <a:defRPr sz="1800" b="0" i="0" u="none" strike="noStrike" cap="none">
                <a:solidFill>
                  <a:srgbClr val="888888"/>
                </a:solidFill>
                <a:latin typeface="Calibri"/>
                <a:ea typeface="Calibri"/>
                <a:cs typeface="Calibri"/>
                <a:sym typeface="Calibri"/>
              </a:defRPr>
            </a:lvl3pPr>
            <a:lvl4pPr marL="1371600" marR="0" lvl="3" indent="0" algn="ctr" rtl="0">
              <a:spcBef>
                <a:spcPts val="320"/>
              </a:spcBef>
              <a:spcAft>
                <a:spcPts val="0"/>
              </a:spcAft>
              <a:buClr>
                <a:schemeClr val="accent4"/>
              </a:buClr>
              <a:buSzPts val="1600"/>
              <a:buFont typeface="Arial"/>
              <a:buNone/>
              <a:defRPr sz="1600" b="0" i="0" u="none" strike="noStrike" cap="none">
                <a:solidFill>
                  <a:srgbClr val="888888"/>
                </a:solidFill>
                <a:latin typeface="Calibri"/>
                <a:ea typeface="Calibri"/>
                <a:cs typeface="Calibri"/>
                <a:sym typeface="Calibri"/>
              </a:defRPr>
            </a:lvl4pPr>
            <a:lvl5pPr marL="1828800" marR="0" lvl="4" indent="0" algn="ctr" rtl="0">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L="2743200" marR="0" lvl="6" indent="0" algn="ctr" rtl="0">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L="3200400" marR="0" lvl="7" indent="0" algn="ctr" rtl="0">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L="3657600" marR="0" lvl="8" indent="0" algn="ctr"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7" name="Google Shape;17;p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8" name="Google Shape;18;p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pic>
        <p:nvPicPr>
          <p:cNvPr id="19" name="Google Shape;19;p2" descr="TSE_H_K_T.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575122"/>
            <a:ext cx="3410857" cy="22828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579937" y="2324100"/>
            <a:ext cx="5851525" cy="1752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Google Shape;8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5" name="Google Shape;85;p1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6" name="Google Shape;86;p1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C4F0D2-E7E8-48FA-9D0A-5D32C0FE820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3930864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4F0D2-E7E8-48FA-9D0A-5D32C0FE820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235459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4F0D2-E7E8-48FA-9D0A-5D32C0FE820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2478329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C4F0D2-E7E8-48FA-9D0A-5D32C0FE8207}"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2920776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C4F0D2-E7E8-48FA-9D0A-5D32C0FE8207}"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180960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4F0D2-E7E8-48FA-9D0A-5D32C0FE8207}"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205552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4F0D2-E7E8-48FA-9D0A-5D32C0FE8207}"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2167891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C4F0D2-E7E8-48FA-9D0A-5D32C0FE8207}"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2118649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C4F0D2-E7E8-48FA-9D0A-5D32C0FE8207}"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210708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3"/>
          <p:cNvSpPr txBox="1">
            <a:spLocks noGrp="1"/>
          </p:cNvSpPr>
          <p:nvPr>
            <p:ph type="body" idx="1"/>
          </p:nvPr>
        </p:nvSpPr>
        <p:spPr>
          <a:xfrm>
            <a:off x="457200" y="1600200"/>
            <a:ext cx="7620000" cy="48006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pic>
        <p:nvPicPr>
          <p:cNvPr id="26" name="Google Shape;26;p3" descr="TSE_V_K_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086856"/>
            <a:ext cx="2657856" cy="77114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4F0D2-E7E8-48FA-9D0A-5D32C0FE820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3319715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4F0D2-E7E8-48FA-9D0A-5D32C0FE820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7280A-F724-4952-9F51-FAA85E348E6D}" type="slidenum">
              <a:rPr lang="en-US" smtClean="0"/>
              <a:t>‹#›</a:t>
            </a:fld>
            <a:endParaRPr lang="en-US"/>
          </a:p>
        </p:txBody>
      </p:sp>
    </p:spTree>
    <p:extLst>
      <p:ext uri="{BB962C8B-B14F-4D97-AF65-F5344CB8AC3E}">
        <p14:creationId xmlns:p14="http://schemas.microsoft.com/office/powerpoint/2010/main" val="480959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5532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4419600" y="6400800"/>
            <a:ext cx="1905000" cy="457200"/>
          </a:xfrm>
        </p:spPr>
        <p:txBody>
          <a:bodyPr/>
          <a:lstStyle>
            <a:lvl1pPr>
              <a:defRPr/>
            </a:lvl1pPr>
          </a:lstStyle>
          <a:p>
            <a:fld id="{D8FDA400-FC6D-4675-8577-0A9985B66CA4}" type="slidenum">
              <a:rPr lang="ar-SA" altLang="en-US"/>
              <a:pPr/>
              <a:t>‹#›</a:t>
            </a:fld>
            <a:endParaRPr lang="en-US" altLang="en-US"/>
          </a:p>
        </p:txBody>
      </p:sp>
    </p:spTree>
    <p:extLst>
      <p:ext uri="{BB962C8B-B14F-4D97-AF65-F5344CB8AC3E}">
        <p14:creationId xmlns:p14="http://schemas.microsoft.com/office/powerpoint/2010/main" val="188697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5486400"/>
            <a:ext cx="7659687" cy="11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2"/>
              </a:buClr>
              <a:buSzPts val="1400"/>
              <a:buFont typeface="Cambria"/>
              <a:buNone/>
              <a:defRPr sz="3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3852863"/>
            <a:ext cx="6135687" cy="1633538"/>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accent1"/>
              </a:buClr>
              <a:buSzPts val="2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chemeClr val="accent2"/>
              </a:buClr>
              <a:buSzPts val="20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chemeClr val="accent3"/>
              </a:buClr>
              <a:buSzPts val="18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chemeClr val="accent4"/>
              </a:buClr>
              <a:buSzPts val="16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2" name="Google Shape;32;p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536192"/>
            <a:ext cx="3657600" cy="4590288"/>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419600" y="1536192"/>
            <a:ext cx="3657600" cy="4590288"/>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9" name="Google Shape;39;p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pic>
        <p:nvPicPr>
          <p:cNvPr id="40" name="Google Shape;40;p5" descr="TSE_V_K_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086856"/>
            <a:ext cx="2657856" cy="7711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457200" y="1535113"/>
            <a:ext cx="3657600" cy="639762"/>
          </a:xfrm>
          <a:prstGeom prst="rect">
            <a:avLst/>
          </a:prstGeom>
          <a:noFill/>
          <a:ln>
            <a:noFill/>
          </a:ln>
        </p:spPr>
        <p:txBody>
          <a:bodyPr spcFirstLastPara="1" wrap="square" lIns="91425" tIns="91425" rIns="91425" bIns="91425" anchor="b" anchorCtr="0">
            <a:noAutofit/>
          </a:bodyPr>
          <a:lstStyle>
            <a:lvl1pPr marL="457200" marR="0" lvl="0" indent="-228600" algn="ctr" rtl="0">
              <a:spcBef>
                <a:spcPts val="400"/>
              </a:spcBef>
              <a:spcAft>
                <a:spcPts val="0"/>
              </a:spcAft>
              <a:buClr>
                <a:schemeClr val="accent1"/>
              </a:buClr>
              <a:buSzPts val="22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accent5"/>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accent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accent2"/>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accent3"/>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accent4"/>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
          </p:nvPr>
        </p:nvSpPr>
        <p:spPr>
          <a:xfrm>
            <a:off x="457200" y="2174875"/>
            <a:ext cx="3657600"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3"/>
          </p:nvPr>
        </p:nvSpPr>
        <p:spPr>
          <a:xfrm>
            <a:off x="4419600" y="1535113"/>
            <a:ext cx="3657600" cy="639762"/>
          </a:xfrm>
          <a:prstGeom prst="rect">
            <a:avLst/>
          </a:prstGeom>
          <a:noFill/>
          <a:ln>
            <a:noFill/>
          </a:ln>
        </p:spPr>
        <p:txBody>
          <a:bodyPr spcFirstLastPara="1" wrap="square" lIns="91425" tIns="91425" rIns="91425" bIns="91425" anchor="b" anchorCtr="0">
            <a:noAutofit/>
          </a:bodyPr>
          <a:lstStyle>
            <a:lvl1pPr marL="457200" marR="0" lvl="0" indent="-228600" algn="ctr" rtl="0">
              <a:spcBef>
                <a:spcPts val="400"/>
              </a:spcBef>
              <a:spcAft>
                <a:spcPts val="0"/>
              </a:spcAft>
              <a:buClr>
                <a:schemeClr val="accent1"/>
              </a:buClr>
              <a:buSzPts val="22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accent5"/>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accent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accent2"/>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accent3"/>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accent4"/>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4"/>
          </p:nvPr>
        </p:nvSpPr>
        <p:spPr>
          <a:xfrm>
            <a:off x="4419600" y="2174875"/>
            <a:ext cx="3657600"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6"/>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6"/>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pic>
        <p:nvPicPr>
          <p:cNvPr id="50" name="Google Shape;50;p6" descr="TSE_V_K_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086856"/>
            <a:ext cx="2657856" cy="77114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Google Shape;53;p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pic>
        <p:nvPicPr>
          <p:cNvPr id="56" name="Google Shape;56;p7" descr="TSE_V_K_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086856"/>
            <a:ext cx="2657856" cy="7711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04801" y="5495544"/>
            <a:ext cx="7772400" cy="59436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2"/>
              </a:buClr>
              <a:buSzPts val="1400"/>
              <a:buFont typeface="Cambria"/>
              <a:buNone/>
              <a:defRPr sz="2200" b="1"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04799" y="6096000"/>
            <a:ext cx="7772401" cy="609600"/>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320"/>
              </a:spcBef>
              <a:spcAft>
                <a:spcPts val="0"/>
              </a:spcAft>
              <a:buClr>
                <a:schemeClr val="accent1"/>
              </a:buClr>
              <a:buSzPts val="22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accent2"/>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accent3"/>
              </a:buClr>
              <a:buSzPts val="18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accent4"/>
              </a:buClr>
              <a:buSzPts val="16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accent5"/>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accent2"/>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accent3"/>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accent4"/>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9"/>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9"/>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67" name="Google Shape;67;p9"/>
          <p:cNvSpPr txBox="1">
            <a:spLocks noGrp="1"/>
          </p:cNvSpPr>
          <p:nvPr>
            <p:ph type="body" idx="2"/>
          </p:nvPr>
        </p:nvSpPr>
        <p:spPr>
          <a:xfrm>
            <a:off x="304800" y="381000"/>
            <a:ext cx="7772400" cy="494284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301752" y="5495278"/>
            <a:ext cx="7772400" cy="594626"/>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2"/>
              </a:buClr>
              <a:buSzPts val="1400"/>
              <a:buFont typeface="Cambria"/>
              <a:buNone/>
              <a:defRPr sz="2200" b="1"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0"/>
          <p:cNvSpPr>
            <a:spLocks noGrp="1"/>
          </p:cNvSpPr>
          <p:nvPr>
            <p:ph type="pic" idx="2"/>
          </p:nvPr>
        </p:nvSpPr>
        <p:spPr>
          <a:xfrm>
            <a:off x="0" y="0"/>
            <a:ext cx="8458200" cy="54864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accent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accent2"/>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accent3"/>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accent4"/>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accent5"/>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accent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accent2"/>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accent3"/>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accent4"/>
              </a:buClr>
              <a:buSzPts val="14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1" name="Google Shape;71;p10"/>
          <p:cNvSpPr txBox="1">
            <a:spLocks noGrp="1"/>
          </p:cNvSpPr>
          <p:nvPr>
            <p:ph type="body" idx="1"/>
          </p:nvPr>
        </p:nvSpPr>
        <p:spPr>
          <a:xfrm>
            <a:off x="301752" y="6096000"/>
            <a:ext cx="7772400" cy="612648"/>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320"/>
              </a:spcBef>
              <a:spcAft>
                <a:spcPts val="0"/>
              </a:spcAft>
              <a:buClr>
                <a:schemeClr val="accent1"/>
              </a:buClr>
              <a:buSzPts val="22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accent2"/>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accent3"/>
              </a:buClr>
              <a:buSzPts val="18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accent4"/>
              </a:buClr>
              <a:buSzPts val="16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accent5"/>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accent2"/>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accent3"/>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accent4"/>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1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74" name="Google Shape;74;p1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4572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1"/>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1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1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7620000" cy="48006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9;p1"/>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10;p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11" name="Google Shape;11;p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4F0D2-E7E8-48FA-9D0A-5D32C0FE8207}" type="datetimeFigureOut">
              <a:rPr lang="en-US" smtClean="0"/>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7280A-F724-4952-9F51-FAA85E348E6D}" type="slidenum">
              <a:rPr lang="en-US" smtClean="0"/>
              <a:t>‹#›</a:t>
            </a:fld>
            <a:endParaRPr lang="en-US"/>
          </a:p>
        </p:txBody>
      </p:sp>
    </p:spTree>
    <p:extLst>
      <p:ext uri="{BB962C8B-B14F-4D97-AF65-F5344CB8AC3E}">
        <p14:creationId xmlns:p14="http://schemas.microsoft.com/office/powerpoint/2010/main" val="1876298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ornl.gov/hgmi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ornl.gov/hgmi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0" y="381000"/>
            <a:ext cx="8458200" cy="1295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Font typeface="Cambria"/>
              <a:buNone/>
            </a:pPr>
            <a:r>
              <a:rPr lang="en-US" sz="3600" b="1" dirty="0" err="1">
                <a:latin typeface="+mj-lt"/>
                <a:cs typeface="Calibri" panose="020F0502020204030204" pitchFamily="34" charset="0"/>
              </a:rPr>
              <a:t>Stargardt</a:t>
            </a:r>
            <a:r>
              <a:rPr lang="en-US" sz="3600" b="1" dirty="0">
                <a:latin typeface="+mj-lt"/>
                <a:cs typeface="Calibri" panose="020F0502020204030204" pitchFamily="34" charset="0"/>
              </a:rPr>
              <a:t> disease in Labrador Retrievers</a:t>
            </a:r>
            <a:endParaRPr sz="3600" b="0" i="0" u="none" strike="noStrike" cap="none" dirty="0">
              <a:solidFill>
                <a:schemeClr val="dk2"/>
              </a:solidFill>
              <a:latin typeface="+mj-lt"/>
              <a:cs typeface="Calibri" panose="020F0502020204030204" pitchFamily="34" charset="0"/>
              <a:sym typeface="Cambria"/>
            </a:endParaRPr>
          </a:p>
        </p:txBody>
      </p:sp>
      <p:sp>
        <p:nvSpPr>
          <p:cNvPr id="92" name="Google Shape;92;p13"/>
          <p:cNvSpPr txBox="1">
            <a:spLocks noGrp="1"/>
          </p:cNvSpPr>
          <p:nvPr>
            <p:ph type="subTitle" idx="1"/>
          </p:nvPr>
        </p:nvSpPr>
        <p:spPr>
          <a:xfrm>
            <a:off x="304800" y="1828800"/>
            <a:ext cx="7848600" cy="457200"/>
          </a:xfrm>
          <a:prstGeom prst="rect">
            <a:avLst/>
          </a:prstGeom>
          <a:noFill/>
          <a:ln>
            <a:noFill/>
          </a:ln>
        </p:spPr>
        <p:txBody>
          <a:bodyPr spcFirstLastPara="1" wrap="square" lIns="91425" tIns="45700" rIns="91425" bIns="45700" anchor="t" anchorCtr="0">
            <a:noAutofit/>
          </a:bodyPr>
          <a:lstStyle/>
          <a:p>
            <a:pPr>
              <a:spcBef>
                <a:spcPts val="0"/>
              </a:spcBef>
            </a:pPr>
            <a:r>
              <a:rPr lang="en-US" dirty="0"/>
              <a:t>          Dr. Katy M. Evans, The Jane H. Booker Chair in Canine Genetics</a:t>
            </a:r>
          </a:p>
          <a:p>
            <a:pPr>
              <a:spcBef>
                <a:spcPts val="0"/>
              </a:spcBef>
            </a:pPr>
            <a:endParaRPr lang="en-US" dirty="0"/>
          </a:p>
        </p:txBody>
      </p:sp>
      <p:pic>
        <p:nvPicPr>
          <p:cNvPr id="4" name="Picture 3" descr="A picture containing building, outdoor, brick, dog&#10;&#10;Description automatically generated">
            <a:extLst>
              <a:ext uri="{FF2B5EF4-FFF2-40B4-BE49-F238E27FC236}">
                <a16:creationId xmlns:a16="http://schemas.microsoft.com/office/drawing/2014/main" id="{6A4D5610-E675-A34A-880E-E915A4C131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04178" y="2286000"/>
            <a:ext cx="2949222" cy="4423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FDD85-E606-5084-4698-4A51ED593B93}"/>
              </a:ext>
            </a:extLst>
          </p:cNvPr>
          <p:cNvPicPr>
            <a:picLocks noChangeAspect="1"/>
          </p:cNvPicPr>
          <p:nvPr/>
        </p:nvPicPr>
        <p:blipFill>
          <a:blip r:embed="rId3"/>
          <a:stretch>
            <a:fillRect/>
          </a:stretch>
        </p:blipFill>
        <p:spPr>
          <a:xfrm>
            <a:off x="1676400" y="609600"/>
            <a:ext cx="5105400" cy="5105400"/>
          </a:xfrm>
          <a:prstGeom prst="rect">
            <a:avLst/>
          </a:prstGeom>
        </p:spPr>
      </p:pic>
    </p:spTree>
    <p:extLst>
      <p:ext uri="{BB962C8B-B14F-4D97-AF65-F5344CB8AC3E}">
        <p14:creationId xmlns:p14="http://schemas.microsoft.com/office/powerpoint/2010/main" val="184389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76200"/>
            <a:ext cx="8077200" cy="962957"/>
          </a:xfrm>
        </p:spPr>
        <p:txBody>
          <a:bodyPr/>
          <a:lstStyle/>
          <a:p>
            <a:pPr algn="ctr"/>
            <a:r>
              <a:rPr lang="en-US" sz="4400" dirty="0" err="1">
                <a:latin typeface="+mj-lt"/>
              </a:rPr>
              <a:t>Stargardt</a:t>
            </a:r>
            <a:r>
              <a:rPr lang="en-US" sz="4400" dirty="0">
                <a:latin typeface="+mj-lt"/>
              </a:rPr>
              <a:t> disease</a:t>
            </a:r>
          </a:p>
        </p:txBody>
      </p:sp>
      <p:sp>
        <p:nvSpPr>
          <p:cNvPr id="5" name="Rectangle 4">
            <a:extLst>
              <a:ext uri="{FF2B5EF4-FFF2-40B4-BE49-F238E27FC236}">
                <a16:creationId xmlns:a16="http://schemas.microsoft.com/office/drawing/2014/main" id="{48DB93D6-20F7-215F-E92D-523B4BE9B0B3}"/>
              </a:ext>
              <a:ext uri="{C183D7F6-B498-43B3-948B-1728B52AA6E4}">
                <adec:decorative xmlns:adec="http://schemas.microsoft.com/office/drawing/2017/decorative" val="0"/>
              </a:ext>
            </a:extLst>
          </p:cNvPr>
          <p:cNvSpPr/>
          <p:nvPr/>
        </p:nvSpPr>
        <p:spPr>
          <a:xfrm>
            <a:off x="304800" y="1066800"/>
            <a:ext cx="7543800" cy="4739759"/>
          </a:xfrm>
          <a:prstGeom prst="rect">
            <a:avLst/>
          </a:prstGeom>
        </p:spPr>
        <p:txBody>
          <a:bodyPr wrap="square">
            <a:spAutoFit/>
          </a:bodyPr>
          <a:lstStyle/>
          <a:p>
            <a:pPr marL="457200" indent="-457200" fontAlgn="base">
              <a:buFont typeface="Arial" panose="020B0604020202020204" pitchFamily="34" charset="0"/>
              <a:buChar char="•"/>
            </a:pPr>
            <a:r>
              <a:rPr lang="en-US" sz="2800" dirty="0">
                <a:latin typeface="Calibri" panose="020F0502020204030204" pitchFamily="34" charset="0"/>
                <a:cs typeface="Calibri" panose="020F0502020204030204" pitchFamily="34" charset="0"/>
              </a:rPr>
              <a:t>Seven patients with a recessively inherited macular dystrophy were described by Karl Bruno </a:t>
            </a:r>
            <a:r>
              <a:rPr lang="en-US" sz="2800" dirty="0" err="1">
                <a:latin typeface="Calibri" panose="020F0502020204030204" pitchFamily="34" charset="0"/>
                <a:cs typeface="Calibri" panose="020F0502020204030204" pitchFamily="34" charset="0"/>
              </a:rPr>
              <a:t>Stargardt</a:t>
            </a:r>
            <a:r>
              <a:rPr lang="en-US" sz="2800" dirty="0">
                <a:latin typeface="Calibri" panose="020F0502020204030204" pitchFamily="34" charset="0"/>
                <a:cs typeface="Calibri" panose="020F0502020204030204" pitchFamily="34" charset="0"/>
              </a:rPr>
              <a:t> at the University of Marburg, Germany, in 1909</a:t>
            </a:r>
          </a:p>
          <a:p>
            <a:pPr marL="457200" indent="-457200" fontAlgn="base">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fontAlgn="base">
              <a:buFont typeface="Arial" panose="020B0604020202020204" pitchFamily="34" charset="0"/>
              <a:buChar char="•"/>
            </a:pPr>
            <a:r>
              <a:rPr lang="en-US" sz="2800" dirty="0">
                <a:latin typeface="Calibri" panose="020F0502020204030204" pitchFamily="34" charset="0"/>
                <a:cs typeface="Calibri" panose="020F0502020204030204" pitchFamily="34" charset="0"/>
              </a:rPr>
              <a:t>The most prevalent inherited form of macular dystrophy</a:t>
            </a:r>
          </a:p>
          <a:p>
            <a:pPr marL="457200" indent="-457200" fontAlgn="base">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fontAlgn="base">
              <a:buFont typeface="Arial" panose="020B0604020202020204" pitchFamily="34" charset="0"/>
              <a:buChar char="•"/>
            </a:pPr>
            <a:r>
              <a:rPr lang="en-US" sz="2800" dirty="0">
                <a:latin typeface="Calibri" panose="020F0502020204030204" pitchFamily="34" charset="0"/>
                <a:cs typeface="Calibri" panose="020F0502020204030204" pitchFamily="34" charset="0"/>
              </a:rPr>
              <a:t>Affects approximately 1 in 10,000 people</a:t>
            </a:r>
          </a:p>
          <a:p>
            <a:pPr marL="457200" indent="-457200" fontAlgn="base">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fontAlgn="base"/>
            <a:endParaRPr lang="en-US" sz="2200" dirty="0">
              <a:latin typeface="Calibri" panose="020F0502020204030204" pitchFamily="34" charset="0"/>
              <a:cs typeface="Calibri" panose="020F0502020204030204" pitchFamily="34" charset="0"/>
            </a:endParaRPr>
          </a:p>
        </p:txBody>
      </p:sp>
      <p:pic>
        <p:nvPicPr>
          <p:cNvPr id="4" name="Picture 3" descr="A picture containing text, person, person, suit&#10;&#10;Description automatically generated">
            <a:extLst>
              <a:ext uri="{FF2B5EF4-FFF2-40B4-BE49-F238E27FC236}">
                <a16:creationId xmlns:a16="http://schemas.microsoft.com/office/drawing/2014/main" id="{749D1663-4D10-E35D-F49D-82C768467C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3810000"/>
            <a:ext cx="1956955" cy="2857500"/>
          </a:xfrm>
          <a:prstGeom prst="rect">
            <a:avLst/>
          </a:prstGeom>
        </p:spPr>
      </p:pic>
    </p:spTree>
    <p:extLst>
      <p:ext uri="{BB962C8B-B14F-4D97-AF65-F5344CB8AC3E}">
        <p14:creationId xmlns:p14="http://schemas.microsoft.com/office/powerpoint/2010/main" val="384572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76200"/>
            <a:ext cx="8077200" cy="962957"/>
          </a:xfrm>
        </p:spPr>
        <p:txBody>
          <a:bodyPr/>
          <a:lstStyle/>
          <a:p>
            <a:pPr algn="ctr"/>
            <a:r>
              <a:rPr lang="en-US" sz="4400" dirty="0" err="1">
                <a:latin typeface="+mj-lt"/>
              </a:rPr>
              <a:t>Stargardt</a:t>
            </a:r>
            <a:r>
              <a:rPr lang="en-US" sz="4400" dirty="0">
                <a:latin typeface="+mj-lt"/>
              </a:rPr>
              <a:t> disease 2</a:t>
            </a:r>
          </a:p>
        </p:txBody>
      </p:sp>
      <p:sp>
        <p:nvSpPr>
          <p:cNvPr id="3" name="TextBox 2">
            <a:extLst>
              <a:ext uri="{FF2B5EF4-FFF2-40B4-BE49-F238E27FC236}">
                <a16:creationId xmlns:a16="http://schemas.microsoft.com/office/drawing/2014/main" id="{9A8A245C-547A-EA04-AE08-BD8F3CDBE94F}"/>
              </a:ext>
            </a:extLst>
          </p:cNvPr>
          <p:cNvSpPr txBox="1"/>
          <p:nvPr/>
        </p:nvSpPr>
        <p:spPr>
          <a:xfrm>
            <a:off x="609600" y="990600"/>
            <a:ext cx="7620000"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The majority of cases are caused by recessive mutations in </a:t>
            </a:r>
            <a:r>
              <a:rPr lang="en-US" sz="2800" i="1" dirty="0">
                <a:latin typeface="Calibri" panose="020F0502020204030204" pitchFamily="34" charset="0"/>
                <a:cs typeface="Calibri" panose="020F0502020204030204" pitchFamily="34" charset="0"/>
              </a:rPr>
              <a:t>ABCA4</a:t>
            </a:r>
            <a:r>
              <a:rPr lang="en-US" sz="2800" dirty="0">
                <a:latin typeface="Calibri" panose="020F0502020204030204" pitchFamily="34" charset="0"/>
                <a:cs typeface="Calibri" panose="020F0502020204030204" pitchFamily="34" charset="0"/>
              </a:rPr>
              <a:t> gene, first identified in 1997</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Vision loss typically starts before 20 years of age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Common symptoms:</a:t>
            </a:r>
          </a:p>
          <a:p>
            <a:pPr marR="0" lvl="0" algn="l" defTabSz="914400" rtl="0" eaLnBrk="1" fontAlgn="auto" latinLnBrk="0" hangingPunct="1">
              <a:lnSpc>
                <a:spcPct val="100000"/>
              </a:lnSpc>
              <a:spcBef>
                <a:spcPts val="0"/>
              </a:spcBef>
              <a:spcAft>
                <a:spcPts val="0"/>
              </a:spcAft>
              <a:buClr>
                <a:srgbClr val="000000"/>
              </a:buClr>
              <a:buSzTx/>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 gradual loss of central vision in both eyes</a:t>
            </a:r>
          </a:p>
          <a:p>
            <a:pPr lvl="6">
              <a:defRPr/>
            </a:pPr>
            <a:r>
              <a:rPr lang="en-US" sz="2800" dirty="0">
                <a:latin typeface="Calibri" panose="020F0502020204030204" pitchFamily="34" charset="0"/>
                <a:cs typeface="Calibri" panose="020F0502020204030204" pitchFamily="34" charset="0"/>
              </a:rPr>
              <a:t>	- light sensitivity</a:t>
            </a:r>
          </a:p>
          <a:p>
            <a:pPr lvl="6">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 needing mor</a:t>
            </a:r>
            <a:r>
              <a:rPr lang="en-US" sz="2800" dirty="0">
                <a:latin typeface="Calibri" panose="020F0502020204030204" pitchFamily="34" charset="0"/>
                <a:cs typeface="Calibri" panose="020F0502020204030204" pitchFamily="34" charset="0"/>
              </a:rPr>
              <a:t>e time to adjust between light 	and dark places</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lvl="2" indent="-285750">
              <a:buFont typeface="Arial" panose="020B0604020202020204" pitchFamily="34" charset="0"/>
              <a:buChar char="•"/>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2176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76201"/>
            <a:ext cx="8077200" cy="685800"/>
          </a:xfrm>
        </p:spPr>
        <p:txBody>
          <a:bodyPr/>
          <a:lstStyle/>
          <a:p>
            <a:pPr algn="ctr"/>
            <a:r>
              <a:rPr lang="en-US" sz="4400" dirty="0">
                <a:latin typeface="+mj-lt"/>
              </a:rPr>
              <a:t>Aetiology</a:t>
            </a:r>
          </a:p>
        </p:txBody>
      </p:sp>
      <p:sp>
        <p:nvSpPr>
          <p:cNvPr id="3" name="TextBox 2">
            <a:extLst>
              <a:ext uri="{FF2B5EF4-FFF2-40B4-BE49-F238E27FC236}">
                <a16:creationId xmlns:a16="http://schemas.microsoft.com/office/drawing/2014/main" id="{9A8A245C-547A-EA04-AE08-BD8F3CDBE94F}"/>
              </a:ext>
            </a:extLst>
          </p:cNvPr>
          <p:cNvSpPr txBox="1"/>
          <p:nvPr/>
        </p:nvSpPr>
        <p:spPr>
          <a:xfrm>
            <a:off x="533400" y="838200"/>
            <a:ext cx="7620000" cy="56938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The </a:t>
            </a:r>
            <a:r>
              <a:rPr lang="en-US" sz="2800" i="1" dirty="0">
                <a:latin typeface="Calibri" panose="020F0502020204030204" pitchFamily="34" charset="0"/>
                <a:cs typeface="Calibri" panose="020F0502020204030204" pitchFamily="34" charset="0"/>
              </a:rPr>
              <a:t>ABCA4</a:t>
            </a:r>
            <a:r>
              <a:rPr lang="en-US" sz="2800" dirty="0">
                <a:latin typeface="Calibri" panose="020F0502020204030204" pitchFamily="34" charset="0"/>
                <a:cs typeface="Calibri" panose="020F0502020204030204" pitchFamily="34" charset="0"/>
              </a:rPr>
              <a:t> gene normally encodes a protein that transports byproducts away from the photoreceptor (rods and cones) cells in the retina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Failure to remove the byproducts results in accumulation of lipofuscin, which is highly toxic to the retinal pigment epithelial (RPE) cells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The rods and cones rely on metabolic support of the RPE cells, so the gradual destruction of the RPE cells results in gradual loss of rods and cones</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31187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76201"/>
            <a:ext cx="8077200" cy="685800"/>
          </a:xfrm>
        </p:spPr>
        <p:txBody>
          <a:bodyPr/>
          <a:lstStyle/>
          <a:p>
            <a:pPr algn="ctr"/>
            <a:r>
              <a:rPr lang="en-US" sz="4400" dirty="0">
                <a:latin typeface="+mj-lt"/>
              </a:rPr>
              <a:t>Aetiology 2</a:t>
            </a:r>
          </a:p>
        </p:txBody>
      </p:sp>
      <p:sp>
        <p:nvSpPr>
          <p:cNvPr id="3" name="TextBox 2">
            <a:extLst>
              <a:ext uri="{FF2B5EF4-FFF2-40B4-BE49-F238E27FC236}">
                <a16:creationId xmlns:a16="http://schemas.microsoft.com/office/drawing/2014/main" id="{9A8A245C-547A-EA04-AE08-BD8F3CDBE94F}"/>
              </a:ext>
            </a:extLst>
          </p:cNvPr>
          <p:cNvSpPr txBox="1"/>
          <p:nvPr/>
        </p:nvSpPr>
        <p:spPr>
          <a:xfrm>
            <a:off x="533400" y="882908"/>
            <a:ext cx="76200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Faster rate of progression associated with:</a:t>
            </a:r>
          </a:p>
          <a:p>
            <a:pPr lvl="2">
              <a:defRPr/>
            </a:pPr>
            <a:r>
              <a:rPr lang="en-US" sz="2800" dirty="0">
                <a:latin typeface="Calibri" panose="020F0502020204030204" pitchFamily="34" charset="0"/>
                <a:cs typeface="Calibri" panose="020F0502020204030204" pitchFamily="34" charset="0"/>
              </a:rPr>
              <a:t>	- increased sunlight/UV light exposure</a:t>
            </a:r>
          </a:p>
          <a:p>
            <a:pPr lvl="2">
              <a:defRPr/>
            </a:pPr>
            <a:r>
              <a:rPr lang="en-US" sz="2800" dirty="0">
                <a:latin typeface="Calibri" panose="020F0502020204030204" pitchFamily="34" charset="0"/>
                <a:cs typeface="Calibri" panose="020F0502020204030204" pitchFamily="34" charset="0"/>
              </a:rPr>
              <a:t>		- climate</a:t>
            </a:r>
          </a:p>
          <a:p>
            <a:pPr lvl="2">
              <a:defRPr/>
            </a:pPr>
            <a:r>
              <a:rPr lang="en-US" sz="2800" dirty="0">
                <a:latin typeface="Calibri" panose="020F0502020204030204" pitchFamily="34" charset="0"/>
                <a:cs typeface="Calibri" panose="020F0502020204030204" pitchFamily="34" charset="0"/>
              </a:rPr>
              <a:t>		- altitude</a:t>
            </a:r>
          </a:p>
          <a:p>
            <a:pPr lvl="2">
              <a:defRPr/>
            </a:pPr>
            <a:r>
              <a:rPr lang="en-US" sz="2800" dirty="0">
                <a:latin typeface="Calibri" panose="020F0502020204030204" pitchFamily="34" charset="0"/>
                <a:cs typeface="Calibri" panose="020F0502020204030204" pitchFamily="34" charset="0"/>
              </a:rPr>
              <a:t>		- lifestyle</a:t>
            </a:r>
          </a:p>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	- high vitamin A intake</a:t>
            </a:r>
          </a:p>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	- potentially other, unidentified, genetic 	   	  factors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descr="A dog wearing sunglasses&#10;&#10;Description automatically generated">
            <a:extLst>
              <a:ext uri="{FF2B5EF4-FFF2-40B4-BE49-F238E27FC236}">
                <a16:creationId xmlns:a16="http://schemas.microsoft.com/office/drawing/2014/main" id="{094719A6-D502-E607-228F-3DF05E843A41}"/>
              </a:ext>
            </a:extLst>
          </p:cNvPr>
          <p:cNvPicPr>
            <a:picLocks noChangeAspect="1"/>
          </p:cNvPicPr>
          <p:nvPr/>
        </p:nvPicPr>
        <p:blipFill>
          <a:blip r:embed="rId3"/>
          <a:stretch>
            <a:fillRect/>
          </a:stretch>
        </p:blipFill>
        <p:spPr>
          <a:xfrm>
            <a:off x="6268073" y="3962400"/>
            <a:ext cx="1911118" cy="2680784"/>
          </a:xfrm>
          <a:prstGeom prst="rect">
            <a:avLst/>
          </a:prstGeom>
        </p:spPr>
      </p:pic>
    </p:spTree>
    <p:extLst>
      <p:ext uri="{BB962C8B-B14F-4D97-AF65-F5344CB8AC3E}">
        <p14:creationId xmlns:p14="http://schemas.microsoft.com/office/powerpoint/2010/main" val="188804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274638"/>
            <a:ext cx="8077200" cy="962957"/>
          </a:xfrm>
        </p:spPr>
        <p:txBody>
          <a:bodyPr/>
          <a:lstStyle/>
          <a:p>
            <a:pPr algn="ctr"/>
            <a:r>
              <a:rPr lang="en-US" sz="4400" dirty="0" err="1">
                <a:latin typeface="+mj-lt"/>
              </a:rPr>
              <a:t>Stargardt</a:t>
            </a:r>
            <a:r>
              <a:rPr lang="en-US" sz="4400" dirty="0">
                <a:latin typeface="+mj-lt"/>
              </a:rPr>
              <a:t> disease in Labradors</a:t>
            </a:r>
          </a:p>
        </p:txBody>
      </p:sp>
      <p:sp>
        <p:nvSpPr>
          <p:cNvPr id="7" name="TextBox 6">
            <a:extLst>
              <a:ext uri="{FF2B5EF4-FFF2-40B4-BE49-F238E27FC236}">
                <a16:creationId xmlns:a16="http://schemas.microsoft.com/office/drawing/2014/main" id="{F78B45CF-8A99-48BF-B9BE-751F11FC23F7}"/>
              </a:ext>
            </a:extLst>
          </p:cNvPr>
          <p:cNvSpPr txBox="1"/>
          <p:nvPr/>
        </p:nvSpPr>
        <p:spPr>
          <a:xfrm>
            <a:off x="609600" y="1237595"/>
            <a:ext cx="762000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Paper published 2019</a:t>
            </a:r>
          </a:p>
        </p:txBody>
      </p:sp>
      <p:pic>
        <p:nvPicPr>
          <p:cNvPr id="5" name="Picture 4" descr="Graphical user interface, text, application, email&#10;&#10;Description automatically generated">
            <a:extLst>
              <a:ext uri="{FF2B5EF4-FFF2-40B4-BE49-F238E27FC236}">
                <a16:creationId xmlns:a16="http://schemas.microsoft.com/office/drawing/2014/main" id="{E7D9B9D1-4789-7B75-0926-267A980E84EF}"/>
              </a:ext>
            </a:extLst>
          </p:cNvPr>
          <p:cNvPicPr>
            <a:picLocks noChangeAspect="1"/>
          </p:cNvPicPr>
          <p:nvPr/>
        </p:nvPicPr>
        <p:blipFill>
          <a:blip r:embed="rId2"/>
          <a:stretch>
            <a:fillRect/>
          </a:stretch>
        </p:blipFill>
        <p:spPr>
          <a:xfrm>
            <a:off x="806519" y="1797504"/>
            <a:ext cx="6921362" cy="4114800"/>
          </a:xfrm>
          <a:prstGeom prst="rect">
            <a:avLst/>
          </a:prstGeom>
        </p:spPr>
      </p:pic>
    </p:spTree>
    <p:extLst>
      <p:ext uri="{BB962C8B-B14F-4D97-AF65-F5344CB8AC3E}">
        <p14:creationId xmlns:p14="http://schemas.microsoft.com/office/powerpoint/2010/main" val="157347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76200" y="76201"/>
            <a:ext cx="8382000" cy="762000"/>
          </a:xfrm>
        </p:spPr>
        <p:txBody>
          <a:bodyPr/>
          <a:lstStyle/>
          <a:p>
            <a:pPr algn="ctr"/>
            <a:r>
              <a:rPr lang="en-US" sz="4400" dirty="0" err="1">
                <a:latin typeface="+mj-lt"/>
              </a:rPr>
              <a:t>Stargardt</a:t>
            </a:r>
            <a:r>
              <a:rPr lang="en-US" sz="4400" dirty="0">
                <a:latin typeface="+mj-lt"/>
              </a:rPr>
              <a:t> disease in Labradors 2</a:t>
            </a:r>
          </a:p>
        </p:txBody>
      </p:sp>
      <p:sp>
        <p:nvSpPr>
          <p:cNvPr id="7" name="TextBox 6">
            <a:extLst>
              <a:ext uri="{FF2B5EF4-FFF2-40B4-BE49-F238E27FC236}">
                <a16:creationId xmlns:a16="http://schemas.microsoft.com/office/drawing/2014/main" id="{F78B45CF-8A99-48BF-B9BE-751F11FC23F7}"/>
              </a:ext>
            </a:extLst>
          </p:cNvPr>
          <p:cNvSpPr txBox="1"/>
          <p:nvPr/>
        </p:nvSpPr>
        <p:spPr>
          <a:xfrm>
            <a:off x="381000" y="914400"/>
            <a:ext cx="7848600"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Vision of affected dogs described as impaired in both daylight and dim light conditions by 10-12 years of age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Some vision retained throughout their lifetime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Ophthalmoscopic signs of bilateral diffuse retinal degeneration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Reduced number of photoreceptors; cone function profoundly abnormal, rod function better preserved (ERG abnormal)</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7261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76200" y="76200"/>
            <a:ext cx="8382000" cy="962957"/>
          </a:xfrm>
        </p:spPr>
        <p:txBody>
          <a:bodyPr/>
          <a:lstStyle/>
          <a:p>
            <a:pPr algn="ctr"/>
            <a:r>
              <a:rPr lang="en-US" sz="4400" dirty="0" err="1">
                <a:latin typeface="+mj-lt"/>
              </a:rPr>
              <a:t>Stargardt</a:t>
            </a:r>
            <a:r>
              <a:rPr lang="en-US" sz="4400" dirty="0">
                <a:latin typeface="+mj-lt"/>
              </a:rPr>
              <a:t> disease in Labradors 3</a:t>
            </a:r>
          </a:p>
        </p:txBody>
      </p:sp>
      <p:sp>
        <p:nvSpPr>
          <p:cNvPr id="7" name="TextBox 6">
            <a:extLst>
              <a:ext uri="{FF2B5EF4-FFF2-40B4-BE49-F238E27FC236}">
                <a16:creationId xmlns:a16="http://schemas.microsoft.com/office/drawing/2014/main" id="{F78B45CF-8A99-48BF-B9BE-751F11FC23F7}"/>
              </a:ext>
            </a:extLst>
          </p:cNvPr>
          <p:cNvSpPr txBox="1"/>
          <p:nvPr/>
        </p:nvSpPr>
        <p:spPr>
          <a:xfrm>
            <a:off x="381000" y="1237595"/>
            <a:ext cx="7848600"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As with the majority of human cases, caused by a recessive mutation in the </a:t>
            </a:r>
            <a:r>
              <a:rPr kumimoji="0" lang="en-US" sz="2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ABCA4</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gene (on CFA 6)</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Whole genome sequencing (WGS) of a family quartet (sire, dam and two affected offspring)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WGS findings validated in 16 related and 6 unrelated Labradors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DNA test made commercially available</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7463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76200" y="0"/>
            <a:ext cx="8382000" cy="1295400"/>
          </a:xfrm>
        </p:spPr>
        <p:txBody>
          <a:bodyPr/>
          <a:lstStyle/>
          <a:p>
            <a:pPr algn="ctr"/>
            <a:r>
              <a:rPr lang="en-US" sz="4400" dirty="0" err="1">
                <a:latin typeface="+mj-lt"/>
              </a:rPr>
              <a:t>Stargardt</a:t>
            </a:r>
            <a:r>
              <a:rPr lang="en-US" sz="4400" dirty="0">
                <a:latin typeface="+mj-lt"/>
              </a:rPr>
              <a:t> disease investigation at The Seeing Eye</a:t>
            </a:r>
          </a:p>
        </p:txBody>
      </p:sp>
      <p:sp>
        <p:nvSpPr>
          <p:cNvPr id="7" name="TextBox 6">
            <a:extLst>
              <a:ext uri="{FF2B5EF4-FFF2-40B4-BE49-F238E27FC236}">
                <a16:creationId xmlns:a16="http://schemas.microsoft.com/office/drawing/2014/main" id="{F78B45CF-8A99-48BF-B9BE-751F11FC23F7}"/>
              </a:ext>
            </a:extLst>
          </p:cNvPr>
          <p:cNvSpPr txBox="1"/>
          <p:nvPr/>
        </p:nvSpPr>
        <p:spPr>
          <a:xfrm>
            <a:off x="381000" y="1413570"/>
            <a:ext cx="784860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Mutation added to our DNA panel test in September 2020</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that time 5 of our 29 Labrador (or backcross) breeders were carriers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Decision made to avoid mating carriers together</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descr="A black dog with a green bandana on its head&#10;&#10;Description automatically generated with low confidence">
            <a:extLst>
              <a:ext uri="{FF2B5EF4-FFF2-40B4-BE49-F238E27FC236}">
                <a16:creationId xmlns:a16="http://schemas.microsoft.com/office/drawing/2014/main" id="{E05E02C8-8C37-E34E-5A0E-6F4595C18A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86400" y="4495800"/>
            <a:ext cx="2282190" cy="2282190"/>
          </a:xfrm>
          <a:prstGeom prst="rect">
            <a:avLst/>
          </a:prstGeom>
        </p:spPr>
      </p:pic>
    </p:spTree>
    <p:extLst>
      <p:ext uri="{BB962C8B-B14F-4D97-AF65-F5344CB8AC3E}">
        <p14:creationId xmlns:p14="http://schemas.microsoft.com/office/powerpoint/2010/main" val="286321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76200" y="0"/>
            <a:ext cx="8382000" cy="1295400"/>
          </a:xfrm>
        </p:spPr>
        <p:txBody>
          <a:bodyPr/>
          <a:lstStyle/>
          <a:p>
            <a:pPr algn="ctr"/>
            <a:r>
              <a:rPr lang="en-US" sz="4400" dirty="0" err="1">
                <a:latin typeface="+mj-lt"/>
              </a:rPr>
              <a:t>Stargardt</a:t>
            </a:r>
            <a:r>
              <a:rPr lang="en-US" sz="4400" dirty="0">
                <a:latin typeface="+mj-lt"/>
              </a:rPr>
              <a:t> disease investigation at The Seeing Eye 2</a:t>
            </a:r>
          </a:p>
        </p:txBody>
      </p:sp>
      <p:sp>
        <p:nvSpPr>
          <p:cNvPr id="7" name="TextBox 6">
            <a:extLst>
              <a:ext uri="{FF2B5EF4-FFF2-40B4-BE49-F238E27FC236}">
                <a16:creationId xmlns:a16="http://schemas.microsoft.com/office/drawing/2014/main" id="{F78B45CF-8A99-48BF-B9BE-751F11FC23F7}"/>
              </a:ext>
            </a:extLst>
          </p:cNvPr>
          <p:cNvSpPr txBox="1"/>
          <p:nvPr/>
        </p:nvSpPr>
        <p:spPr>
          <a:xfrm>
            <a:off x="381000" y="1416308"/>
            <a:ext cx="7848600"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Our expert veterinary ophthalmology consultant, Dr. Gus Aguirre, advised that homozygous-affected dogs should not work as guide dogs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Went </a:t>
            </a:r>
            <a:r>
              <a:rPr lang="en-US" sz="2800" dirty="0">
                <a:latin typeface="Calibri" panose="020F0502020204030204" pitchFamily="34" charset="0"/>
                <a:cs typeface="Calibri" panose="020F0502020204030204" pitchFamily="34" charset="0"/>
              </a:rPr>
              <a:t>back through pedigrees behind our known carriers to identify older carrier (or affected) breeders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Aim to identify status of all parents with offspring still in our program</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090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522A972F-4C60-ADF8-5D07-2C1D1A687611}"/>
              </a:ext>
            </a:extLst>
          </p:cNvPr>
          <p:cNvPicPr>
            <a:picLocks noChangeAspect="1"/>
          </p:cNvPicPr>
          <p:nvPr/>
        </p:nvPicPr>
        <p:blipFill>
          <a:blip r:embed="rId3"/>
          <a:stretch>
            <a:fillRect/>
          </a:stretch>
        </p:blipFill>
        <p:spPr>
          <a:xfrm>
            <a:off x="1676400" y="766762"/>
            <a:ext cx="5324475" cy="5324475"/>
          </a:xfrm>
          <a:prstGeom prst="rect">
            <a:avLst/>
          </a:prstGeom>
        </p:spPr>
      </p:pic>
    </p:spTree>
    <p:extLst>
      <p:ext uri="{BB962C8B-B14F-4D97-AF65-F5344CB8AC3E}">
        <p14:creationId xmlns:p14="http://schemas.microsoft.com/office/powerpoint/2010/main" val="123468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274638"/>
            <a:ext cx="7620000" cy="962957"/>
          </a:xfrm>
        </p:spPr>
        <p:txBody>
          <a:bodyPr/>
          <a:lstStyle/>
          <a:p>
            <a:pPr algn="ctr"/>
            <a:r>
              <a:rPr lang="en-US" sz="4400" dirty="0">
                <a:latin typeface="+mj-lt"/>
              </a:rPr>
              <a:t>The Seeing Eye’s ‘biobank’</a:t>
            </a:r>
          </a:p>
        </p:txBody>
      </p:sp>
      <p:sp>
        <p:nvSpPr>
          <p:cNvPr id="7" name="TextBox 6">
            <a:extLst>
              <a:ext uri="{FF2B5EF4-FFF2-40B4-BE49-F238E27FC236}">
                <a16:creationId xmlns:a16="http://schemas.microsoft.com/office/drawing/2014/main" id="{F78B45CF-8A99-48BF-B9BE-751F11FC23F7}"/>
              </a:ext>
            </a:extLst>
          </p:cNvPr>
          <p:cNvSpPr txBox="1"/>
          <p:nvPr/>
        </p:nvSpPr>
        <p:spPr>
          <a:xfrm>
            <a:off x="609600" y="1237595"/>
            <a:ext cx="7620000"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Since 1999, almost every dog born has had blood and/or DNA stored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Since 2016, all puppies’ dew claws are also stored (including </a:t>
            </a:r>
            <a:r>
              <a:rPr lang="en-US" sz="2800" dirty="0" err="1">
                <a:latin typeface="Calibri" panose="020F0502020204030204" pitchFamily="34" charset="0"/>
                <a:cs typeface="Calibri" panose="020F0502020204030204" pitchFamily="34" charset="0"/>
              </a:rPr>
              <a:t>stillborns</a:t>
            </a:r>
            <a:r>
              <a:rPr lang="en-US" sz="2800" dirty="0">
                <a:latin typeface="Calibri" panose="020F0502020204030204" pitchFamily="34" charset="0"/>
                <a:cs typeface="Calibri" panose="020F0502020204030204" pitchFamily="34" charset="0"/>
              </a:rPr>
              <a:t>)</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lvl="1">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descr="A picture containing indoor, counter&#10;&#10;Description automatically generated">
            <a:extLst>
              <a:ext uri="{FF2B5EF4-FFF2-40B4-BE49-F238E27FC236}">
                <a16:creationId xmlns:a16="http://schemas.microsoft.com/office/drawing/2014/main" id="{6E8856DD-D5D8-7B80-8CA5-CF29BDD76C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67200" y="3611562"/>
            <a:ext cx="3962400" cy="2971800"/>
          </a:xfrm>
          <a:prstGeom prst="rect">
            <a:avLst/>
          </a:prstGeom>
        </p:spPr>
      </p:pic>
    </p:spTree>
    <p:extLst>
      <p:ext uri="{BB962C8B-B14F-4D97-AF65-F5344CB8AC3E}">
        <p14:creationId xmlns:p14="http://schemas.microsoft.com/office/powerpoint/2010/main" val="370912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274638"/>
            <a:ext cx="7620000" cy="962957"/>
          </a:xfrm>
        </p:spPr>
        <p:txBody>
          <a:bodyPr/>
          <a:lstStyle/>
          <a:p>
            <a:pPr algn="ctr"/>
            <a:r>
              <a:rPr lang="en-US" sz="4400" dirty="0">
                <a:latin typeface="+mj-lt"/>
              </a:rPr>
              <a:t>The Seeing Eye’s ‘biobank’ 2</a:t>
            </a:r>
          </a:p>
        </p:txBody>
      </p:sp>
      <p:sp>
        <p:nvSpPr>
          <p:cNvPr id="7" name="TextBox 6">
            <a:extLst>
              <a:ext uri="{FF2B5EF4-FFF2-40B4-BE49-F238E27FC236}">
                <a16:creationId xmlns:a16="http://schemas.microsoft.com/office/drawing/2014/main" id="{F78B45CF-8A99-48BF-B9BE-751F11FC23F7}"/>
              </a:ext>
            </a:extLst>
          </p:cNvPr>
          <p:cNvSpPr txBox="1"/>
          <p:nvPr/>
        </p:nvSpPr>
        <p:spPr>
          <a:xfrm>
            <a:off x="609600" y="1237595"/>
            <a:ext cx="7620000"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Blood is collected into citrate anticoagulant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Three 1.5ml vials of blood are frozen (at -20°F)</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The rest used for DNA extraction; extracted DNA is then also frozen, split into multiple tubes</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Good success with using frozen blood or DNA for SNP genotyping and WGS</a:t>
            </a:r>
          </a:p>
          <a:p>
            <a:pPr lvl="1">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descr="A picture containing ground, red, counter, plastic&#10;&#10;Description automatically generated">
            <a:extLst>
              <a:ext uri="{FF2B5EF4-FFF2-40B4-BE49-F238E27FC236}">
                <a16:creationId xmlns:a16="http://schemas.microsoft.com/office/drawing/2014/main" id="{0A7CD002-C071-6AB4-2E21-1899CA75AE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2600" y="4724400"/>
            <a:ext cx="2667000" cy="2000250"/>
          </a:xfrm>
          <a:prstGeom prst="rect">
            <a:avLst/>
          </a:prstGeom>
        </p:spPr>
      </p:pic>
    </p:spTree>
    <p:extLst>
      <p:ext uri="{BB962C8B-B14F-4D97-AF65-F5344CB8AC3E}">
        <p14:creationId xmlns:p14="http://schemas.microsoft.com/office/powerpoint/2010/main" val="153309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wall, indoor, sink&#10;&#10;Description automatically generated">
            <a:extLst>
              <a:ext uri="{FF2B5EF4-FFF2-40B4-BE49-F238E27FC236}">
                <a16:creationId xmlns:a16="http://schemas.microsoft.com/office/drawing/2014/main" id="{9C409D81-982F-3987-EB19-E8E8C38A9D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914400"/>
            <a:ext cx="3429000" cy="4572000"/>
          </a:xfrm>
          <a:prstGeom prst="rect">
            <a:avLst/>
          </a:prstGeom>
        </p:spPr>
      </p:pic>
      <p:pic>
        <p:nvPicPr>
          <p:cNvPr id="5" name="Picture 4">
            <a:extLst>
              <a:ext uri="{FF2B5EF4-FFF2-40B4-BE49-F238E27FC236}">
                <a16:creationId xmlns:a16="http://schemas.microsoft.com/office/drawing/2014/main" id="{7E8C71DC-E95C-7ABF-B27A-3489BA4E19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1000" y="228600"/>
            <a:ext cx="4064000" cy="3048000"/>
          </a:xfrm>
          <a:prstGeom prst="rect">
            <a:avLst/>
          </a:prstGeom>
        </p:spPr>
      </p:pic>
      <p:pic>
        <p:nvPicPr>
          <p:cNvPr id="7" name="Picture 6" descr="A person standing in a doorway&#10;&#10;Description automatically generated with low confidence">
            <a:extLst>
              <a:ext uri="{FF2B5EF4-FFF2-40B4-BE49-F238E27FC236}">
                <a16:creationId xmlns:a16="http://schemas.microsoft.com/office/drawing/2014/main" id="{2DA0FFB3-1E58-207D-3682-06024F3666B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53000" y="3544712"/>
            <a:ext cx="2362199" cy="3149599"/>
          </a:xfrm>
          <a:prstGeom prst="rect">
            <a:avLst/>
          </a:prstGeom>
        </p:spPr>
      </p:pic>
    </p:spTree>
    <p:extLst>
      <p:ext uri="{BB962C8B-B14F-4D97-AF65-F5344CB8AC3E}">
        <p14:creationId xmlns:p14="http://schemas.microsoft.com/office/powerpoint/2010/main" val="23555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76200" y="0"/>
            <a:ext cx="8382000" cy="1295400"/>
          </a:xfrm>
        </p:spPr>
        <p:txBody>
          <a:bodyPr/>
          <a:lstStyle/>
          <a:p>
            <a:pPr algn="ctr"/>
            <a:r>
              <a:rPr lang="en-US" sz="4400" dirty="0" err="1">
                <a:latin typeface="+mj-lt"/>
              </a:rPr>
              <a:t>Stargardt</a:t>
            </a:r>
            <a:r>
              <a:rPr lang="en-US" sz="4400" dirty="0">
                <a:latin typeface="+mj-lt"/>
              </a:rPr>
              <a:t> disease investigation at The Seeing Eye 3</a:t>
            </a:r>
          </a:p>
        </p:txBody>
      </p:sp>
      <p:sp>
        <p:nvSpPr>
          <p:cNvPr id="7" name="TextBox 6">
            <a:extLst>
              <a:ext uri="{FF2B5EF4-FFF2-40B4-BE49-F238E27FC236}">
                <a16:creationId xmlns:a16="http://schemas.microsoft.com/office/drawing/2014/main" id="{F78B45CF-8A99-48BF-B9BE-751F11FC23F7}"/>
              </a:ext>
            </a:extLst>
          </p:cNvPr>
          <p:cNvSpPr txBox="1"/>
          <p:nvPr/>
        </p:nvSpPr>
        <p:spPr>
          <a:xfrm>
            <a:off x="381000" y="1416308"/>
            <a:ext cx="7848600"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Used stored DNA for genotyping of all parents with offspring in our program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Where carrier (or affected) to carrier mating had occurred, used stored DNA to genotype all dogs in the litter</a:t>
            </a:r>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dog, outdoor&#10;&#10;Description automatically generated">
            <a:extLst>
              <a:ext uri="{FF2B5EF4-FFF2-40B4-BE49-F238E27FC236}">
                <a16:creationId xmlns:a16="http://schemas.microsoft.com/office/drawing/2014/main" id="{530C4906-78D2-46FF-1226-23E8BAFD05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9200" y="3810000"/>
            <a:ext cx="2361949" cy="2952089"/>
          </a:xfrm>
          <a:prstGeom prst="rect">
            <a:avLst/>
          </a:prstGeom>
        </p:spPr>
      </p:pic>
    </p:spTree>
    <p:extLst>
      <p:ext uri="{BB962C8B-B14F-4D97-AF65-F5344CB8AC3E}">
        <p14:creationId xmlns:p14="http://schemas.microsoft.com/office/powerpoint/2010/main" val="195574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Our situation</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Last litter (of 7) from two carrier parents born February 2020 – tested when they came in for training, 5 carriers, 1 clear, 1 affected</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Two dogs in training identified as affected (two carrier siblings, qualified and working)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Eight working guide dogs (including one former breeder) identified as genetically affected</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05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Youngest affected dog</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a:latin typeface="Calibri" panose="020F0502020204030204" pitchFamily="34" charset="0"/>
                <a:cs typeface="Calibri" panose="020F0502020204030204" pitchFamily="34" charset="0"/>
              </a:rPr>
              <a:t>No </a:t>
            </a:r>
            <a:r>
              <a:rPr lang="en-US" sz="2800" dirty="0">
                <a:latin typeface="Calibri" panose="020F0502020204030204" pitchFamily="34" charset="0"/>
                <a:cs typeface="Calibri" panose="020F0502020204030204" pitchFamily="34" charset="0"/>
              </a:rPr>
              <a:t>fundic abnormalities found on ophthalmic examination </a:t>
            </a:r>
            <a:r>
              <a:rPr lang="en-US" sz="2800">
                <a:latin typeface="Calibri" panose="020F0502020204030204" pitchFamily="34" charset="0"/>
                <a:cs typeface="Calibri" panose="020F0502020204030204" pitchFamily="34" charset="0"/>
              </a:rPr>
              <a:t>by expert at 1y9m &amp; 2y10m</a:t>
            </a: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Normal ERG, showing normally functioning cones and rods, at 1y9m  (repeat scheduled)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text, outdoor&#10;&#10;Description automatically generated">
            <a:extLst>
              <a:ext uri="{FF2B5EF4-FFF2-40B4-BE49-F238E27FC236}">
                <a16:creationId xmlns:a16="http://schemas.microsoft.com/office/drawing/2014/main" id="{4DDDCEF7-95DA-8196-B8A4-9E0EE0E12C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895975" y="3629025"/>
            <a:ext cx="3429000" cy="2571750"/>
          </a:xfrm>
          <a:prstGeom prst="rect">
            <a:avLst/>
          </a:prstGeom>
        </p:spPr>
      </p:pic>
    </p:spTree>
    <p:extLst>
      <p:ext uri="{BB962C8B-B14F-4D97-AF65-F5344CB8AC3E}">
        <p14:creationId xmlns:p14="http://schemas.microsoft.com/office/powerpoint/2010/main" val="316395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1295400"/>
          </a:xfrm>
        </p:spPr>
        <p:txBody>
          <a:bodyPr/>
          <a:lstStyle/>
          <a:p>
            <a:pPr algn="ctr"/>
            <a:r>
              <a:rPr lang="en-US" sz="4400" dirty="0">
                <a:latin typeface="+mj-lt"/>
              </a:rPr>
              <a:t>Youngest affected dog’s </a:t>
            </a:r>
            <a:br>
              <a:rPr lang="en-US" sz="4400" dirty="0">
                <a:latin typeface="+mj-lt"/>
              </a:rPr>
            </a:br>
            <a:r>
              <a:rPr lang="en-US" sz="4400" dirty="0">
                <a:latin typeface="+mj-lt"/>
              </a:rPr>
              <a:t>OCT results (at 2y)</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592282"/>
            <a:ext cx="762000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Generally normal fundus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Marked thinning of the retina and outer nuclear layer at the area centralis (foveal dip)</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5" name="Picture 4" descr="A screenshot of a computer&#10;&#10;Description automatically generated with medium confidence">
            <a:extLst>
              <a:ext uri="{FF2B5EF4-FFF2-40B4-BE49-F238E27FC236}">
                <a16:creationId xmlns:a16="http://schemas.microsoft.com/office/drawing/2014/main" id="{CB47DD22-D624-1453-C239-3495D276AD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33800"/>
            <a:ext cx="9144000" cy="1768527"/>
          </a:xfrm>
          <a:prstGeom prst="rect">
            <a:avLst/>
          </a:prstGeom>
        </p:spPr>
      </p:pic>
    </p:spTree>
    <p:extLst>
      <p:ext uri="{BB962C8B-B14F-4D97-AF65-F5344CB8AC3E}">
        <p14:creationId xmlns:p14="http://schemas.microsoft.com/office/powerpoint/2010/main" val="235655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Two brothers in training</a:t>
            </a:r>
          </a:p>
        </p:txBody>
      </p:sp>
      <p:pic>
        <p:nvPicPr>
          <p:cNvPr id="4" name="Picture 3" descr="A dog lying on the floor&#10;&#10;Description automatically generated with medium confidence">
            <a:extLst>
              <a:ext uri="{FF2B5EF4-FFF2-40B4-BE49-F238E27FC236}">
                <a16:creationId xmlns:a16="http://schemas.microsoft.com/office/drawing/2014/main" id="{77ED5064-D3CB-2F74-8E0B-4539151EBA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1295400"/>
            <a:ext cx="3983138" cy="4548188"/>
          </a:xfrm>
          <a:prstGeom prst="rect">
            <a:avLst/>
          </a:prstGeom>
        </p:spPr>
      </p:pic>
      <p:pic>
        <p:nvPicPr>
          <p:cNvPr id="6" name="Picture 5" descr="A dog sitting on the floor&#10;&#10;Description automatically generated with medium confidence">
            <a:extLst>
              <a:ext uri="{FF2B5EF4-FFF2-40B4-BE49-F238E27FC236}">
                <a16:creationId xmlns:a16="http://schemas.microsoft.com/office/drawing/2014/main" id="{5873E183-EBE0-F7FA-F1D9-7C25C35E78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12" y="1295401"/>
            <a:ext cx="3372524" cy="4548188"/>
          </a:xfrm>
          <a:prstGeom prst="rect">
            <a:avLst/>
          </a:prstGeom>
        </p:spPr>
      </p:pic>
    </p:spTree>
    <p:extLst>
      <p:ext uri="{BB962C8B-B14F-4D97-AF65-F5344CB8AC3E}">
        <p14:creationId xmlns:p14="http://schemas.microsoft.com/office/powerpoint/2010/main" val="346418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Dog 1 in training</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Fundic abnormalities found on ophthalmic examination by expert at 2y4m – focal changes of reflectivity in area centralis, symmetrical both eyes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at 2y3m – slight reduction in scotopic responses compared to control dogs, marked reduction in photopic responses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coelenterate&#10;&#10;Description automatically generated">
            <a:extLst>
              <a:ext uri="{FF2B5EF4-FFF2-40B4-BE49-F238E27FC236}">
                <a16:creationId xmlns:a16="http://schemas.microsoft.com/office/drawing/2014/main" id="{10161F6B-DAC2-AE24-A7A8-6EAC2051F8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2702" y="4533900"/>
            <a:ext cx="2895600" cy="2171700"/>
          </a:xfrm>
          <a:prstGeom prst="rect">
            <a:avLst/>
          </a:prstGeom>
        </p:spPr>
      </p:pic>
    </p:spTree>
    <p:extLst>
      <p:ext uri="{BB962C8B-B14F-4D97-AF65-F5344CB8AC3E}">
        <p14:creationId xmlns:p14="http://schemas.microsoft.com/office/powerpoint/2010/main" val="1801802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Dog 1 in training</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OCT at 2y6m – marked thinning of the outer nuclear layer at the area centralis, corresponding to the area of greatest intensity on the autofluorescence confocal scanning laser ophthalmoscopy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screenshot of a computer&#10;&#10;Description automatically generated with low confidence">
            <a:extLst>
              <a:ext uri="{FF2B5EF4-FFF2-40B4-BE49-F238E27FC236}">
                <a16:creationId xmlns:a16="http://schemas.microsoft.com/office/drawing/2014/main" id="{E312B721-4183-5D08-4801-023A86F1F6E8}"/>
              </a:ext>
            </a:extLst>
          </p:cNvPr>
          <p:cNvPicPr>
            <a:picLocks noChangeAspect="1"/>
          </p:cNvPicPr>
          <p:nvPr/>
        </p:nvPicPr>
        <p:blipFill>
          <a:blip r:embed="rId3"/>
          <a:stretch>
            <a:fillRect/>
          </a:stretch>
        </p:blipFill>
        <p:spPr>
          <a:xfrm>
            <a:off x="23812" y="3609975"/>
            <a:ext cx="9096375" cy="1952625"/>
          </a:xfrm>
          <a:prstGeom prst="rect">
            <a:avLst/>
          </a:prstGeom>
        </p:spPr>
      </p:pic>
    </p:spTree>
    <p:extLst>
      <p:ext uri="{BB962C8B-B14F-4D97-AF65-F5344CB8AC3E}">
        <p14:creationId xmlns:p14="http://schemas.microsoft.com/office/powerpoint/2010/main" val="43599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enetic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ChangeArrowheads="1"/>
          </p:cNvSpPr>
          <p:nvPr/>
        </p:nvSpPr>
        <p:spPr bwMode="auto">
          <a:xfrm>
            <a:off x="6546850" y="6491288"/>
            <a:ext cx="2463800" cy="336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rgbClr val="2718E8"/>
                </a:solidFill>
                <a:latin typeface="Arial" charset="0"/>
              </a:defRPr>
            </a:lvl1pPr>
            <a:lvl2pPr marL="742950" indent="-285750" eaLnBrk="0" hangingPunct="0">
              <a:spcBef>
                <a:spcPct val="20000"/>
              </a:spcBef>
              <a:buChar char="–"/>
              <a:defRPr sz="2800">
                <a:solidFill>
                  <a:srgbClr val="009900"/>
                </a:solidFill>
                <a:latin typeface="Arial" charset="0"/>
              </a:defRPr>
            </a:lvl2pPr>
            <a:lvl3pPr marL="1143000" indent="-228600" eaLnBrk="0" hangingPunct="0">
              <a:spcBef>
                <a:spcPct val="20000"/>
              </a:spcBef>
              <a:buChar char="•"/>
              <a:defRPr sz="2400">
                <a:solidFill>
                  <a:srgbClr val="000000"/>
                </a:solidFill>
                <a:latin typeface="Arial" charset="0"/>
              </a:defRPr>
            </a:lvl3pPr>
            <a:lvl4pPr marL="1600200" indent="-228600" eaLnBrk="0" hangingPunct="0">
              <a:spcBef>
                <a:spcPct val="20000"/>
              </a:spcBef>
              <a:buChar char="–"/>
              <a:defRPr sz="2000">
                <a:solidFill>
                  <a:srgbClr val="000000"/>
                </a:solidFill>
                <a:latin typeface="Arial" charset="0"/>
              </a:defRPr>
            </a:lvl4pPr>
            <a:lvl5pPr marL="2057400" indent="-228600" eaLnBrk="0" hangingPunct="0">
              <a:spcBef>
                <a:spcPct val="20000"/>
              </a:spcBef>
              <a:buChar char="»"/>
              <a:defRPr sz="2000">
                <a:solidFill>
                  <a:srgbClr val="000000"/>
                </a:solidFill>
                <a:latin typeface="Arial" charset="0"/>
              </a:defRPr>
            </a:lvl5pPr>
            <a:lvl6pPr marL="2514600" indent="-228600" eaLnBrk="0" fontAlgn="base" hangingPunct="0">
              <a:spcBef>
                <a:spcPct val="20000"/>
              </a:spcBef>
              <a:spcAft>
                <a:spcPct val="0"/>
              </a:spcAft>
              <a:buChar char="»"/>
              <a:defRPr sz="2000">
                <a:solidFill>
                  <a:srgbClr val="000000"/>
                </a:solidFill>
                <a:latin typeface="Arial" charset="0"/>
              </a:defRPr>
            </a:lvl6pPr>
            <a:lvl7pPr marL="2971800" indent="-228600" eaLnBrk="0" fontAlgn="base" hangingPunct="0">
              <a:spcBef>
                <a:spcPct val="20000"/>
              </a:spcBef>
              <a:spcAft>
                <a:spcPct val="0"/>
              </a:spcAft>
              <a:buChar char="»"/>
              <a:defRPr sz="2000">
                <a:solidFill>
                  <a:srgbClr val="000000"/>
                </a:solidFill>
                <a:latin typeface="Arial" charset="0"/>
              </a:defRPr>
            </a:lvl7pPr>
            <a:lvl8pPr marL="3429000" indent="-228600" eaLnBrk="0" fontAlgn="base" hangingPunct="0">
              <a:spcBef>
                <a:spcPct val="20000"/>
              </a:spcBef>
              <a:spcAft>
                <a:spcPct val="0"/>
              </a:spcAft>
              <a:buChar char="»"/>
              <a:defRPr sz="2000">
                <a:solidFill>
                  <a:srgbClr val="000000"/>
                </a:solidFill>
                <a:latin typeface="Arial" charset="0"/>
              </a:defRPr>
            </a:lvl8pPr>
            <a:lvl9pPr marL="3886200" indent="-228600" eaLnBrk="0" fontAlgn="base" hangingPunct="0">
              <a:spcBef>
                <a:spcPct val="20000"/>
              </a:spcBef>
              <a:spcAft>
                <a:spcPct val="0"/>
              </a:spcAft>
              <a:buChar char="»"/>
              <a:defRPr sz="2000">
                <a:solidFill>
                  <a:srgbClr val="000000"/>
                </a:solidFill>
                <a:latin typeface="Arial"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AU" altLang="en-US" sz="1600" b="1" i="1" u="none" strike="noStrike" kern="1200" cap="none" spc="0" normalizeH="0" baseline="0" noProof="0" dirty="0">
                <a:ln>
                  <a:noFill/>
                </a:ln>
                <a:solidFill>
                  <a:srgbClr val="FFFFCC"/>
                </a:solidFill>
                <a:effectLst/>
                <a:uLnTx/>
                <a:uFillTx/>
                <a:latin typeface="Times New Roman" pitchFamily="18" charset="0"/>
                <a:ea typeface="+mn-ea"/>
                <a:cs typeface="+mn-cs"/>
                <a:hlinkClick r:id="rId4"/>
              </a:rPr>
              <a:t>http://www.ornl.gov/hgmis</a:t>
            </a:r>
            <a:r>
              <a:rPr kumimoji="0" lang="en-AU" altLang="en-US" sz="1600" b="0" i="0" u="none" strike="noStrike" kern="1200" cap="none" spc="0" normalizeH="0" baseline="0" noProof="0" dirty="0">
                <a:ln>
                  <a:noFill/>
                </a:ln>
                <a:solidFill>
                  <a:srgbClr val="FFFFFF"/>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3476100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Dog 2 in training</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914400"/>
            <a:ext cx="7620000"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No fundic abnormalities found on ophthalmic examination by expert at 2y4m – area centralis normal in both eyes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Repeat expert fundic exam at 3y8m – still normal</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at 2y4m – moderate reduction in scotopic responses compared to control dogs, marked reduction in photopic responses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9082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1"/>
            <a:ext cx="7620000" cy="762000"/>
          </a:xfrm>
        </p:spPr>
        <p:txBody>
          <a:bodyPr/>
          <a:lstStyle/>
          <a:p>
            <a:pPr algn="ctr"/>
            <a:r>
              <a:rPr lang="en-US" sz="4400" dirty="0">
                <a:latin typeface="+mj-lt"/>
              </a:rPr>
              <a:t>Dog 2 in training</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762000"/>
            <a:ext cx="7620000"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OCT at 2y7m – a generally normal fundus with some slight thinning of the ONL at the AC (within normal limits) and an area of greatest intensity on AF </a:t>
            </a:r>
            <a:r>
              <a:rPr lang="en-US" sz="2800" dirty="0" err="1">
                <a:latin typeface="Calibri" panose="020F0502020204030204" pitchFamily="34" charset="0"/>
                <a:cs typeface="Calibri" panose="020F0502020204030204" pitchFamily="34" charset="0"/>
              </a:rPr>
              <a:t>cSLO</a:t>
            </a: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text, black&#10;&#10;Description automatically generated">
            <a:extLst>
              <a:ext uri="{FF2B5EF4-FFF2-40B4-BE49-F238E27FC236}">
                <a16:creationId xmlns:a16="http://schemas.microsoft.com/office/drawing/2014/main" id="{D473495D-4AB3-BC7B-719B-2200B9C3866A}"/>
              </a:ext>
            </a:extLst>
          </p:cNvPr>
          <p:cNvPicPr>
            <a:picLocks noChangeAspect="1"/>
          </p:cNvPicPr>
          <p:nvPr/>
        </p:nvPicPr>
        <p:blipFill>
          <a:blip r:embed="rId3"/>
          <a:stretch>
            <a:fillRect/>
          </a:stretch>
        </p:blipFill>
        <p:spPr>
          <a:xfrm>
            <a:off x="0" y="2592294"/>
            <a:ext cx="9144000" cy="4265706"/>
          </a:xfrm>
          <a:prstGeom prst="rect">
            <a:avLst/>
          </a:prstGeom>
        </p:spPr>
      </p:pic>
    </p:spTree>
    <p:extLst>
      <p:ext uri="{BB962C8B-B14F-4D97-AF65-F5344CB8AC3E}">
        <p14:creationId xmlns:p14="http://schemas.microsoft.com/office/powerpoint/2010/main" val="4048961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Youngest guide dog</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Fundic abnormalities found on ophthalmic examination by expert at 7y4m – focal hyperreflective spot at area centralis, generalized foci with change in reflectivity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at 7y4m – normal scotopic waveforms although possibly reduced in amplitude, minimal to no photopic responses bilaterally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5" name="Picture 4" descr="A picture containing light&#10;&#10;Description automatically generated">
            <a:extLst>
              <a:ext uri="{FF2B5EF4-FFF2-40B4-BE49-F238E27FC236}">
                <a16:creationId xmlns:a16="http://schemas.microsoft.com/office/drawing/2014/main" id="{392DEB9C-76EC-FB00-3E10-19AD317F20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0949" y="4638080"/>
            <a:ext cx="1652223" cy="2143720"/>
          </a:xfrm>
          <a:prstGeom prst="rect">
            <a:avLst/>
          </a:prstGeom>
        </p:spPr>
      </p:pic>
      <p:pic>
        <p:nvPicPr>
          <p:cNvPr id="8" name="Picture 7" descr="A picture containing pan&#10;&#10;Description automatically generated">
            <a:extLst>
              <a:ext uri="{FF2B5EF4-FFF2-40B4-BE49-F238E27FC236}">
                <a16:creationId xmlns:a16="http://schemas.microsoft.com/office/drawing/2014/main" id="{C0A1CA36-EB33-0D8B-B086-86DFBA4960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8215" y="4697420"/>
            <a:ext cx="1788521" cy="2084379"/>
          </a:xfrm>
          <a:prstGeom prst="rect">
            <a:avLst/>
          </a:prstGeom>
        </p:spPr>
      </p:pic>
    </p:spTree>
    <p:extLst>
      <p:ext uri="{BB962C8B-B14F-4D97-AF65-F5344CB8AC3E}">
        <p14:creationId xmlns:p14="http://schemas.microsoft.com/office/powerpoint/2010/main" val="1363617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Youngest guide dog</a:t>
            </a:r>
          </a:p>
        </p:txBody>
      </p:sp>
      <p:pic>
        <p:nvPicPr>
          <p:cNvPr id="5" name="Picture 4" descr="Graphical user interface&#10;&#10;Description automatically generated with medium confidence">
            <a:extLst>
              <a:ext uri="{FF2B5EF4-FFF2-40B4-BE49-F238E27FC236}">
                <a16:creationId xmlns:a16="http://schemas.microsoft.com/office/drawing/2014/main" id="{E5BAFA19-E0EA-CB86-9F09-1A84A95F5C02}"/>
              </a:ext>
            </a:extLst>
          </p:cNvPr>
          <p:cNvPicPr>
            <a:picLocks noChangeAspect="1"/>
          </p:cNvPicPr>
          <p:nvPr/>
        </p:nvPicPr>
        <p:blipFill>
          <a:blip r:embed="rId3"/>
          <a:stretch>
            <a:fillRect/>
          </a:stretch>
        </p:blipFill>
        <p:spPr>
          <a:xfrm>
            <a:off x="176212" y="762000"/>
            <a:ext cx="8791575" cy="4400550"/>
          </a:xfrm>
          <a:prstGeom prst="rect">
            <a:avLst/>
          </a:prstGeom>
        </p:spPr>
      </p:pic>
      <p:pic>
        <p:nvPicPr>
          <p:cNvPr id="7" name="Picture 6" descr="A picture containing worm&#10;&#10;Description automatically generated">
            <a:extLst>
              <a:ext uri="{FF2B5EF4-FFF2-40B4-BE49-F238E27FC236}">
                <a16:creationId xmlns:a16="http://schemas.microsoft.com/office/drawing/2014/main" id="{72318E9A-A71E-D29F-21D8-7A5EAC8CA78B}"/>
              </a:ext>
            </a:extLst>
          </p:cNvPr>
          <p:cNvPicPr>
            <a:picLocks noChangeAspect="1"/>
          </p:cNvPicPr>
          <p:nvPr/>
        </p:nvPicPr>
        <p:blipFill>
          <a:blip r:embed="rId4"/>
          <a:stretch>
            <a:fillRect/>
          </a:stretch>
        </p:blipFill>
        <p:spPr>
          <a:xfrm>
            <a:off x="228600" y="5219700"/>
            <a:ext cx="8124825" cy="1562100"/>
          </a:xfrm>
          <a:prstGeom prst="rect">
            <a:avLst/>
          </a:prstGeom>
        </p:spPr>
      </p:pic>
    </p:spTree>
    <p:extLst>
      <p:ext uri="{BB962C8B-B14F-4D97-AF65-F5344CB8AC3E}">
        <p14:creationId xmlns:p14="http://schemas.microsoft.com/office/powerpoint/2010/main" val="2548924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Youngest guide dog</a:t>
            </a:r>
          </a:p>
        </p:txBody>
      </p:sp>
      <p:pic>
        <p:nvPicPr>
          <p:cNvPr id="4" name="Picture 3" descr="A picture containing dog, sitting, looking, indoor&#10;&#10;Description automatically generated">
            <a:extLst>
              <a:ext uri="{FF2B5EF4-FFF2-40B4-BE49-F238E27FC236}">
                <a16:creationId xmlns:a16="http://schemas.microsoft.com/office/drawing/2014/main" id="{F9B60A42-80B7-8AFF-8CE6-A809448A7C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250" y="3911035"/>
            <a:ext cx="2038350" cy="2870765"/>
          </a:xfrm>
          <a:prstGeom prst="rect">
            <a:avLst/>
          </a:prstGeom>
        </p:spPr>
      </p:pic>
      <p:sp>
        <p:nvSpPr>
          <p:cNvPr id="6" name="TextBox 5">
            <a:extLst>
              <a:ext uri="{FF2B5EF4-FFF2-40B4-BE49-F238E27FC236}">
                <a16:creationId xmlns:a16="http://schemas.microsoft.com/office/drawing/2014/main" id="{5C88E81E-B145-EF93-DBC6-16B8F05F6A18}"/>
              </a:ext>
            </a:extLst>
          </p:cNvPr>
          <p:cNvSpPr txBox="1"/>
          <p:nvPr/>
        </p:nvSpPr>
        <p:spPr>
          <a:xfrm>
            <a:off x="457200" y="1026378"/>
            <a:ext cx="7620000" cy="440120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“She did not work like a typical seasoned dog.  Despite the fact that they are with a new handler (me), most seasoned dogs move out with confidence. She seemed to lack confidence and was most affected going from light into darkness.  She was hesitant to approach down curbs and storm drains, yet would approach ramps.  She avoided manhole covers as if they were open</a:t>
            </a:r>
          </a:p>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holes in the sidewalk, yet walked over all </a:t>
            </a:r>
          </a:p>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gratings as if they were not there.” </a:t>
            </a:r>
          </a:p>
        </p:txBody>
      </p:sp>
    </p:spTree>
    <p:extLst>
      <p:ext uri="{BB962C8B-B14F-4D97-AF65-F5344CB8AC3E}">
        <p14:creationId xmlns:p14="http://schemas.microsoft.com/office/powerpoint/2010/main" val="1390028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Guide dog 2</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No fundic abnormalities found on ophthalmic examination by expert at 8y1m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at 8y3m – very abnormal cone responses, either absent or very low amplitude at all frequencies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OCT not performed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building, black, dog, outdoor&#10;&#10;Description automatically generated">
            <a:extLst>
              <a:ext uri="{FF2B5EF4-FFF2-40B4-BE49-F238E27FC236}">
                <a16:creationId xmlns:a16="http://schemas.microsoft.com/office/drawing/2014/main" id="{7FB78CD2-C8EC-C0C1-89E1-2F9529AF21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429000"/>
            <a:ext cx="3014397" cy="3290789"/>
          </a:xfrm>
          <a:prstGeom prst="rect">
            <a:avLst/>
          </a:prstGeom>
        </p:spPr>
      </p:pic>
    </p:spTree>
    <p:extLst>
      <p:ext uri="{BB962C8B-B14F-4D97-AF65-F5344CB8AC3E}">
        <p14:creationId xmlns:p14="http://schemas.microsoft.com/office/powerpoint/2010/main" val="421007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Guide dog 2</a:t>
            </a:r>
          </a:p>
        </p:txBody>
      </p:sp>
      <p:sp>
        <p:nvSpPr>
          <p:cNvPr id="6" name="TextBox 5">
            <a:extLst>
              <a:ext uri="{FF2B5EF4-FFF2-40B4-BE49-F238E27FC236}">
                <a16:creationId xmlns:a16="http://schemas.microsoft.com/office/drawing/2014/main" id="{5C88E81E-B145-EF93-DBC6-16B8F05F6A18}"/>
              </a:ext>
            </a:extLst>
          </p:cNvPr>
          <p:cNvSpPr txBox="1"/>
          <p:nvPr/>
        </p:nvSpPr>
        <p:spPr>
          <a:xfrm>
            <a:off x="457200" y="914400"/>
            <a:ext cx="7620000" cy="569386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“When I worked her facing into bright sunlight her pull diminished.  In fact, I could not get her to accept the harness facing into the sunlight, but when I turned to harness her with our backs to the sun she accepted the harness readily. When working her in the dark she did not like working into oncoming car headlights – her pull diminished with uncertainty.  When working her into a dark driveway with heavy shadow from overhead trees she was reluctant to work at all.  I should note she seemed perfectly happy in daylight and cloud cover as long as the sun was not shining brightly in 			her eyes.” </a:t>
            </a:r>
          </a:p>
        </p:txBody>
      </p:sp>
    </p:spTree>
    <p:extLst>
      <p:ext uri="{BB962C8B-B14F-4D97-AF65-F5344CB8AC3E}">
        <p14:creationId xmlns:p14="http://schemas.microsoft.com/office/powerpoint/2010/main" val="1801940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Guide dog 3</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914400"/>
            <a:ext cx="7620000" cy="56938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GDO could not bring the dog to campus for investigations and instead requested a visit with a veterinary ophthalmologist in her area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Report at 8y1m: ‘Owner says dog has had issues in dim light and seems most comfortable when the light is better. Owner indicates that dog is not guiding her across streets in the dark at this point.  Suspect that even though fundi appear normal, dog could have some rod function issues.’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dog, brown, tan&#10;&#10;Description automatically generated">
            <a:extLst>
              <a:ext uri="{FF2B5EF4-FFF2-40B4-BE49-F238E27FC236}">
                <a16:creationId xmlns:a16="http://schemas.microsoft.com/office/drawing/2014/main" id="{76744413-621E-C2E7-3248-DA6E7B8D66B1}"/>
              </a:ext>
            </a:extLst>
          </p:cNvPr>
          <p:cNvPicPr>
            <a:picLocks noChangeAspect="1"/>
          </p:cNvPicPr>
          <p:nvPr/>
        </p:nvPicPr>
        <p:blipFill>
          <a:blip r:embed="rId3"/>
          <a:stretch>
            <a:fillRect/>
          </a:stretch>
        </p:blipFill>
        <p:spPr>
          <a:xfrm>
            <a:off x="7138631" y="4730062"/>
            <a:ext cx="1877137" cy="2081385"/>
          </a:xfrm>
          <a:prstGeom prst="rect">
            <a:avLst/>
          </a:prstGeom>
        </p:spPr>
      </p:pic>
    </p:spTree>
    <p:extLst>
      <p:ext uri="{BB962C8B-B14F-4D97-AF65-F5344CB8AC3E}">
        <p14:creationId xmlns:p14="http://schemas.microsoft.com/office/powerpoint/2010/main" val="2590877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Guide dog 4</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Fundic abnormalities found on ophthalmic examination by expert at 8y10m – focal hyperreflective spot over AC</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at 8y10m – normal scotopic waveforms although possibly reduced in amplitude, minimal to no photopic responses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OCT at 9y – thinning of ONL in all 4 quadrants, markedly thinned ONL at AC</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438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1"/>
            <a:ext cx="7620000" cy="762000"/>
          </a:xfrm>
        </p:spPr>
        <p:txBody>
          <a:bodyPr/>
          <a:lstStyle/>
          <a:p>
            <a:pPr algn="ctr"/>
            <a:r>
              <a:rPr lang="en-US" sz="4400" dirty="0">
                <a:latin typeface="+mj-lt"/>
              </a:rPr>
              <a:t>Guide dog 4</a:t>
            </a:r>
          </a:p>
        </p:txBody>
      </p:sp>
      <p:sp>
        <p:nvSpPr>
          <p:cNvPr id="6" name="TextBox 5">
            <a:extLst>
              <a:ext uri="{FF2B5EF4-FFF2-40B4-BE49-F238E27FC236}">
                <a16:creationId xmlns:a16="http://schemas.microsoft.com/office/drawing/2014/main" id="{5C88E81E-B145-EF93-DBC6-16B8F05F6A18}"/>
              </a:ext>
            </a:extLst>
          </p:cNvPr>
          <p:cNvSpPr txBox="1"/>
          <p:nvPr/>
        </p:nvSpPr>
        <p:spPr>
          <a:xfrm>
            <a:off x="457200" y="762000"/>
            <a:ext cx="7620000" cy="61247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“My route began with traveling from east to west with sunlight overhead, broken up by buildings on our right. She still moves out like a young, spry dog. She trotted along happily at a brisk pace with a defined pull all the way to the end of the block. When we turned north, into the shade, there was some initial diminished pace and pull for 50-100 feet. I supposed that she was adjusting to the diminished light. What was very clear was her reaction to bright spots of sun shining on the pavement. She made very strong, overt moves to guide me around those spots without breaking 				stride, as if they were unsafe 				obstacles…”</a:t>
            </a:r>
          </a:p>
        </p:txBody>
      </p:sp>
    </p:spTree>
    <p:extLst>
      <p:ext uri="{BB962C8B-B14F-4D97-AF65-F5344CB8AC3E}">
        <p14:creationId xmlns:p14="http://schemas.microsoft.com/office/powerpoint/2010/main" val="158524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52400"/>
            <a:ext cx="9168854" cy="655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680200" y="6491288"/>
            <a:ext cx="2463800" cy="336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rgbClr val="2718E8"/>
                </a:solidFill>
                <a:latin typeface="Arial" charset="0"/>
              </a:defRPr>
            </a:lvl1pPr>
            <a:lvl2pPr marL="742950" indent="-285750" eaLnBrk="0" hangingPunct="0">
              <a:spcBef>
                <a:spcPct val="20000"/>
              </a:spcBef>
              <a:buChar char="–"/>
              <a:defRPr sz="2800">
                <a:solidFill>
                  <a:srgbClr val="009900"/>
                </a:solidFill>
                <a:latin typeface="Arial" charset="0"/>
              </a:defRPr>
            </a:lvl2pPr>
            <a:lvl3pPr marL="1143000" indent="-228600" eaLnBrk="0" hangingPunct="0">
              <a:spcBef>
                <a:spcPct val="20000"/>
              </a:spcBef>
              <a:buChar char="•"/>
              <a:defRPr sz="2400">
                <a:solidFill>
                  <a:srgbClr val="000000"/>
                </a:solidFill>
                <a:latin typeface="Arial" charset="0"/>
              </a:defRPr>
            </a:lvl3pPr>
            <a:lvl4pPr marL="1600200" indent="-228600" eaLnBrk="0" hangingPunct="0">
              <a:spcBef>
                <a:spcPct val="20000"/>
              </a:spcBef>
              <a:buChar char="–"/>
              <a:defRPr sz="2000">
                <a:solidFill>
                  <a:srgbClr val="000000"/>
                </a:solidFill>
                <a:latin typeface="Arial" charset="0"/>
              </a:defRPr>
            </a:lvl4pPr>
            <a:lvl5pPr marL="2057400" indent="-228600" eaLnBrk="0" hangingPunct="0">
              <a:spcBef>
                <a:spcPct val="20000"/>
              </a:spcBef>
              <a:buChar char="»"/>
              <a:defRPr sz="2000">
                <a:solidFill>
                  <a:srgbClr val="000000"/>
                </a:solidFill>
                <a:latin typeface="Arial" charset="0"/>
              </a:defRPr>
            </a:lvl5pPr>
            <a:lvl6pPr marL="2514600" indent="-228600" eaLnBrk="0" fontAlgn="base" hangingPunct="0">
              <a:spcBef>
                <a:spcPct val="20000"/>
              </a:spcBef>
              <a:spcAft>
                <a:spcPct val="0"/>
              </a:spcAft>
              <a:buChar char="»"/>
              <a:defRPr sz="2000">
                <a:solidFill>
                  <a:srgbClr val="000000"/>
                </a:solidFill>
                <a:latin typeface="Arial" charset="0"/>
              </a:defRPr>
            </a:lvl6pPr>
            <a:lvl7pPr marL="2971800" indent="-228600" eaLnBrk="0" fontAlgn="base" hangingPunct="0">
              <a:spcBef>
                <a:spcPct val="20000"/>
              </a:spcBef>
              <a:spcAft>
                <a:spcPct val="0"/>
              </a:spcAft>
              <a:buChar char="»"/>
              <a:defRPr sz="2000">
                <a:solidFill>
                  <a:srgbClr val="000000"/>
                </a:solidFill>
                <a:latin typeface="Arial" charset="0"/>
              </a:defRPr>
            </a:lvl7pPr>
            <a:lvl8pPr marL="3429000" indent="-228600" eaLnBrk="0" fontAlgn="base" hangingPunct="0">
              <a:spcBef>
                <a:spcPct val="20000"/>
              </a:spcBef>
              <a:spcAft>
                <a:spcPct val="0"/>
              </a:spcAft>
              <a:buChar char="»"/>
              <a:defRPr sz="2000">
                <a:solidFill>
                  <a:srgbClr val="000000"/>
                </a:solidFill>
                <a:latin typeface="Arial" charset="0"/>
              </a:defRPr>
            </a:lvl8pPr>
            <a:lvl9pPr marL="3886200" indent="-228600" eaLnBrk="0" fontAlgn="base" hangingPunct="0">
              <a:spcBef>
                <a:spcPct val="20000"/>
              </a:spcBef>
              <a:spcAft>
                <a:spcPct val="0"/>
              </a:spcAft>
              <a:buChar char="»"/>
              <a:defRPr sz="2000">
                <a:solidFill>
                  <a:srgbClr val="000000"/>
                </a:solidFill>
                <a:latin typeface="Arial"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AU" altLang="en-US" sz="1600" b="1" i="1" u="none" strike="noStrike" kern="1200" cap="none" spc="0" normalizeH="0" baseline="0" noProof="0" dirty="0">
                <a:ln>
                  <a:noFill/>
                </a:ln>
                <a:solidFill>
                  <a:srgbClr val="FFFFCC"/>
                </a:solidFill>
                <a:effectLst/>
                <a:uLnTx/>
                <a:uFillTx/>
                <a:latin typeface="Times New Roman" pitchFamily="18" charset="0"/>
                <a:ea typeface="+mn-ea"/>
                <a:cs typeface="+mn-cs"/>
                <a:hlinkClick r:id="rId4"/>
              </a:rPr>
              <a:t>http://www.ornl.gov/hgmis</a:t>
            </a:r>
            <a:r>
              <a:rPr kumimoji="0" lang="en-AU" altLang="en-US" sz="1600" b="0" i="0" u="none" strike="noStrike" kern="1200" cap="none" spc="0" normalizeH="0" baseline="0" noProof="0" dirty="0">
                <a:ln>
                  <a:noFill/>
                </a:ln>
                <a:solidFill>
                  <a:srgbClr val="FFFFFF"/>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221354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1"/>
            <a:ext cx="7620000" cy="762000"/>
          </a:xfrm>
        </p:spPr>
        <p:txBody>
          <a:bodyPr/>
          <a:lstStyle/>
          <a:p>
            <a:pPr algn="ctr"/>
            <a:r>
              <a:rPr lang="en-US" sz="4400" dirty="0">
                <a:latin typeface="+mj-lt"/>
              </a:rPr>
              <a:t>Guide dog 4</a:t>
            </a:r>
          </a:p>
        </p:txBody>
      </p:sp>
      <p:sp>
        <p:nvSpPr>
          <p:cNvPr id="6" name="TextBox 5">
            <a:extLst>
              <a:ext uri="{FF2B5EF4-FFF2-40B4-BE49-F238E27FC236}">
                <a16:creationId xmlns:a16="http://schemas.microsoft.com/office/drawing/2014/main" id="{5C88E81E-B145-EF93-DBC6-16B8F05F6A18}"/>
              </a:ext>
            </a:extLst>
          </p:cNvPr>
          <p:cNvSpPr txBox="1"/>
          <p:nvPr/>
        </p:nvSpPr>
        <p:spPr>
          <a:xfrm>
            <a:off x="457200" y="762000"/>
            <a:ext cx="7620000" cy="397031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 At the end of the shady block we wound up in bright sunlight and turned to the east. It’s interesting to me that there doesn’t seem to be as much of an adjustment walking into bright sunlight as there is walking into darkness and shadows – for this dog and the others. On the next dark, shaded block, traveling south, I once again </a:t>
            </a:r>
          </a:p>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observed a more tentative dog until the</a:t>
            </a:r>
          </a:p>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conditions became brighter again.”</a:t>
            </a:r>
          </a:p>
        </p:txBody>
      </p:sp>
      <p:pic>
        <p:nvPicPr>
          <p:cNvPr id="5" name="Picture 4" descr="A picture containing dog, indoor, floor, sitting&#10;&#10;Description automatically generated">
            <a:extLst>
              <a:ext uri="{FF2B5EF4-FFF2-40B4-BE49-F238E27FC236}">
                <a16:creationId xmlns:a16="http://schemas.microsoft.com/office/drawing/2014/main" id="{23DC51E9-F277-1B3D-8BBC-69C4B9DB68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7000" y="3429000"/>
            <a:ext cx="2381251" cy="3175001"/>
          </a:xfrm>
          <a:prstGeom prst="rect">
            <a:avLst/>
          </a:prstGeom>
        </p:spPr>
      </p:pic>
    </p:spTree>
    <p:extLst>
      <p:ext uri="{BB962C8B-B14F-4D97-AF65-F5344CB8AC3E}">
        <p14:creationId xmlns:p14="http://schemas.microsoft.com/office/powerpoint/2010/main" val="3829199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Guide dog 5</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Fundic abnormalities found on ophthalmic examination by expert at 10y10m – peripheral </a:t>
            </a:r>
            <a:r>
              <a:rPr lang="en-US" sz="2800" dirty="0" err="1">
                <a:latin typeface="Calibri" panose="020F0502020204030204" pitchFamily="34" charset="0"/>
                <a:cs typeface="Calibri" panose="020F0502020204030204" pitchFamily="34" charset="0"/>
              </a:rPr>
              <a:t>naso</a:t>
            </a:r>
            <a:r>
              <a:rPr lang="en-US" sz="2800" dirty="0">
                <a:latin typeface="Calibri" panose="020F0502020204030204" pitchFamily="34" charset="0"/>
                <a:cs typeface="Calibri" panose="020F0502020204030204" pitchFamily="34" charset="0"/>
              </a:rPr>
              <a:t>-temporal tapetal multifocal mottling with hyperreflectivity, in both eyes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at 10y10m – abnormal rod responses, very low amplitudes at all intensities and frequencies; cone responses absent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text, dog, brown, tan&#10;&#10;Description automatically generated">
            <a:extLst>
              <a:ext uri="{FF2B5EF4-FFF2-40B4-BE49-F238E27FC236}">
                <a16:creationId xmlns:a16="http://schemas.microsoft.com/office/drawing/2014/main" id="{E7D32F42-4239-ED60-F7AD-EE6CB384E417}"/>
              </a:ext>
            </a:extLst>
          </p:cNvPr>
          <p:cNvPicPr>
            <a:picLocks noChangeAspect="1"/>
          </p:cNvPicPr>
          <p:nvPr/>
        </p:nvPicPr>
        <p:blipFill>
          <a:blip r:embed="rId3"/>
          <a:stretch>
            <a:fillRect/>
          </a:stretch>
        </p:blipFill>
        <p:spPr>
          <a:xfrm>
            <a:off x="5943600" y="4091950"/>
            <a:ext cx="2297289" cy="2671266"/>
          </a:xfrm>
          <a:prstGeom prst="rect">
            <a:avLst/>
          </a:prstGeom>
        </p:spPr>
      </p:pic>
    </p:spTree>
    <p:extLst>
      <p:ext uri="{BB962C8B-B14F-4D97-AF65-F5344CB8AC3E}">
        <p14:creationId xmlns:p14="http://schemas.microsoft.com/office/powerpoint/2010/main" val="4282398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1"/>
            <a:ext cx="7620000" cy="762000"/>
          </a:xfrm>
        </p:spPr>
        <p:txBody>
          <a:bodyPr/>
          <a:lstStyle/>
          <a:p>
            <a:pPr algn="ctr"/>
            <a:r>
              <a:rPr lang="en-US" sz="4400" dirty="0">
                <a:latin typeface="+mj-lt"/>
              </a:rPr>
              <a:t>Guide dog 5</a:t>
            </a:r>
          </a:p>
        </p:txBody>
      </p:sp>
      <p:sp>
        <p:nvSpPr>
          <p:cNvPr id="6" name="TextBox 5">
            <a:extLst>
              <a:ext uri="{FF2B5EF4-FFF2-40B4-BE49-F238E27FC236}">
                <a16:creationId xmlns:a16="http://schemas.microsoft.com/office/drawing/2014/main" id="{5C88E81E-B145-EF93-DBC6-16B8F05F6A18}"/>
              </a:ext>
            </a:extLst>
          </p:cNvPr>
          <p:cNvSpPr txBox="1"/>
          <p:nvPr/>
        </p:nvSpPr>
        <p:spPr>
          <a:xfrm>
            <a:off x="457200" y="1234857"/>
            <a:ext cx="7620000" cy="310854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“She seemed vibrant in her work during normal daylight with grad and with instructor who worked her into the sun.  When I worked her at night, into oncoming headlights on a dark road, her pull decreased and she seemed uncertain.  Her reaction to darkness was marked.  She froze in dark shadows and was uncertain”</a:t>
            </a:r>
          </a:p>
        </p:txBody>
      </p:sp>
    </p:spTree>
    <p:extLst>
      <p:ext uri="{BB962C8B-B14F-4D97-AF65-F5344CB8AC3E}">
        <p14:creationId xmlns:p14="http://schemas.microsoft.com/office/powerpoint/2010/main" val="3822424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0"/>
            <a:ext cx="7620000" cy="962957"/>
          </a:xfrm>
        </p:spPr>
        <p:txBody>
          <a:bodyPr/>
          <a:lstStyle/>
          <a:p>
            <a:pPr algn="ctr"/>
            <a:r>
              <a:rPr lang="en-US" sz="4400" dirty="0">
                <a:latin typeface="+mj-lt"/>
              </a:rPr>
              <a:t>Guide dog 6</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1026378"/>
            <a:ext cx="762000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Fundic abnormalities found on ophthalmic examination by expert at 10y10m – mottling of fundus and focal areas of tapetal pigmentation bilaterally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at 10y10m – normal rod, absent cone, responses</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descr="A black dog with a leash&#10;&#10;Description automatically generated with low confidence">
            <a:extLst>
              <a:ext uri="{FF2B5EF4-FFF2-40B4-BE49-F238E27FC236}">
                <a16:creationId xmlns:a16="http://schemas.microsoft.com/office/drawing/2014/main" id="{DAAC2CED-87E2-94DD-97C2-A132B81A92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3733800"/>
            <a:ext cx="2442355" cy="2971113"/>
          </a:xfrm>
          <a:prstGeom prst="rect">
            <a:avLst/>
          </a:prstGeom>
        </p:spPr>
      </p:pic>
    </p:spTree>
    <p:extLst>
      <p:ext uri="{BB962C8B-B14F-4D97-AF65-F5344CB8AC3E}">
        <p14:creationId xmlns:p14="http://schemas.microsoft.com/office/powerpoint/2010/main" val="2198809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274638"/>
            <a:ext cx="8077200" cy="962957"/>
          </a:xfrm>
        </p:spPr>
        <p:txBody>
          <a:bodyPr/>
          <a:lstStyle/>
          <a:p>
            <a:pPr algn="ctr"/>
            <a:r>
              <a:rPr lang="en-US" sz="4400" dirty="0">
                <a:latin typeface="+mj-lt"/>
              </a:rPr>
              <a:t>Latest research</a:t>
            </a:r>
          </a:p>
        </p:txBody>
      </p:sp>
      <p:sp>
        <p:nvSpPr>
          <p:cNvPr id="7" name="TextBox 6">
            <a:extLst>
              <a:ext uri="{FF2B5EF4-FFF2-40B4-BE49-F238E27FC236}">
                <a16:creationId xmlns:a16="http://schemas.microsoft.com/office/drawing/2014/main" id="{F78B45CF-8A99-48BF-B9BE-751F11FC23F7}"/>
              </a:ext>
            </a:extLst>
          </p:cNvPr>
          <p:cNvSpPr txBox="1"/>
          <p:nvPr/>
        </p:nvSpPr>
        <p:spPr>
          <a:xfrm>
            <a:off x="609600" y="1237595"/>
            <a:ext cx="762000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Paper published 2022</a:t>
            </a:r>
          </a:p>
        </p:txBody>
      </p:sp>
      <p:pic>
        <p:nvPicPr>
          <p:cNvPr id="4" name="Picture 3" descr="Graphical user interface, text, application, email&#10;&#10;Description automatically generated">
            <a:extLst>
              <a:ext uri="{FF2B5EF4-FFF2-40B4-BE49-F238E27FC236}">
                <a16:creationId xmlns:a16="http://schemas.microsoft.com/office/drawing/2014/main" id="{56F976D9-2A6F-2F47-C1B8-A9A56A730785}"/>
              </a:ext>
            </a:extLst>
          </p:cNvPr>
          <p:cNvPicPr>
            <a:picLocks noChangeAspect="1"/>
          </p:cNvPicPr>
          <p:nvPr/>
        </p:nvPicPr>
        <p:blipFill>
          <a:blip r:embed="rId3"/>
          <a:stretch>
            <a:fillRect/>
          </a:stretch>
        </p:blipFill>
        <p:spPr>
          <a:xfrm>
            <a:off x="854869" y="1981079"/>
            <a:ext cx="7129462" cy="3661904"/>
          </a:xfrm>
          <a:prstGeom prst="rect">
            <a:avLst/>
          </a:prstGeom>
        </p:spPr>
      </p:pic>
    </p:spTree>
    <p:extLst>
      <p:ext uri="{BB962C8B-B14F-4D97-AF65-F5344CB8AC3E}">
        <p14:creationId xmlns:p14="http://schemas.microsoft.com/office/powerpoint/2010/main" val="738828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274638"/>
            <a:ext cx="8077200" cy="962957"/>
          </a:xfrm>
        </p:spPr>
        <p:txBody>
          <a:bodyPr/>
          <a:lstStyle/>
          <a:p>
            <a:pPr algn="ctr"/>
            <a:r>
              <a:rPr lang="en-US" sz="4400" dirty="0">
                <a:latin typeface="+mj-lt"/>
              </a:rPr>
              <a:t>Latest research findings</a:t>
            </a:r>
          </a:p>
        </p:txBody>
      </p:sp>
      <p:sp>
        <p:nvSpPr>
          <p:cNvPr id="7" name="TextBox 6">
            <a:extLst>
              <a:ext uri="{FF2B5EF4-FFF2-40B4-BE49-F238E27FC236}">
                <a16:creationId xmlns:a16="http://schemas.microsoft.com/office/drawing/2014/main" id="{F78B45CF-8A99-48BF-B9BE-751F11FC23F7}"/>
              </a:ext>
            </a:extLst>
          </p:cNvPr>
          <p:cNvSpPr txBox="1"/>
          <p:nvPr/>
        </p:nvSpPr>
        <p:spPr>
          <a:xfrm>
            <a:off x="609600" y="1237595"/>
            <a:ext cx="7620000"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Studied 6 homozygous affected, 5 heterozygous (carriers) and 5 homozygous wildtype (clear)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Clinical findings in homozygous affected dogs same as ours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Clear evidence of visual impairment in both daylight and dim light in dogs &gt;8 years of age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Ophthalmoscopic examination and vision testing of carriers normal at all ages</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0341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228600" y="152400"/>
            <a:ext cx="8077200" cy="962957"/>
          </a:xfrm>
        </p:spPr>
        <p:txBody>
          <a:bodyPr/>
          <a:lstStyle/>
          <a:p>
            <a:pPr algn="ctr"/>
            <a:r>
              <a:rPr lang="en-US" sz="4400" dirty="0">
                <a:latin typeface="+mj-lt"/>
              </a:rPr>
              <a:t>Selection strategy</a:t>
            </a:r>
          </a:p>
        </p:txBody>
      </p:sp>
      <p:sp>
        <p:nvSpPr>
          <p:cNvPr id="7" name="TextBox 6">
            <a:extLst>
              <a:ext uri="{FF2B5EF4-FFF2-40B4-BE49-F238E27FC236}">
                <a16:creationId xmlns:a16="http://schemas.microsoft.com/office/drawing/2014/main" id="{F78B45CF-8A99-48BF-B9BE-751F11FC23F7}"/>
              </a:ext>
            </a:extLst>
          </p:cNvPr>
          <p:cNvSpPr txBox="1"/>
          <p:nvPr/>
        </p:nvSpPr>
        <p:spPr>
          <a:xfrm>
            <a:off x="609600" y="1237595"/>
            <a:ext cx="76200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Homozygous affected and carrier dogs can safely be used as breeders, </a:t>
            </a:r>
            <a:r>
              <a:rPr lang="en-US" sz="2800" b="1" dirty="0">
                <a:latin typeface="Calibri" panose="020F0502020204030204" pitchFamily="34" charset="0"/>
                <a:cs typeface="Calibri" panose="020F0502020204030204" pitchFamily="34" charset="0"/>
              </a:rPr>
              <a:t>so long as mates are clear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Try to reduce mutant allele frequency slowly so as not to reduce genetic diversity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Could preferentially choose clear progeny over carrier littermates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descr="A picture containing dog, indoor, floor, brown&#10;&#10;Description automatically generated">
            <a:extLst>
              <a:ext uri="{FF2B5EF4-FFF2-40B4-BE49-F238E27FC236}">
                <a16:creationId xmlns:a16="http://schemas.microsoft.com/office/drawing/2014/main" id="{6C3844C3-1A1D-219E-DC7A-245F3772D6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4176" y="4451359"/>
            <a:ext cx="3505424" cy="2338091"/>
          </a:xfrm>
          <a:prstGeom prst="rect">
            <a:avLst/>
          </a:prstGeom>
        </p:spPr>
      </p:pic>
    </p:spTree>
    <p:extLst>
      <p:ext uri="{BB962C8B-B14F-4D97-AF65-F5344CB8AC3E}">
        <p14:creationId xmlns:p14="http://schemas.microsoft.com/office/powerpoint/2010/main" val="591459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1"/>
            <a:ext cx="7620000" cy="609600"/>
          </a:xfrm>
        </p:spPr>
        <p:txBody>
          <a:bodyPr/>
          <a:lstStyle/>
          <a:p>
            <a:pPr algn="ctr"/>
            <a:r>
              <a:rPr lang="en-US" sz="4400" dirty="0">
                <a:latin typeface="+mj-lt"/>
              </a:rPr>
              <a:t>Summary</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859334"/>
            <a:ext cx="7620000" cy="56938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Fundic abnormalities found on ophthalmic examination by expert at 2y4m – but relatively non-specific</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OCT abnormalities found at 2 years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ERG abnormalities detected at 2y3m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Work abnormalities detected, although not by GDO, at 7y4m (youngest dog checked)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1222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8901-7A24-4270-8E32-AFE0117B17C4}"/>
              </a:ext>
            </a:extLst>
          </p:cNvPr>
          <p:cNvSpPr>
            <a:spLocks noGrp="1"/>
          </p:cNvSpPr>
          <p:nvPr>
            <p:ph type="title"/>
          </p:nvPr>
        </p:nvSpPr>
        <p:spPr>
          <a:xfrm>
            <a:off x="457200" y="76201"/>
            <a:ext cx="7620000" cy="609600"/>
          </a:xfrm>
        </p:spPr>
        <p:txBody>
          <a:bodyPr/>
          <a:lstStyle/>
          <a:p>
            <a:pPr algn="ctr"/>
            <a:r>
              <a:rPr lang="en-US" sz="4400" dirty="0">
                <a:latin typeface="+mj-lt"/>
              </a:rPr>
              <a:t>Summary</a:t>
            </a:r>
          </a:p>
        </p:txBody>
      </p:sp>
      <p:sp>
        <p:nvSpPr>
          <p:cNvPr id="7" name="TextBox 6">
            <a:extLst>
              <a:ext uri="{FF2B5EF4-FFF2-40B4-BE49-F238E27FC236}">
                <a16:creationId xmlns:a16="http://schemas.microsoft.com/office/drawing/2014/main" id="{F78B45CF-8A99-48BF-B9BE-751F11FC23F7}"/>
              </a:ext>
            </a:extLst>
          </p:cNvPr>
          <p:cNvSpPr txBox="1"/>
          <p:nvPr/>
        </p:nvSpPr>
        <p:spPr>
          <a:xfrm>
            <a:off x="457200" y="859334"/>
            <a:ext cx="7620000"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Our strong opinion is that it is </a:t>
            </a:r>
            <a:r>
              <a:rPr lang="en-US" sz="2800" u="sng" dirty="0">
                <a:latin typeface="Calibri" panose="020F0502020204030204" pitchFamily="34" charset="0"/>
                <a:cs typeface="Calibri" panose="020F0502020204030204" pitchFamily="34" charset="0"/>
              </a:rPr>
              <a:t>unsafe</a:t>
            </a:r>
            <a:r>
              <a:rPr lang="en-US" sz="2800" dirty="0">
                <a:latin typeface="Calibri" panose="020F0502020204030204" pitchFamily="34" charset="0"/>
                <a:cs typeface="Calibri" panose="020F0502020204030204" pitchFamily="34" charset="0"/>
              </a:rPr>
              <a:t> to place a genetically affected (homozygous) dog as a guide</a:t>
            </a:r>
          </a:p>
          <a:p>
            <a:pPr marR="0" lvl="0" algn="l" defTabSz="914400" rtl="0" eaLnBrk="1" fontAlgn="auto" latinLnBrk="0" hangingPunct="1">
              <a:lnSpc>
                <a:spcPct val="100000"/>
              </a:lnSpc>
              <a:spcBef>
                <a:spcPts val="0"/>
              </a:spcBef>
              <a:spcAft>
                <a:spcPts val="0"/>
              </a:spcAft>
              <a:buClr>
                <a:srgbClr val="000000"/>
              </a:buClr>
              <a:buSzTx/>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Genetically affected dogs can safely be used as breeders so long as they are only mated with clear dogs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Carriers safe for work</a:t>
            </a:r>
          </a:p>
          <a:p>
            <a:pPr marR="0" lvl="0" algn="l" defTabSz="914400" rtl="0" eaLnBrk="1" fontAlgn="auto" latinLnBrk="0" hangingPunct="1">
              <a:lnSpc>
                <a:spcPct val="100000"/>
              </a:lnSpc>
              <a:spcBef>
                <a:spcPts val="0"/>
              </a:spcBef>
              <a:spcAft>
                <a:spcPts val="0"/>
              </a:spcAft>
              <a:buClr>
                <a:srgbClr val="000000"/>
              </a:buClr>
              <a:buSzTx/>
              <a:tabLst/>
              <a:defRPr/>
            </a:pPr>
            <a:r>
              <a:rPr lang="en-US" sz="2800" dirty="0">
                <a:latin typeface="Calibri" panose="020F0502020204030204" pitchFamily="34" charset="0"/>
                <a:cs typeface="Calibri" panose="020F0502020204030204" pitchFamily="34" charset="0"/>
              </a:rPr>
              <a:t>    and breeding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2800" dirty="0">
              <a:latin typeface="Calibri" panose="020F0502020204030204" pitchFamily="34" charset="0"/>
              <a:cs typeface="Calibri" panose="020F0502020204030204" pitchFamily="34" charset="0"/>
            </a:endParaRPr>
          </a:p>
        </p:txBody>
      </p:sp>
      <p:pic>
        <p:nvPicPr>
          <p:cNvPr id="4" name="Picture 3" descr="A picture containing dog, outdoor, ground, mammal&#10;&#10;Description automatically generated">
            <a:extLst>
              <a:ext uri="{FF2B5EF4-FFF2-40B4-BE49-F238E27FC236}">
                <a16:creationId xmlns:a16="http://schemas.microsoft.com/office/drawing/2014/main" id="{FE5C5866-D8FF-CF94-DEB8-0F2417EDBF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3245555"/>
            <a:ext cx="3505200" cy="3505200"/>
          </a:xfrm>
          <a:prstGeom prst="rect">
            <a:avLst/>
          </a:prstGeom>
        </p:spPr>
      </p:pic>
    </p:spTree>
    <p:extLst>
      <p:ext uri="{BB962C8B-B14F-4D97-AF65-F5344CB8AC3E}">
        <p14:creationId xmlns:p14="http://schemas.microsoft.com/office/powerpoint/2010/main" val="612282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3DF7-E3D3-4EE8-AE6A-6F619BF922F2}"/>
              </a:ext>
            </a:extLst>
          </p:cNvPr>
          <p:cNvSpPr>
            <a:spLocks noGrp="1"/>
          </p:cNvSpPr>
          <p:nvPr>
            <p:ph type="title"/>
          </p:nvPr>
        </p:nvSpPr>
        <p:spPr>
          <a:xfrm>
            <a:off x="475084" y="1337311"/>
            <a:ext cx="4705943" cy="840360"/>
          </a:xfrm>
          <a:noFill/>
        </p:spPr>
        <p:txBody>
          <a:bodyPr spcFirstLastPara="1" vert="horz" wrap="square" lIns="68580" tIns="34290" rIns="68580" bIns="34290" rtlCol="0" anchor="b" anchorCtr="0">
            <a:normAutofit/>
          </a:bodyPr>
          <a:lstStyle/>
          <a:p>
            <a:r>
              <a:rPr lang="en-US" sz="4200" dirty="0">
                <a:solidFill>
                  <a:schemeClr val="bg1"/>
                </a:solidFill>
              </a:rPr>
              <a:t>Acknowledgements </a:t>
            </a:r>
          </a:p>
        </p:txBody>
      </p:sp>
      <p:pic>
        <p:nvPicPr>
          <p:cNvPr id="12" name="Picture 11" descr="The Seeing Eye logo">
            <a:extLst>
              <a:ext uri="{FF2B5EF4-FFF2-40B4-BE49-F238E27FC236}">
                <a16:creationId xmlns:a16="http://schemas.microsoft.com/office/drawing/2014/main" id="{09FA4918-CB66-4228-BCF4-E9AE146086D6}"/>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7948" y="1114917"/>
            <a:ext cx="1730789" cy="1093920"/>
          </a:xfrm>
          <a:prstGeom prst="rect">
            <a:avLst/>
          </a:prstGeom>
        </p:spPr>
      </p:pic>
      <p:sp>
        <p:nvSpPr>
          <p:cNvPr id="11" name="TextBox 10">
            <a:extLst>
              <a:ext uri="{FF2B5EF4-FFF2-40B4-BE49-F238E27FC236}">
                <a16:creationId xmlns:a16="http://schemas.microsoft.com/office/drawing/2014/main" id="{687BDD78-2FC5-4320-A0CF-D06E0997B49D}"/>
              </a:ext>
              <a:ext uri="{C183D7F6-B498-43B3-948B-1728B52AA6E4}">
                <adec:decorative xmlns:adec="http://schemas.microsoft.com/office/drawing/2017/decorative" val="0"/>
              </a:ext>
            </a:extLst>
          </p:cNvPr>
          <p:cNvSpPr txBox="1"/>
          <p:nvPr/>
        </p:nvSpPr>
        <p:spPr>
          <a:xfrm>
            <a:off x="3074603" y="914400"/>
            <a:ext cx="2829288" cy="2039020"/>
          </a:xfrm>
          <a:prstGeom prst="rect">
            <a:avLst/>
          </a:prstGeom>
          <a:noFill/>
        </p:spPr>
        <p:txBody>
          <a:bodyPr wrap="square" rtlCol="0">
            <a:spAutoFit/>
          </a:bodyPr>
          <a:lstStyle/>
          <a:p>
            <a:r>
              <a:rPr lang="en-US" sz="1050" dirty="0">
                <a:solidFill>
                  <a:schemeClr val="bg1"/>
                </a:solidFill>
              </a:rPr>
              <a:t>The Seeing Eye Inc.</a:t>
            </a:r>
          </a:p>
          <a:p>
            <a:pPr marL="214313" indent="-214313">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Dr. Dolores Holle</a:t>
            </a:r>
          </a:p>
          <a:p>
            <a:pPr marL="214313" indent="-214313">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Dr. Kyle Quigley</a:t>
            </a:r>
          </a:p>
          <a:p>
            <a:pPr marL="214313" indent="-214313">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David Johnson</a:t>
            </a:r>
          </a:p>
          <a:p>
            <a:pPr marL="214313" indent="-214313">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Patricia Tardive</a:t>
            </a:r>
          </a:p>
          <a:p>
            <a:pPr marL="214313" indent="-214313">
              <a:buFont typeface="Arial" panose="020B0604020202020204" pitchFamily="34" charset="0"/>
              <a:buChar char="•"/>
            </a:pPr>
            <a:endParaRPr lang="en-US" sz="2000" dirty="0">
              <a:solidFill>
                <a:schemeClr val="tx1"/>
              </a:solidFill>
              <a:latin typeface="Calibri" panose="020F0502020204030204" pitchFamily="34" charset="0"/>
              <a:cs typeface="Calibri" panose="020F0502020204030204" pitchFamily="34" charset="0"/>
            </a:endParaRPr>
          </a:p>
        </p:txBody>
      </p:sp>
      <p:sp>
        <p:nvSpPr>
          <p:cNvPr id="17" name="Google Shape;230;p33">
            <a:extLst>
              <a:ext uri="{FF2B5EF4-FFF2-40B4-BE49-F238E27FC236}">
                <a16:creationId xmlns:a16="http://schemas.microsoft.com/office/drawing/2014/main" id="{B94B1CC3-343E-49D4-9520-F34491CDB297}"/>
              </a:ext>
              <a:ext uri="{C183D7F6-B498-43B3-948B-1728B52AA6E4}">
                <adec:decorative xmlns:adec="http://schemas.microsoft.com/office/drawing/2017/decorative" val="1"/>
              </a:ext>
            </a:extLst>
          </p:cNvPr>
          <p:cNvSpPr txBox="1">
            <a:spLocks/>
          </p:cNvSpPr>
          <p:nvPr/>
        </p:nvSpPr>
        <p:spPr>
          <a:xfrm>
            <a:off x="457200" y="0"/>
            <a:ext cx="7620000" cy="1143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latin typeface="+mj-lt"/>
              </a:rPr>
              <a:t>Acknowledgements</a:t>
            </a:r>
          </a:p>
        </p:txBody>
      </p:sp>
      <p:pic>
        <p:nvPicPr>
          <p:cNvPr id="20" name="Picture 19" descr="Logo, company name&#10;&#10;Description automatically generated">
            <a:extLst>
              <a:ext uri="{FF2B5EF4-FFF2-40B4-BE49-F238E27FC236}">
                <a16:creationId xmlns:a16="http://schemas.microsoft.com/office/drawing/2014/main" id="{17DA5CC2-E028-7995-8A4C-A83163D9F98D}"/>
              </a:ext>
            </a:extLst>
          </p:cNvPr>
          <p:cNvPicPr>
            <a:picLocks noChangeAspect="1"/>
          </p:cNvPicPr>
          <p:nvPr/>
        </p:nvPicPr>
        <p:blipFill>
          <a:blip r:embed="rId3"/>
          <a:stretch>
            <a:fillRect/>
          </a:stretch>
        </p:blipFill>
        <p:spPr>
          <a:xfrm>
            <a:off x="962044" y="4523862"/>
            <a:ext cx="2333625" cy="771525"/>
          </a:xfrm>
          <a:prstGeom prst="rect">
            <a:avLst/>
          </a:prstGeom>
        </p:spPr>
      </p:pic>
      <p:sp>
        <p:nvSpPr>
          <p:cNvPr id="21" name="TextBox 20">
            <a:extLst>
              <a:ext uri="{FF2B5EF4-FFF2-40B4-BE49-F238E27FC236}">
                <a16:creationId xmlns:a16="http://schemas.microsoft.com/office/drawing/2014/main" id="{A21E8D53-1C59-D1A1-88AB-9EA44BCC3160}"/>
              </a:ext>
              <a:ext uri="{C183D7F6-B498-43B3-948B-1728B52AA6E4}">
                <adec:decorative xmlns:adec="http://schemas.microsoft.com/office/drawing/2017/decorative" val="0"/>
              </a:ext>
            </a:extLst>
          </p:cNvPr>
          <p:cNvSpPr txBox="1"/>
          <p:nvPr/>
        </p:nvSpPr>
        <p:spPr>
          <a:xfrm>
            <a:off x="3227002" y="4611674"/>
            <a:ext cx="2922886" cy="931024"/>
          </a:xfrm>
          <a:prstGeom prst="rect">
            <a:avLst/>
          </a:prstGeom>
          <a:noFill/>
        </p:spPr>
        <p:txBody>
          <a:bodyPr wrap="square" rtlCol="0">
            <a:spAutoFit/>
          </a:bodyPr>
          <a:lstStyle/>
          <a:p>
            <a:r>
              <a:rPr lang="en-US" sz="1050" dirty="0">
                <a:solidFill>
                  <a:schemeClr val="bg1"/>
                </a:solidFill>
              </a:rPr>
              <a:t>The Seeing Eye Inc.</a:t>
            </a:r>
          </a:p>
          <a:p>
            <a:pPr marL="214313" indent="-214313">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Dr. Gustavo Aguirre</a:t>
            </a:r>
          </a:p>
          <a:p>
            <a:pPr marL="214313" indent="-214313">
              <a:buFont typeface="Arial" panose="020B0604020202020204" pitchFamily="34" charset="0"/>
              <a:buChar char="•"/>
            </a:pPr>
            <a:endParaRPr lang="en-US" sz="2000" dirty="0">
              <a:solidFill>
                <a:schemeClr val="tx1"/>
              </a:solidFill>
              <a:latin typeface="Calibri" panose="020F0502020204030204" pitchFamily="34" charset="0"/>
              <a:cs typeface="Calibri" panose="020F0502020204030204" pitchFamily="34" charset="0"/>
            </a:endParaRPr>
          </a:p>
        </p:txBody>
      </p:sp>
      <p:pic>
        <p:nvPicPr>
          <p:cNvPr id="23" name="Picture 22" descr="A person wearing glasses&#10;&#10;Description automatically generated with low confidence">
            <a:extLst>
              <a:ext uri="{FF2B5EF4-FFF2-40B4-BE49-F238E27FC236}">
                <a16:creationId xmlns:a16="http://schemas.microsoft.com/office/drawing/2014/main" id="{6296DE92-1F6B-64F3-F1DD-6BEF5D3E68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8488" y="4897547"/>
            <a:ext cx="1165312" cy="1503253"/>
          </a:xfrm>
          <a:prstGeom prst="rect">
            <a:avLst/>
          </a:prstGeom>
        </p:spPr>
      </p:pic>
      <p:pic>
        <p:nvPicPr>
          <p:cNvPr id="6" name="Picture 5" descr="A person holding a dog&#10;&#10;Description automatically generated with medium confidence">
            <a:extLst>
              <a:ext uri="{FF2B5EF4-FFF2-40B4-BE49-F238E27FC236}">
                <a16:creationId xmlns:a16="http://schemas.microsoft.com/office/drawing/2014/main" id="{98E6ABF5-FCF6-6A3C-9DD6-8F0F769884ED}"/>
              </a:ext>
            </a:extLst>
          </p:cNvPr>
          <p:cNvPicPr>
            <a:picLocks noChangeAspect="1"/>
          </p:cNvPicPr>
          <p:nvPr/>
        </p:nvPicPr>
        <p:blipFill>
          <a:blip r:embed="rId5"/>
          <a:stretch>
            <a:fillRect/>
          </a:stretch>
        </p:blipFill>
        <p:spPr>
          <a:xfrm>
            <a:off x="3149573" y="2819402"/>
            <a:ext cx="1257300" cy="1514475"/>
          </a:xfrm>
          <a:prstGeom prst="rect">
            <a:avLst/>
          </a:prstGeom>
        </p:spPr>
      </p:pic>
      <p:pic>
        <p:nvPicPr>
          <p:cNvPr id="9" name="Picture 8" descr="A person holding a puppy&#10;&#10;Description automatically generated">
            <a:extLst>
              <a:ext uri="{FF2B5EF4-FFF2-40B4-BE49-F238E27FC236}">
                <a16:creationId xmlns:a16="http://schemas.microsoft.com/office/drawing/2014/main" id="{44057697-7755-E1B1-BECC-762BA66C313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5420" y="2819401"/>
            <a:ext cx="1052697" cy="1514475"/>
          </a:xfrm>
          <a:prstGeom prst="rect">
            <a:avLst/>
          </a:prstGeom>
        </p:spPr>
      </p:pic>
      <p:pic>
        <p:nvPicPr>
          <p:cNvPr id="14" name="Picture 13" descr="A person holding a dog&#10;&#10;Description automatically generated with medium confidence">
            <a:extLst>
              <a:ext uri="{FF2B5EF4-FFF2-40B4-BE49-F238E27FC236}">
                <a16:creationId xmlns:a16="http://schemas.microsoft.com/office/drawing/2014/main" id="{58533B69-3D3B-CEBF-9F9B-5540A53E4F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9802" y="2819401"/>
            <a:ext cx="1080598" cy="1514475"/>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60825A64-9117-78EB-16A3-CCA18C636E1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62085" y="2819400"/>
            <a:ext cx="1135856" cy="1514475"/>
          </a:xfrm>
          <a:prstGeom prst="rect">
            <a:avLst/>
          </a:prstGeom>
        </p:spPr>
      </p:pic>
    </p:spTree>
    <p:extLst>
      <p:ext uri="{BB962C8B-B14F-4D97-AF65-F5344CB8AC3E}">
        <p14:creationId xmlns:p14="http://schemas.microsoft.com/office/powerpoint/2010/main" val="149660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8"/>
          <p:cNvGrpSpPr>
            <a:grpSpLocks/>
          </p:cNvGrpSpPr>
          <p:nvPr/>
        </p:nvGrpSpPr>
        <p:grpSpPr bwMode="auto">
          <a:xfrm>
            <a:off x="228600" y="2911475"/>
            <a:ext cx="1809750" cy="304800"/>
            <a:chOff x="857250" y="3216077"/>
            <a:chExt cx="1809750" cy="304800"/>
          </a:xfrm>
        </p:grpSpPr>
        <p:sp>
          <p:nvSpPr>
            <p:cNvPr id="26" name="Isosceles Triangle 25"/>
            <p:cNvSpPr/>
            <p:nvPr/>
          </p:nvSpPr>
          <p:spPr>
            <a:xfrm>
              <a:off x="857250" y="32160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Isosceles Triangle 26"/>
            <p:cNvSpPr/>
            <p:nvPr/>
          </p:nvSpPr>
          <p:spPr>
            <a:xfrm>
              <a:off x="1295400" y="32160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Isosceles Triangle 27"/>
            <p:cNvSpPr/>
            <p:nvPr/>
          </p:nvSpPr>
          <p:spPr>
            <a:xfrm>
              <a:off x="2209800" y="32160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30"/>
            <p:cNvSpPr/>
            <p:nvPr/>
          </p:nvSpPr>
          <p:spPr>
            <a:xfrm>
              <a:off x="1752600" y="32160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700" name="Group 9"/>
          <p:cNvGrpSpPr>
            <a:grpSpLocks/>
          </p:cNvGrpSpPr>
          <p:nvPr/>
        </p:nvGrpSpPr>
        <p:grpSpPr bwMode="auto">
          <a:xfrm>
            <a:off x="6248400" y="2911475"/>
            <a:ext cx="1828800" cy="304800"/>
            <a:chOff x="5715000" y="3216077"/>
            <a:chExt cx="1828800" cy="304800"/>
          </a:xfrm>
        </p:grpSpPr>
        <p:sp>
          <p:nvSpPr>
            <p:cNvPr id="53" name="Isosceles Triangle 52"/>
            <p:cNvSpPr/>
            <p:nvPr/>
          </p:nvSpPr>
          <p:spPr>
            <a:xfrm>
              <a:off x="5715000" y="32160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Isosceles Triangle 53"/>
            <p:cNvSpPr/>
            <p:nvPr/>
          </p:nvSpPr>
          <p:spPr>
            <a:xfrm>
              <a:off x="6153150" y="32160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Isosceles Triangle 55"/>
            <p:cNvSpPr/>
            <p:nvPr/>
          </p:nvSpPr>
          <p:spPr>
            <a:xfrm>
              <a:off x="6610350" y="32160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7086600" y="3216077"/>
              <a:ext cx="457200" cy="304800"/>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9701" name="TextBox 6"/>
          <p:cNvSpPr txBox="1">
            <a:spLocks noChangeArrowheads="1"/>
          </p:cNvSpPr>
          <p:nvPr/>
        </p:nvSpPr>
        <p:spPr bwMode="auto">
          <a:xfrm>
            <a:off x="76200" y="1787525"/>
            <a:ext cx="22479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Gill Sans MT" pitchFamily="34" charset="0"/>
                <a:ea typeface="+mn-ea"/>
                <a:cs typeface="+mn-cs"/>
              </a:rPr>
              <a:t>CGT-CGT-CGT-CGT-TGA</a:t>
            </a:r>
          </a:p>
        </p:txBody>
      </p:sp>
      <p:sp>
        <p:nvSpPr>
          <p:cNvPr id="29702" name="TextBox 64"/>
          <p:cNvSpPr txBox="1">
            <a:spLocks noChangeArrowheads="1"/>
          </p:cNvSpPr>
          <p:nvPr/>
        </p:nvSpPr>
        <p:spPr bwMode="auto">
          <a:xfrm>
            <a:off x="6005513" y="1787525"/>
            <a:ext cx="22240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prstClr val="black"/>
                </a:solidFill>
                <a:effectLst/>
                <a:uLnTx/>
                <a:uFillTx/>
                <a:latin typeface="Gill Sans MT" pitchFamily="34" charset="0"/>
                <a:ea typeface="+mn-ea"/>
                <a:cs typeface="+mn-cs"/>
              </a:rPr>
              <a:t>CGT-CGT-CGT-CAT-TGA</a:t>
            </a:r>
          </a:p>
        </p:txBody>
      </p:sp>
      <p:pic>
        <p:nvPicPr>
          <p:cNvPr id="29703" name="Picture 3" descr="P:\Images\KC_Symp2012\dna_str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143000"/>
            <a:ext cx="2160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 descr="P:\Images\KC_Symp2012\dna_str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3000"/>
            <a:ext cx="2160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7543800" y="1787525"/>
            <a:ext cx="304800" cy="354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ight Arrow 29"/>
          <p:cNvSpPr/>
          <p:nvPr/>
        </p:nvSpPr>
        <p:spPr>
          <a:xfrm rot="5400000">
            <a:off x="808037" y="2317751"/>
            <a:ext cx="644525" cy="292100"/>
          </a:xfrm>
          <a:prstGeom prst="rightArrow">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ight Arrow 31"/>
          <p:cNvSpPr/>
          <p:nvPr/>
        </p:nvSpPr>
        <p:spPr>
          <a:xfrm rot="5400000">
            <a:off x="6846887" y="2309813"/>
            <a:ext cx="644525" cy="292100"/>
          </a:xfrm>
          <a:prstGeom prst="rightArrow">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Bent Arrow 2"/>
          <p:cNvSpPr/>
          <p:nvPr/>
        </p:nvSpPr>
        <p:spPr>
          <a:xfrm rot="5400000">
            <a:off x="2097088" y="3030537"/>
            <a:ext cx="762000" cy="644525"/>
          </a:xfrm>
          <a:prstGeom prst="bentArrow">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Bent Arrow 32"/>
          <p:cNvSpPr/>
          <p:nvPr/>
        </p:nvSpPr>
        <p:spPr>
          <a:xfrm rot="5400000">
            <a:off x="8170863" y="3030537"/>
            <a:ext cx="762000" cy="644525"/>
          </a:xfrm>
          <a:prstGeom prst="bentArrow">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9710" name="Group 3"/>
          <p:cNvGrpSpPr>
            <a:grpSpLocks/>
          </p:cNvGrpSpPr>
          <p:nvPr/>
        </p:nvGrpSpPr>
        <p:grpSpPr bwMode="auto">
          <a:xfrm>
            <a:off x="3276600" y="2911475"/>
            <a:ext cx="1809750" cy="304800"/>
            <a:chOff x="3276600" y="2911277"/>
            <a:chExt cx="1809750" cy="304800"/>
          </a:xfrm>
        </p:grpSpPr>
        <p:sp>
          <p:nvSpPr>
            <p:cNvPr id="35" name="Isosceles Triangle 34"/>
            <p:cNvSpPr/>
            <p:nvPr/>
          </p:nvSpPr>
          <p:spPr>
            <a:xfrm>
              <a:off x="3276600" y="29112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Isosceles Triangle 35"/>
            <p:cNvSpPr/>
            <p:nvPr/>
          </p:nvSpPr>
          <p:spPr>
            <a:xfrm>
              <a:off x="3714750" y="29112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Isosceles Triangle 36"/>
            <p:cNvSpPr/>
            <p:nvPr/>
          </p:nvSpPr>
          <p:spPr>
            <a:xfrm>
              <a:off x="4629150" y="2911277"/>
              <a:ext cx="457200" cy="304800"/>
            </a:xfrm>
            <a:prstGeom prst="triangl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Isosceles Triangle 37"/>
            <p:cNvSpPr/>
            <p:nvPr/>
          </p:nvSpPr>
          <p:spPr>
            <a:xfrm>
              <a:off x="4171950" y="29112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9711" name="TextBox 45"/>
          <p:cNvSpPr txBox="1">
            <a:spLocks noChangeArrowheads="1"/>
          </p:cNvSpPr>
          <p:nvPr/>
        </p:nvSpPr>
        <p:spPr bwMode="auto">
          <a:xfrm>
            <a:off x="3067050" y="1787525"/>
            <a:ext cx="2260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Gill Sans MT" pitchFamily="34" charset="0"/>
                <a:ea typeface="+mn-ea"/>
                <a:cs typeface="+mn-cs"/>
              </a:rPr>
              <a:t>CGT-CGT-CGT-CGC-TGA</a:t>
            </a:r>
          </a:p>
        </p:txBody>
      </p:sp>
      <p:pic>
        <p:nvPicPr>
          <p:cNvPr id="29712" name="Picture 3" descr="P:\Images\KC_Symp2012\dna_str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1143000"/>
            <a:ext cx="2160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ight Arrow 47"/>
          <p:cNvSpPr/>
          <p:nvPr/>
        </p:nvSpPr>
        <p:spPr>
          <a:xfrm rot="5400000">
            <a:off x="3856037" y="2317751"/>
            <a:ext cx="644525" cy="292100"/>
          </a:xfrm>
          <a:prstGeom prst="rightArrow">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Bent Arrow 54"/>
          <p:cNvSpPr/>
          <p:nvPr/>
        </p:nvSpPr>
        <p:spPr>
          <a:xfrm rot="5400000">
            <a:off x="5145088" y="3030537"/>
            <a:ext cx="762000" cy="644525"/>
          </a:xfrm>
          <a:prstGeom prst="bentArrow">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4830763" y="1779588"/>
            <a:ext cx="304800" cy="354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Hexagon 68"/>
          <p:cNvSpPr/>
          <p:nvPr/>
        </p:nvSpPr>
        <p:spPr>
          <a:xfrm>
            <a:off x="6858000" y="5265738"/>
            <a:ext cx="1676400" cy="1363662"/>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Isosceles Triangle 69"/>
          <p:cNvSpPr/>
          <p:nvPr/>
        </p:nvSpPr>
        <p:spPr>
          <a:xfrm rot="10800000">
            <a:off x="7239000" y="5265738"/>
            <a:ext cx="914400" cy="5937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Hexagon 70"/>
          <p:cNvSpPr/>
          <p:nvPr/>
        </p:nvSpPr>
        <p:spPr>
          <a:xfrm>
            <a:off x="3733800" y="5257800"/>
            <a:ext cx="1676400" cy="1363663"/>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Isosceles Triangle 71"/>
          <p:cNvSpPr/>
          <p:nvPr/>
        </p:nvSpPr>
        <p:spPr>
          <a:xfrm rot="10800000">
            <a:off x="4114800" y="5257800"/>
            <a:ext cx="914400" cy="5937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Hexagon 72"/>
          <p:cNvSpPr/>
          <p:nvPr/>
        </p:nvSpPr>
        <p:spPr>
          <a:xfrm>
            <a:off x="609600" y="5257800"/>
            <a:ext cx="1676400" cy="1363663"/>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Isosceles Triangle 73"/>
          <p:cNvSpPr/>
          <p:nvPr/>
        </p:nvSpPr>
        <p:spPr>
          <a:xfrm rot="10800000">
            <a:off x="990600" y="5257800"/>
            <a:ext cx="914400" cy="5937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a:grpSpLocks/>
          </p:cNvGrpSpPr>
          <p:nvPr/>
        </p:nvGrpSpPr>
        <p:grpSpPr bwMode="auto">
          <a:xfrm>
            <a:off x="2190750" y="3810000"/>
            <a:ext cx="914400" cy="609600"/>
            <a:chOff x="2667001" y="3673277"/>
            <a:chExt cx="914400" cy="609599"/>
          </a:xfrm>
        </p:grpSpPr>
        <p:sp>
          <p:nvSpPr>
            <p:cNvPr id="49" name="Isosceles Triangle 48"/>
            <p:cNvSpPr/>
            <p:nvPr/>
          </p:nvSpPr>
          <p:spPr>
            <a:xfrm rot="10800000">
              <a:off x="2667001" y="36732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Isosceles Triangle 49"/>
            <p:cNvSpPr/>
            <p:nvPr/>
          </p:nvSpPr>
          <p:spPr>
            <a:xfrm>
              <a:off x="2895601" y="36732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Isosceles Triangle 50"/>
            <p:cNvSpPr/>
            <p:nvPr/>
          </p:nvSpPr>
          <p:spPr>
            <a:xfrm rot="10800000">
              <a:off x="2895601" y="3978076"/>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Isosceles Triangle 51"/>
            <p:cNvSpPr/>
            <p:nvPr/>
          </p:nvSpPr>
          <p:spPr>
            <a:xfrm rot="10800000">
              <a:off x="3124201" y="36732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 name="Group 10"/>
          <p:cNvGrpSpPr>
            <a:grpSpLocks/>
          </p:cNvGrpSpPr>
          <p:nvPr/>
        </p:nvGrpSpPr>
        <p:grpSpPr bwMode="auto">
          <a:xfrm>
            <a:off x="5238750" y="3810000"/>
            <a:ext cx="914400" cy="609600"/>
            <a:chOff x="5238751" y="3809999"/>
            <a:chExt cx="914400" cy="609601"/>
          </a:xfrm>
        </p:grpSpPr>
        <p:sp>
          <p:nvSpPr>
            <p:cNvPr id="41" name="Isosceles Triangle 40"/>
            <p:cNvSpPr/>
            <p:nvPr/>
          </p:nvSpPr>
          <p:spPr>
            <a:xfrm rot="10800000">
              <a:off x="5238751" y="3809999"/>
              <a:ext cx="457200" cy="304801"/>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Isosceles Triangle 41"/>
            <p:cNvSpPr/>
            <p:nvPr/>
          </p:nvSpPr>
          <p:spPr>
            <a:xfrm>
              <a:off x="5467351" y="3809999"/>
              <a:ext cx="457200" cy="304801"/>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Isosceles Triangle 44"/>
            <p:cNvSpPr/>
            <p:nvPr/>
          </p:nvSpPr>
          <p:spPr>
            <a:xfrm rot="10800000">
              <a:off x="5695951" y="3809999"/>
              <a:ext cx="457200" cy="304801"/>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Isosceles Triangle 63"/>
            <p:cNvSpPr/>
            <p:nvPr/>
          </p:nvSpPr>
          <p:spPr>
            <a:xfrm rot="10800000">
              <a:off x="5486401" y="4114800"/>
              <a:ext cx="457200" cy="304801"/>
            </a:xfrm>
            <a:prstGeom prst="triangl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5"/>
          <p:cNvGrpSpPr>
            <a:grpSpLocks/>
          </p:cNvGrpSpPr>
          <p:nvPr/>
        </p:nvGrpSpPr>
        <p:grpSpPr bwMode="auto">
          <a:xfrm>
            <a:off x="8229600" y="3810000"/>
            <a:ext cx="914400" cy="609600"/>
            <a:chOff x="7772400" y="3825677"/>
            <a:chExt cx="914400" cy="609600"/>
          </a:xfrm>
        </p:grpSpPr>
        <p:sp>
          <p:nvSpPr>
            <p:cNvPr id="58" name="Isosceles Triangle 57"/>
            <p:cNvSpPr/>
            <p:nvPr/>
          </p:nvSpPr>
          <p:spPr>
            <a:xfrm rot="10800000">
              <a:off x="7772400" y="38256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Isosceles Triangle 58"/>
            <p:cNvSpPr/>
            <p:nvPr/>
          </p:nvSpPr>
          <p:spPr>
            <a:xfrm>
              <a:off x="7981950" y="38256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Isosceles Triangle 59"/>
            <p:cNvSpPr/>
            <p:nvPr/>
          </p:nvSpPr>
          <p:spPr>
            <a:xfrm rot="10800000">
              <a:off x="8229600" y="3825677"/>
              <a:ext cx="457200" cy="3048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Rectangle 65"/>
            <p:cNvSpPr/>
            <p:nvPr/>
          </p:nvSpPr>
          <p:spPr>
            <a:xfrm>
              <a:off x="8001000" y="4130477"/>
              <a:ext cx="457200" cy="304800"/>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F3917D4E-3816-AE7A-5E98-52185939CF07}"/>
              </a:ext>
            </a:extLst>
          </p:cNvPr>
          <p:cNvSpPr txBox="1"/>
          <p:nvPr/>
        </p:nvSpPr>
        <p:spPr>
          <a:xfrm>
            <a:off x="6477000" y="228600"/>
            <a:ext cx="2286000" cy="307777"/>
          </a:xfrm>
          <a:prstGeom prst="rect">
            <a:avLst/>
          </a:prstGeom>
          <a:noFill/>
        </p:spPr>
        <p:txBody>
          <a:bodyPr wrap="square" rtlCol="0">
            <a:spAutoFit/>
          </a:bodyPr>
          <a:lstStyle/>
          <a:p>
            <a:r>
              <a:rPr lang="en-US" dirty="0"/>
              <a:t>Slide from Dr. Tom Lewis</a:t>
            </a:r>
          </a:p>
        </p:txBody>
      </p:sp>
    </p:spTree>
    <p:extLst>
      <p:ext uri="{BB962C8B-B14F-4D97-AF65-F5344CB8AC3E}">
        <p14:creationId xmlns:p14="http://schemas.microsoft.com/office/powerpoint/2010/main" val="3327565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1.11022E-16 L -0.06753 0.00579 L -0.11458 0.04213 L -0.12795 0.09653 L -0.13229 0.1669 L -0.1309 0.21111 " pathEditMode="relative" rAng="0" ptsTypes="AAAAAA">
                                      <p:cBhvr>
                                        <p:cTn id="6" dur="2000" fill="hold"/>
                                        <p:tgtEl>
                                          <p:spTgt spid="5"/>
                                        </p:tgtEl>
                                        <p:attrNameLst>
                                          <p:attrName>ppt_x</p:attrName>
                                          <p:attrName>ppt_y</p:attrName>
                                        </p:attrNameLst>
                                      </p:cBhvr>
                                      <p:rCtr x="-6615" y="10556"/>
                                    </p:animMotion>
                                  </p:childTnLst>
                                </p:cTn>
                              </p:par>
                              <p:par>
                                <p:cTn id="7" presetID="0" presetClass="path" presetSubtype="0" accel="50000" decel="50000" fill="hold" nodeType="withEffect">
                                  <p:stCondLst>
                                    <p:cond delay="0"/>
                                  </p:stCondLst>
                                  <p:childTnLst>
                                    <p:animMotion origin="layout" path="M -1.94444E-6 1.85185E-6 L -0.07934 0.01551 L -0.10434 0.05879 L -0.12205 0.12153 L -0.12205 0.20972 " pathEditMode="relative" ptsTypes="AAAAA">
                                      <p:cBhvr>
                                        <p:cTn id="8" dur="2000" fill="hold"/>
                                        <p:tgtEl>
                                          <p:spTgt spid="1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4.95837E-6 L -0.07326 0.01272 L -0.09965 0.06106 L -0.10833 0.11518 L -0.10833 0.16652 " pathEditMode="relative" rAng="0" ptsTypes="AAAAA">
                                      <p:cBhvr>
                                        <p:cTn id="10" dur="2000" fill="hold"/>
                                        <p:tgtEl>
                                          <p:spTgt spid="6"/>
                                        </p:tgtEl>
                                        <p:attrNameLst>
                                          <p:attrName>ppt_x</p:attrName>
                                          <p:attrName>ppt_y</p:attrName>
                                        </p:attrNameLst>
                                      </p:cBhvr>
                                      <p:rCtr x="-5417" y="83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88913"/>
            <a:ext cx="7772400" cy="1143000"/>
          </a:xfrm>
        </p:spPr>
        <p:txBody>
          <a:bodyPr>
            <a:normAutofit/>
          </a:bodyPr>
          <a:lstStyle/>
          <a:p>
            <a:r>
              <a:rPr lang="en-US" altLang="en-US" b="1" dirty="0">
                <a:solidFill>
                  <a:schemeClr val="accent3">
                    <a:lumMod val="50000"/>
                  </a:schemeClr>
                </a:solidFill>
              </a:rPr>
              <a:t>Chromosome Logical Structure</a:t>
            </a:r>
          </a:p>
        </p:txBody>
      </p:sp>
      <p:sp>
        <p:nvSpPr>
          <p:cNvPr id="71683" name="Rectangle 3"/>
          <p:cNvSpPr>
            <a:spLocks noGrp="1" noChangeArrowheads="1"/>
          </p:cNvSpPr>
          <p:nvPr>
            <p:ph type="body" sz="half" idx="1"/>
          </p:nvPr>
        </p:nvSpPr>
        <p:spPr>
          <a:xfrm>
            <a:off x="107950" y="1484313"/>
            <a:ext cx="6229350" cy="2333625"/>
          </a:xfrm>
        </p:spPr>
        <p:txBody>
          <a:bodyPr/>
          <a:lstStyle/>
          <a:p>
            <a:pPr algn="l" rtl="0">
              <a:lnSpc>
                <a:spcPct val="90000"/>
              </a:lnSpc>
            </a:pPr>
            <a:r>
              <a:rPr lang="en-US" altLang="en-US" sz="2800" b="1" dirty="0">
                <a:solidFill>
                  <a:schemeClr val="accent3">
                    <a:lumMod val="50000"/>
                  </a:schemeClr>
                </a:solidFill>
              </a:rPr>
              <a:t>Locus</a:t>
            </a:r>
            <a:r>
              <a:rPr lang="en-US" altLang="en-US" sz="2800" dirty="0"/>
              <a:t> – location of a </a:t>
            </a:r>
            <a:r>
              <a:rPr lang="en-US" altLang="en-US" sz="2800" i="1" dirty="0"/>
              <a:t>gene/marker</a:t>
            </a:r>
            <a:r>
              <a:rPr lang="en-US" altLang="en-US" sz="2800" dirty="0"/>
              <a:t> on the chromosome.</a:t>
            </a:r>
          </a:p>
          <a:p>
            <a:pPr algn="l" rtl="0">
              <a:lnSpc>
                <a:spcPct val="90000"/>
              </a:lnSpc>
            </a:pPr>
            <a:endParaRPr lang="en-US" altLang="en-US" sz="2800" dirty="0"/>
          </a:p>
          <a:p>
            <a:pPr algn="l" rtl="0">
              <a:lnSpc>
                <a:spcPct val="90000"/>
              </a:lnSpc>
            </a:pPr>
            <a:r>
              <a:rPr lang="en-US" altLang="en-US" sz="2800" b="1" dirty="0">
                <a:solidFill>
                  <a:schemeClr val="accent3">
                    <a:lumMod val="50000"/>
                  </a:schemeClr>
                </a:solidFill>
              </a:rPr>
              <a:t>Allele</a:t>
            </a:r>
            <a:r>
              <a:rPr lang="en-US" altLang="en-US" sz="2800" dirty="0"/>
              <a:t> – one variant form of a gene/marker at a particular </a:t>
            </a:r>
            <a:r>
              <a:rPr lang="en-US" altLang="en-US" sz="2800" i="1" dirty="0"/>
              <a:t>locus</a:t>
            </a:r>
            <a:r>
              <a:rPr lang="en-US" altLang="en-US" sz="2800" dirty="0"/>
              <a:t>.</a:t>
            </a:r>
            <a:endParaRPr lang="en-US" altLang="en-US" sz="2800" i="1" dirty="0"/>
          </a:p>
        </p:txBody>
      </p:sp>
      <p:grpSp>
        <p:nvGrpSpPr>
          <p:cNvPr id="71684" name="Group 4"/>
          <p:cNvGrpSpPr>
            <a:grpSpLocks/>
          </p:cNvGrpSpPr>
          <p:nvPr/>
        </p:nvGrpSpPr>
        <p:grpSpPr bwMode="auto">
          <a:xfrm>
            <a:off x="2630488" y="2109788"/>
            <a:ext cx="6118225" cy="4343400"/>
            <a:chOff x="1474" y="1248"/>
            <a:chExt cx="3854" cy="2736"/>
          </a:xfrm>
        </p:grpSpPr>
        <p:pic>
          <p:nvPicPr>
            <p:cNvPr id="71685" name="Picture 5" descr="genes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0" y="1248"/>
              <a:ext cx="1008"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AutoShape 6"/>
            <p:cNvSpPr>
              <a:spLocks noChangeArrowheads="1"/>
            </p:cNvSpPr>
            <p:nvPr/>
          </p:nvSpPr>
          <p:spPr bwMode="auto">
            <a:xfrm>
              <a:off x="1728" y="2640"/>
              <a:ext cx="2208" cy="480"/>
            </a:xfrm>
            <a:prstGeom prst="wedgeRoundRectCallout">
              <a:avLst>
                <a:gd name="adj1" fmla="val 67528"/>
                <a:gd name="adj2" fmla="val -191458"/>
                <a:gd name="adj3" fmla="val 16667"/>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a:ea typeface="+mn-ea"/>
                  <a:cs typeface="+mn-cs"/>
                </a:rPr>
                <a:t>Locus1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a:ea typeface="+mn-ea"/>
                  <a:cs typeface="+mn-cs"/>
                </a:rPr>
                <a:t>Possible Alleles: A1,A2</a:t>
              </a: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alibri"/>
                <a:ea typeface="+mn-ea"/>
                <a:cs typeface="+mn-cs"/>
              </a:endParaRPr>
            </a:p>
          </p:txBody>
        </p:sp>
        <p:sp>
          <p:nvSpPr>
            <p:cNvPr id="71687" name="AutoShape 7"/>
            <p:cNvSpPr>
              <a:spLocks noChangeArrowheads="1"/>
            </p:cNvSpPr>
            <p:nvPr/>
          </p:nvSpPr>
          <p:spPr bwMode="auto">
            <a:xfrm>
              <a:off x="1474" y="3408"/>
              <a:ext cx="2462" cy="480"/>
            </a:xfrm>
            <a:prstGeom prst="wedgeRoundRectCallout">
              <a:avLst>
                <a:gd name="adj1" fmla="val 65718"/>
                <a:gd name="adj2" fmla="val -112708"/>
                <a:gd name="adj3" fmla="val 16667"/>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a:ea typeface="+mn-ea"/>
                  <a:cs typeface="+mn-cs"/>
                </a:rPr>
                <a:t>Locus2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Calibri"/>
                  <a:ea typeface="+mn-ea"/>
                  <a:cs typeface="+mn-cs"/>
                </a:rPr>
                <a:t>Possible Alleles: B1,B2,B3</a:t>
              </a:r>
            </a:p>
          </p:txBody>
        </p:sp>
      </p:grpSp>
    </p:spTree>
    <p:extLst>
      <p:ext uri="{BB962C8B-B14F-4D97-AF65-F5344CB8AC3E}">
        <p14:creationId xmlns:p14="http://schemas.microsoft.com/office/powerpoint/2010/main" val="2074748304"/>
      </p:ext>
    </p:extLst>
  </p:cSld>
  <p:clrMapOvr>
    <a:masterClrMapping/>
  </p:clrMapOvr>
  <p:transition advTm="182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476250"/>
            <a:ext cx="9144000" cy="1143000"/>
          </a:xfrm>
        </p:spPr>
        <p:txBody>
          <a:bodyPr/>
          <a:lstStyle/>
          <a:p>
            <a:r>
              <a:rPr lang="en-US" altLang="en-US" sz="4800" b="1" dirty="0">
                <a:solidFill>
                  <a:schemeClr val="accent3">
                    <a:lumMod val="50000"/>
                  </a:schemeClr>
                </a:solidFill>
              </a:rPr>
              <a:t>  Genotypes                Phenotypes</a:t>
            </a:r>
          </a:p>
        </p:txBody>
      </p:sp>
      <p:sp>
        <p:nvSpPr>
          <p:cNvPr id="62467" name="Rectangle 3"/>
          <p:cNvSpPr>
            <a:spLocks noGrp="1" noChangeArrowheads="1"/>
          </p:cNvSpPr>
          <p:nvPr>
            <p:ph type="body" sz="half" idx="1"/>
          </p:nvPr>
        </p:nvSpPr>
        <p:spPr>
          <a:xfrm>
            <a:off x="609600" y="2078038"/>
            <a:ext cx="7989888" cy="4322762"/>
          </a:xfrm>
        </p:spPr>
        <p:txBody>
          <a:bodyPr/>
          <a:lstStyle/>
          <a:p>
            <a:pPr marL="285750" indent="-285750" algn="l" rtl="0">
              <a:lnSpc>
                <a:spcPct val="115000"/>
              </a:lnSpc>
            </a:pPr>
            <a:r>
              <a:rPr lang="en-US" altLang="en-US" sz="2800" dirty="0"/>
              <a:t>At each locus (except for sex chromosomes) an individual has 2 alleles.  These constitute the individual’s </a:t>
            </a:r>
            <a:r>
              <a:rPr lang="en-US" altLang="en-US" sz="2800" b="1" i="1" dirty="0">
                <a:solidFill>
                  <a:schemeClr val="accent3">
                    <a:lumMod val="50000"/>
                  </a:schemeClr>
                </a:solidFill>
              </a:rPr>
              <a:t>genotype</a:t>
            </a:r>
            <a:r>
              <a:rPr lang="en-US" altLang="en-US" sz="2800" dirty="0"/>
              <a:t> at the locus.</a:t>
            </a:r>
          </a:p>
          <a:p>
            <a:pPr marL="285750" indent="-285750" algn="l" rtl="0">
              <a:lnSpc>
                <a:spcPct val="90000"/>
              </a:lnSpc>
            </a:pPr>
            <a:endParaRPr lang="en-US" altLang="en-US" sz="2800" dirty="0"/>
          </a:p>
          <a:p>
            <a:pPr marL="285750" indent="-285750" algn="l" rtl="0">
              <a:lnSpc>
                <a:spcPct val="115000"/>
              </a:lnSpc>
            </a:pPr>
            <a:r>
              <a:rPr lang="en-US" altLang="en-US" sz="2800" dirty="0"/>
              <a:t>The expression of a genotype is termed a </a:t>
            </a:r>
            <a:r>
              <a:rPr lang="en-US" altLang="en-US" sz="2800" b="1" i="1" dirty="0">
                <a:solidFill>
                  <a:schemeClr val="accent3">
                    <a:lumMod val="50000"/>
                  </a:schemeClr>
                </a:solidFill>
              </a:rPr>
              <a:t>phenotype</a:t>
            </a:r>
            <a:r>
              <a:rPr lang="en-US" altLang="en-US" sz="2800" dirty="0"/>
              <a:t>. For example, coat color, height, or the presence or absence of a disease. </a:t>
            </a:r>
          </a:p>
        </p:txBody>
      </p:sp>
      <p:sp>
        <p:nvSpPr>
          <p:cNvPr id="62468" name="AutoShape 4"/>
          <p:cNvSpPr>
            <a:spLocks noChangeArrowheads="1"/>
          </p:cNvSpPr>
          <p:nvPr/>
        </p:nvSpPr>
        <p:spPr bwMode="auto">
          <a:xfrm>
            <a:off x="3733800" y="850900"/>
            <a:ext cx="1676400" cy="457200"/>
          </a:xfrm>
          <a:prstGeom prst="leftRightArrow">
            <a:avLst>
              <a:gd name="adj1" fmla="val 50000"/>
              <a:gd name="adj2" fmla="val 63333"/>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0006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76200"/>
            <a:ext cx="7772400" cy="621804"/>
          </a:xfrm>
        </p:spPr>
        <p:txBody>
          <a:bodyPr>
            <a:normAutofit fontScale="90000"/>
          </a:bodyPr>
          <a:lstStyle/>
          <a:p>
            <a:r>
              <a:rPr lang="en-US" altLang="en-US" b="1" dirty="0">
                <a:solidFill>
                  <a:schemeClr val="accent3">
                    <a:lumMod val="50000"/>
                  </a:schemeClr>
                </a:solidFill>
              </a:rPr>
              <a:t>Dominant vs. Recessive</a:t>
            </a:r>
          </a:p>
        </p:txBody>
      </p:sp>
      <p:sp>
        <p:nvSpPr>
          <p:cNvPr id="68614" name="Text Box 6"/>
          <p:cNvSpPr txBox="1">
            <a:spLocks noChangeArrowheads="1"/>
          </p:cNvSpPr>
          <p:nvPr/>
        </p:nvSpPr>
        <p:spPr bwMode="auto">
          <a:xfrm>
            <a:off x="228600" y="685800"/>
            <a:ext cx="5334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In Labradors the brown (B/b) locus controls the expression of the dark pigment </a:t>
            </a:r>
            <a:r>
              <a:rPr kumimoji="0" lang="en-US" altLang="en-US" sz="2000" b="0" i="0" u="none" strike="noStrike" kern="1200" cap="none" spc="0" normalizeH="0" baseline="0" noProof="0" dirty="0" err="1">
                <a:ln>
                  <a:noFill/>
                </a:ln>
                <a:solidFill>
                  <a:prstClr val="black"/>
                </a:solidFill>
                <a:effectLst/>
                <a:uLnTx/>
                <a:uFillTx/>
                <a:latin typeface="Calibri"/>
                <a:ea typeface="+mn-ea"/>
                <a:cs typeface="+mn-cs"/>
              </a:rPr>
              <a:t>eumelanin</a:t>
            </a: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A </a:t>
            </a:r>
            <a:r>
              <a:rPr kumimoji="0" lang="en-US" altLang="en-US" sz="2000" b="1" i="1" u="none" strike="noStrike" kern="1200" cap="none" spc="0" normalizeH="0" baseline="0" noProof="0" dirty="0">
                <a:ln>
                  <a:noFill/>
                </a:ln>
                <a:solidFill>
                  <a:srgbClr val="9BBB59">
                    <a:lumMod val="50000"/>
                  </a:srgbClr>
                </a:solidFill>
                <a:effectLst/>
                <a:uLnTx/>
                <a:uFillTx/>
                <a:latin typeface="Calibri"/>
                <a:ea typeface="+mn-ea"/>
                <a:cs typeface="+mn-cs"/>
              </a:rPr>
              <a:t>dominant</a:t>
            </a:r>
            <a:r>
              <a:rPr kumimoji="0" lang="en-US" altLang="en-US" sz="2000" b="0" i="0" u="none" strike="noStrike" kern="1200" cap="none" spc="0" normalizeH="0" baseline="0" noProof="0" dirty="0">
                <a:ln>
                  <a:noFill/>
                </a:ln>
                <a:solidFill>
                  <a:srgbClr val="9BBB59">
                    <a:lumMod val="50000"/>
                  </a:srgbClr>
                </a:solidFill>
                <a:effectLst/>
                <a:uLnTx/>
                <a:uFillTx/>
                <a:latin typeface="Calibri"/>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allele is expressed even if it is paired with a recessive allele e.g. in Labradors B = black</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A </a:t>
            </a:r>
            <a:r>
              <a:rPr kumimoji="0" lang="en-US" altLang="en-US" sz="2000" b="1" i="1" u="none" strike="noStrike" kern="1200" cap="none" spc="0" normalizeH="0" baseline="0" noProof="0" dirty="0">
                <a:ln>
                  <a:noFill/>
                </a:ln>
                <a:solidFill>
                  <a:srgbClr val="9BBB59">
                    <a:lumMod val="50000"/>
                  </a:srgbClr>
                </a:solidFill>
                <a:effectLst/>
                <a:uLnTx/>
                <a:uFillTx/>
                <a:latin typeface="Calibri"/>
                <a:ea typeface="+mn-ea"/>
                <a:cs typeface="+mn-cs"/>
              </a:rPr>
              <a:t>recessive</a:t>
            </a: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 allele is only visible when paired with another recessive allele </a:t>
            </a:r>
            <a:r>
              <a:rPr kumimoji="0" lang="en-US" altLang="en-US" sz="2000" b="0" i="0" u="none" strike="noStrike" kern="1200" cap="none" spc="0" normalizeH="0" baseline="0" noProof="0" dirty="0" err="1">
                <a:ln>
                  <a:noFill/>
                </a:ln>
                <a:solidFill>
                  <a:prstClr val="black"/>
                </a:solidFill>
                <a:effectLst/>
                <a:uLnTx/>
                <a:uFillTx/>
                <a:latin typeface="Calibri"/>
                <a:ea typeface="+mn-ea"/>
                <a:cs typeface="+mn-cs"/>
              </a:rPr>
              <a:t>e.g</a:t>
            </a: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 in Labradors b = brown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When an individual has two copies of the same allele at a locus,  e.g. BB or bb, they are described as </a:t>
            </a:r>
            <a:r>
              <a:rPr kumimoji="0" lang="en-US" altLang="en-US" sz="2000" b="1" i="0" u="none" strike="noStrike" kern="1200" cap="none" spc="0" normalizeH="0" baseline="0" noProof="0" dirty="0">
                <a:ln>
                  <a:noFill/>
                </a:ln>
                <a:solidFill>
                  <a:srgbClr val="9BBB59">
                    <a:lumMod val="50000"/>
                  </a:srgbClr>
                </a:solidFill>
                <a:effectLst/>
                <a:uLnTx/>
                <a:uFillTx/>
                <a:latin typeface="Calibri"/>
                <a:ea typeface="+mn-ea"/>
                <a:cs typeface="+mn-cs"/>
              </a:rPr>
              <a:t>homozygous</a:t>
            </a:r>
            <a:endParaRPr kumimoji="0" lang="en-US" alt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An individual with two different alleles at a locus, e.g. Bb, they are described as </a:t>
            </a:r>
            <a:r>
              <a:rPr kumimoji="0" lang="en-US" altLang="en-US" sz="2000" b="1" i="0" u="none" strike="noStrike" kern="1200" cap="none" spc="0" normalizeH="0" baseline="0" noProof="0" dirty="0">
                <a:ln>
                  <a:noFill/>
                </a:ln>
                <a:solidFill>
                  <a:srgbClr val="9BBB59">
                    <a:lumMod val="50000"/>
                  </a:srgbClr>
                </a:solidFill>
                <a:effectLst/>
                <a:uLnTx/>
                <a:uFillTx/>
                <a:latin typeface="Calibri"/>
                <a:ea typeface="+mn-ea"/>
                <a:cs typeface="+mn-cs"/>
              </a:rPr>
              <a:t>heterozygous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The phenotype is clearly visible, but the genotype is only visible if the individual is </a:t>
            </a:r>
            <a:r>
              <a:rPr kumimoji="0" lang="en-US" altLang="en-US" sz="2000" b="1" i="0" u="none" strike="noStrike" kern="1200" cap="none" spc="0" normalizeH="0" baseline="0" noProof="0" dirty="0">
                <a:ln>
                  <a:noFill/>
                </a:ln>
                <a:solidFill>
                  <a:srgbClr val="9BBB59">
                    <a:lumMod val="50000"/>
                  </a:srgbClr>
                </a:solidFill>
                <a:effectLst/>
                <a:uLnTx/>
                <a:uFillTx/>
                <a:latin typeface="Calibri"/>
                <a:ea typeface="+mn-ea"/>
                <a:cs typeface="+mn-cs"/>
              </a:rPr>
              <a:t>homozygous recessive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024" y="1021536"/>
            <a:ext cx="1757376" cy="2636064"/>
          </a:xfrm>
          <a:prstGeom prst="rect">
            <a:avLst/>
          </a:prstGeom>
        </p:spPr>
      </p:pic>
      <p:sp>
        <p:nvSpPr>
          <p:cNvPr id="3" name="TextBox 2"/>
          <p:cNvSpPr txBox="1"/>
          <p:nvPr/>
        </p:nvSpPr>
        <p:spPr>
          <a:xfrm>
            <a:off x="5867400" y="3745468"/>
            <a:ext cx="106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BB or Bb</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7576" y="3962400"/>
            <a:ext cx="1747824" cy="2622231"/>
          </a:xfrm>
          <a:prstGeom prst="rect">
            <a:avLst/>
          </a:prstGeom>
        </p:spPr>
      </p:pic>
      <p:sp>
        <p:nvSpPr>
          <p:cNvPr id="13" name="TextBox 12"/>
          <p:cNvSpPr txBox="1"/>
          <p:nvPr/>
        </p:nvSpPr>
        <p:spPr>
          <a:xfrm>
            <a:off x="7772400" y="6564868"/>
            <a:ext cx="533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bb</a:t>
            </a:r>
          </a:p>
        </p:txBody>
      </p:sp>
    </p:spTree>
    <p:extLst>
      <p:ext uri="{BB962C8B-B14F-4D97-AF65-F5344CB8AC3E}">
        <p14:creationId xmlns:p14="http://schemas.microsoft.com/office/powerpoint/2010/main" val="389305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D58ADF-7D5D-DD23-2C83-A5E7B77BC814}"/>
              </a:ext>
            </a:extLst>
          </p:cNvPr>
          <p:cNvSpPr>
            <a:spLocks noGrp="1"/>
          </p:cNvSpPr>
          <p:nvPr>
            <p:ph type="title"/>
          </p:nvPr>
        </p:nvSpPr>
        <p:spPr>
          <a:xfrm>
            <a:off x="304800" y="274638"/>
            <a:ext cx="8229600" cy="1143000"/>
          </a:xfrm>
        </p:spPr>
        <p:txBody>
          <a:bodyPr/>
          <a:lstStyle/>
          <a:p>
            <a:r>
              <a:rPr lang="en-US" dirty="0">
                <a:solidFill>
                  <a:schemeClr val="accent3">
                    <a:lumMod val="50000"/>
                  </a:schemeClr>
                </a:solidFill>
              </a:rPr>
              <a:t>One gene = ‘simple inheritance’</a:t>
            </a:r>
          </a:p>
        </p:txBody>
      </p:sp>
      <p:pic>
        <p:nvPicPr>
          <p:cNvPr id="5" name="Picture 4">
            <a:extLst>
              <a:ext uri="{FF2B5EF4-FFF2-40B4-BE49-F238E27FC236}">
                <a16:creationId xmlns:a16="http://schemas.microsoft.com/office/drawing/2014/main" id="{F0868868-1F73-A6A7-8450-8F5CC11902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730829"/>
            <a:ext cx="7514390" cy="4191000"/>
          </a:xfrm>
          <a:prstGeom prst="rect">
            <a:avLst/>
          </a:prstGeom>
        </p:spPr>
      </p:pic>
    </p:spTree>
    <p:extLst>
      <p:ext uri="{BB962C8B-B14F-4D97-AF65-F5344CB8AC3E}">
        <p14:creationId xmlns:p14="http://schemas.microsoft.com/office/powerpoint/2010/main" val="1766494619"/>
      </p:ext>
    </p:extLst>
  </p:cSld>
  <p:clrMapOvr>
    <a:masterClrMapping/>
  </p:clrMapOvr>
</p:sld>
</file>

<file path=ppt/theme/theme1.xml><?xml version="1.0" encoding="utf-8"?>
<a:theme xmlns:a="http://schemas.openxmlformats.org/drawingml/2006/main" name="Adjacency">
  <a:themeElements>
    <a:clrScheme name="Venture">
      <a:dk1>
        <a:srgbClr val="000000"/>
      </a:dk1>
      <a:lt1>
        <a:srgbClr val="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4128</TotalTime>
  <Words>2876</Words>
  <Application>Microsoft Office PowerPoint</Application>
  <PresentationFormat>On-screen Show (4:3)</PresentationFormat>
  <Paragraphs>270</Paragraphs>
  <Slides>49</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Gill Sans MT</vt:lpstr>
      <vt:lpstr>Calibri</vt:lpstr>
      <vt:lpstr>Arial</vt:lpstr>
      <vt:lpstr>Times New Roman</vt:lpstr>
      <vt:lpstr>Cambria</vt:lpstr>
      <vt:lpstr>Adjacency</vt:lpstr>
      <vt:lpstr>Office Theme</vt:lpstr>
      <vt:lpstr>Stargardt disease in Labrador Retrievers</vt:lpstr>
      <vt:lpstr>PowerPoint Presentation</vt:lpstr>
      <vt:lpstr>PowerPoint Presentation</vt:lpstr>
      <vt:lpstr>PowerPoint Presentation</vt:lpstr>
      <vt:lpstr>PowerPoint Presentation</vt:lpstr>
      <vt:lpstr>Chromosome Logical Structure</vt:lpstr>
      <vt:lpstr>  Genotypes                Phenotypes</vt:lpstr>
      <vt:lpstr>Dominant vs. Recessive</vt:lpstr>
      <vt:lpstr>One gene = ‘simple inheritance’</vt:lpstr>
      <vt:lpstr>PowerPoint Presentation</vt:lpstr>
      <vt:lpstr>Stargardt disease</vt:lpstr>
      <vt:lpstr>Stargardt disease 2</vt:lpstr>
      <vt:lpstr>Aetiology</vt:lpstr>
      <vt:lpstr>Aetiology 2</vt:lpstr>
      <vt:lpstr>Stargardt disease in Labradors</vt:lpstr>
      <vt:lpstr>Stargardt disease in Labradors 2</vt:lpstr>
      <vt:lpstr>Stargardt disease in Labradors 3</vt:lpstr>
      <vt:lpstr>Stargardt disease investigation at The Seeing Eye</vt:lpstr>
      <vt:lpstr>Stargardt disease investigation at The Seeing Eye 2</vt:lpstr>
      <vt:lpstr>The Seeing Eye’s ‘biobank’</vt:lpstr>
      <vt:lpstr>The Seeing Eye’s ‘biobank’ 2</vt:lpstr>
      <vt:lpstr>PowerPoint Presentation</vt:lpstr>
      <vt:lpstr>Stargardt disease investigation at The Seeing Eye 3</vt:lpstr>
      <vt:lpstr>Our situation</vt:lpstr>
      <vt:lpstr>Youngest affected dog</vt:lpstr>
      <vt:lpstr>Youngest affected dog’s  OCT results (at 2y)</vt:lpstr>
      <vt:lpstr>Two brothers in training</vt:lpstr>
      <vt:lpstr>Dog 1 in training</vt:lpstr>
      <vt:lpstr>Dog 1 in training</vt:lpstr>
      <vt:lpstr>Dog 2 in training</vt:lpstr>
      <vt:lpstr>Dog 2 in training</vt:lpstr>
      <vt:lpstr>Youngest guide dog</vt:lpstr>
      <vt:lpstr>Youngest guide dog</vt:lpstr>
      <vt:lpstr>Youngest guide dog</vt:lpstr>
      <vt:lpstr>Guide dog 2</vt:lpstr>
      <vt:lpstr>Guide dog 2</vt:lpstr>
      <vt:lpstr>Guide dog 3</vt:lpstr>
      <vt:lpstr>Guide dog 4</vt:lpstr>
      <vt:lpstr>Guide dog 4</vt:lpstr>
      <vt:lpstr>Guide dog 4</vt:lpstr>
      <vt:lpstr>Guide dog 5</vt:lpstr>
      <vt:lpstr>Guide dog 5</vt:lpstr>
      <vt:lpstr>Guide dog 6</vt:lpstr>
      <vt:lpstr>Latest research</vt:lpstr>
      <vt:lpstr>Latest research findings</vt:lpstr>
      <vt:lpstr>Selection strategy</vt:lpstr>
      <vt:lpstr>Summary</vt:lpstr>
      <vt:lpstr>Summary</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dog breeding &amp; genetics at The Seeing Eye</dc:title>
  <dc:creator>Katy Evans</dc:creator>
  <cp:lastModifiedBy>Katy Evans</cp:lastModifiedBy>
  <cp:revision>152</cp:revision>
  <dcterms:modified xsi:type="dcterms:W3CDTF">2023-04-12T19:12:55Z</dcterms:modified>
</cp:coreProperties>
</file>