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256" r:id="rId2"/>
    <p:sldId id="1029" r:id="rId3"/>
    <p:sldId id="1312" r:id="rId4"/>
    <p:sldId id="1009" r:id="rId5"/>
    <p:sldId id="1010" r:id="rId6"/>
    <p:sldId id="1036" r:id="rId7"/>
    <p:sldId id="277" r:id="rId8"/>
    <p:sldId id="1017" r:id="rId9"/>
    <p:sldId id="1011" r:id="rId10"/>
    <p:sldId id="1005" r:id="rId11"/>
    <p:sldId id="1015" r:id="rId12"/>
    <p:sldId id="1019" r:id="rId13"/>
    <p:sldId id="1034" r:id="rId14"/>
    <p:sldId id="1313" r:id="rId15"/>
    <p:sldId id="1305" r:id="rId16"/>
    <p:sldId id="1303" r:id="rId17"/>
    <p:sldId id="1311" r:id="rId18"/>
    <p:sldId id="1027" r:id="rId19"/>
    <p:sldId id="264" r:id="rId20"/>
    <p:sldId id="1023" r:id="rId21"/>
    <p:sldId id="1040" r:id="rId22"/>
    <p:sldId id="1314" r:id="rId23"/>
    <p:sldId id="1306" r:id="rId24"/>
    <p:sldId id="1028" r:id="rId25"/>
    <p:sldId id="265" r:id="rId26"/>
    <p:sldId id="1026" r:id="rId27"/>
    <p:sldId id="266" r:id="rId28"/>
    <p:sldId id="269" r:id="rId29"/>
    <p:sldId id="1041" r:id="rId30"/>
    <p:sldId id="304" r:id="rId31"/>
    <p:sldId id="1016" r:id="rId32"/>
    <p:sldId id="1315" r:id="rId33"/>
    <p:sldId id="1007" r:id="rId34"/>
    <p:sldId id="276" r:id="rId35"/>
    <p:sldId id="274" r:id="rId36"/>
    <p:sldId id="1309" r:id="rId37"/>
    <p:sldId id="1013" r:id="rId38"/>
    <p:sldId id="3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98" autoAdjust="0"/>
    <p:restoredTop sz="78061" autoAdjust="0"/>
  </p:normalViewPr>
  <p:slideViewPr>
    <p:cSldViewPr snapToGrid="0">
      <p:cViewPr varScale="1">
        <p:scale>
          <a:sx n="81" d="100"/>
          <a:sy n="81" d="100"/>
        </p:scale>
        <p:origin x="19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260caf9b434d7fd0/Documents/GEB/Trends%20Issues/1A_MZReleaseTracking_2022_0929FIX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60caf9b434d7fd0/Documents/GEB/Trends%20Issues/Hip%20Elbow%20Skin/ElbowsAllOFA_LR_2023_04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260caf9b434d7fd0/Documents/GEB/Trends%20Issues/Mast%20Cell/MCT_2023_040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alinmelin:Mastcell:Mastcell_Labs:MCT_US_Labs:MDS%20GEB.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kern="1200" spc="0" baseline="0" dirty="0">
                <a:solidFill>
                  <a:schemeClr val="tx1"/>
                </a:solidFill>
              </a:rPr>
              <a:t>% Skin Allergy &amp; Otitis Releases of Screened </a:t>
            </a:r>
          </a:p>
          <a:p>
            <a:pPr>
              <a:defRPr sz="2400"/>
            </a:pPr>
            <a:r>
              <a:rPr lang="en-US" sz="2400" b="0" i="0" u="none" strike="noStrike" kern="1200" spc="0" baseline="0" dirty="0">
                <a:solidFill>
                  <a:schemeClr val="tx1"/>
                </a:solidFill>
              </a:rPr>
              <a:t>LR by Year Released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'[1A_MZReleaseTracking_2022_0929FIXED.xlsx]2023 0418 skin otitis releases'!$A$57</c:f>
              <c:strCache>
                <c:ptCount val="1"/>
                <c:pt idx="0">
                  <c:v>Skin Allergy Rel % of Screened</c:v>
                </c:pt>
              </c:strCache>
            </c:strRef>
          </c:tx>
          <c:spPr>
            <a:ln w="28575" cap="rnd">
              <a:solidFill>
                <a:schemeClr val="accent1"/>
              </a:solidFill>
              <a:round/>
            </a:ln>
            <a:effectLst/>
          </c:spPr>
          <c:marker>
            <c:symbol val="none"/>
          </c:marker>
          <c:cat>
            <c:numRef>
              <c:f>'[1A_MZReleaseTracking_2022_0929FIXED.xlsx]2023 0418 skin otitis releases'!$E$54:$W$54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'[1A_MZReleaseTracking_2022_0929FIXED.xlsx]2023 0418 skin otitis releases'!$E$57:$W$57</c:f>
              <c:numCache>
                <c:formatCode>General</c:formatCode>
                <c:ptCount val="19"/>
                <c:pt idx="0">
                  <c:v>2.9</c:v>
                </c:pt>
                <c:pt idx="1">
                  <c:v>4.7</c:v>
                </c:pt>
                <c:pt idx="2">
                  <c:v>1.2</c:v>
                </c:pt>
                <c:pt idx="3">
                  <c:v>2.1</c:v>
                </c:pt>
                <c:pt idx="4">
                  <c:v>7</c:v>
                </c:pt>
                <c:pt idx="5">
                  <c:v>3.6</c:v>
                </c:pt>
                <c:pt idx="6">
                  <c:v>2.2000000000000002</c:v>
                </c:pt>
                <c:pt idx="7">
                  <c:v>2</c:v>
                </c:pt>
                <c:pt idx="8">
                  <c:v>1.2</c:v>
                </c:pt>
                <c:pt idx="9">
                  <c:v>1.1000000000000001</c:v>
                </c:pt>
                <c:pt idx="10">
                  <c:v>1.2</c:v>
                </c:pt>
                <c:pt idx="11">
                  <c:v>1.7</c:v>
                </c:pt>
                <c:pt idx="12">
                  <c:v>1.7</c:v>
                </c:pt>
                <c:pt idx="13">
                  <c:v>2.2999999999999998</c:v>
                </c:pt>
                <c:pt idx="14">
                  <c:v>3.9</c:v>
                </c:pt>
                <c:pt idx="15">
                  <c:v>1.3</c:v>
                </c:pt>
                <c:pt idx="16">
                  <c:v>4.8</c:v>
                </c:pt>
                <c:pt idx="17">
                  <c:v>2.4</c:v>
                </c:pt>
                <c:pt idx="18">
                  <c:v>5.9</c:v>
                </c:pt>
              </c:numCache>
            </c:numRef>
          </c:val>
          <c:smooth val="0"/>
          <c:extLst>
            <c:ext xmlns:c16="http://schemas.microsoft.com/office/drawing/2014/chart" uri="{C3380CC4-5D6E-409C-BE32-E72D297353CC}">
              <c16:uniqueId val="{00000000-177B-444A-88A6-BBB4C4EF332B}"/>
            </c:ext>
          </c:extLst>
        </c:ser>
        <c:ser>
          <c:idx val="1"/>
          <c:order val="1"/>
          <c:tx>
            <c:strRef>
              <c:f>'[1A_MZReleaseTracking_2022_0929FIXED.xlsx]2023 0418 skin otitis releases'!$A$58</c:f>
              <c:strCache>
                <c:ptCount val="1"/>
                <c:pt idx="0">
                  <c:v>Otitis Rel % of Screened</c:v>
                </c:pt>
              </c:strCache>
            </c:strRef>
          </c:tx>
          <c:spPr>
            <a:ln w="28575" cap="rnd">
              <a:solidFill>
                <a:schemeClr val="accent2"/>
              </a:solidFill>
              <a:round/>
            </a:ln>
            <a:effectLst/>
          </c:spPr>
          <c:marker>
            <c:symbol val="none"/>
          </c:marker>
          <c:cat>
            <c:numRef>
              <c:f>'[1A_MZReleaseTracking_2022_0929FIXED.xlsx]2023 0418 skin otitis releases'!$E$54:$W$54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'[1A_MZReleaseTracking_2022_0929FIXED.xlsx]2023 0418 skin otitis releases'!$E$58:$W$58</c:f>
              <c:numCache>
                <c:formatCode>General</c:formatCode>
                <c:ptCount val="19"/>
                <c:pt idx="0">
                  <c:v>1.6</c:v>
                </c:pt>
                <c:pt idx="1">
                  <c:v>2.1</c:v>
                </c:pt>
                <c:pt idx="2">
                  <c:v>2.6</c:v>
                </c:pt>
                <c:pt idx="3">
                  <c:v>5.0999999999999996</c:v>
                </c:pt>
                <c:pt idx="4">
                  <c:v>7</c:v>
                </c:pt>
                <c:pt idx="5">
                  <c:v>9.4</c:v>
                </c:pt>
                <c:pt idx="6">
                  <c:v>3</c:v>
                </c:pt>
                <c:pt idx="7">
                  <c:v>2</c:v>
                </c:pt>
                <c:pt idx="8">
                  <c:v>5.5</c:v>
                </c:pt>
                <c:pt idx="9">
                  <c:v>1.1000000000000001</c:v>
                </c:pt>
                <c:pt idx="10">
                  <c:v>2.7</c:v>
                </c:pt>
                <c:pt idx="11">
                  <c:v>3.1</c:v>
                </c:pt>
                <c:pt idx="12">
                  <c:v>4.4000000000000004</c:v>
                </c:pt>
                <c:pt idx="13">
                  <c:v>4.5</c:v>
                </c:pt>
                <c:pt idx="14">
                  <c:v>3.9</c:v>
                </c:pt>
                <c:pt idx="15">
                  <c:v>7.6</c:v>
                </c:pt>
                <c:pt idx="16">
                  <c:v>8.1999999999999993</c:v>
                </c:pt>
                <c:pt idx="17">
                  <c:v>2.7</c:v>
                </c:pt>
                <c:pt idx="18">
                  <c:v>6.3</c:v>
                </c:pt>
              </c:numCache>
            </c:numRef>
          </c:val>
          <c:smooth val="0"/>
          <c:extLst>
            <c:ext xmlns:c16="http://schemas.microsoft.com/office/drawing/2014/chart" uri="{C3380CC4-5D6E-409C-BE32-E72D297353CC}">
              <c16:uniqueId val="{00000001-177B-444A-88A6-BBB4C4EF332B}"/>
            </c:ext>
          </c:extLst>
        </c:ser>
        <c:dLbls>
          <c:showLegendKey val="0"/>
          <c:showVal val="0"/>
          <c:showCatName val="0"/>
          <c:showSerName val="0"/>
          <c:showPercent val="0"/>
          <c:showBubbleSize val="0"/>
        </c:dLbls>
        <c:smooth val="0"/>
        <c:axId val="1481405839"/>
        <c:axId val="1518750351"/>
      </c:lineChart>
      <c:catAx>
        <c:axId val="148140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00" b="0" i="0" u="none" strike="noStrike" kern="1200" baseline="0">
                <a:solidFill>
                  <a:schemeClr val="tx1">
                    <a:lumMod val="65000"/>
                    <a:lumOff val="35000"/>
                  </a:schemeClr>
                </a:solidFill>
                <a:latin typeface="+mn-lt"/>
                <a:ea typeface="+mn-ea"/>
                <a:cs typeface="+mn-cs"/>
              </a:defRPr>
            </a:pPr>
            <a:endParaRPr lang="en-US"/>
          </a:p>
        </c:txPr>
        <c:crossAx val="1518750351"/>
        <c:crosses val="autoZero"/>
        <c:auto val="1"/>
        <c:lblAlgn val="ctr"/>
        <c:lblOffset val="100"/>
        <c:noMultiLvlLbl val="0"/>
      </c:catAx>
      <c:valAx>
        <c:axId val="1518750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 of Dogs Screened</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900" b="0" i="0" u="none" strike="noStrike" kern="1200" baseline="0">
                <a:solidFill>
                  <a:schemeClr val="tx1">
                    <a:lumMod val="65000"/>
                    <a:lumOff val="35000"/>
                  </a:schemeClr>
                </a:solidFill>
                <a:latin typeface="+mn-lt"/>
                <a:ea typeface="+mn-ea"/>
                <a:cs typeface="+mn-cs"/>
              </a:defRPr>
            </a:pPr>
            <a:endParaRPr lang="en-US"/>
          </a:p>
        </c:txPr>
        <c:crossAx val="1481405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Elbow Dysplasia in Labradors by Year of Birth as of Apr. 5, 2023</a:t>
            </a:r>
          </a:p>
          <a:p>
            <a:pPr>
              <a:defRPr sz="2400"/>
            </a:pPr>
            <a:r>
              <a:rPr lang="en-US" sz="2400"/>
              <a:t>(Note Y</a:t>
            </a:r>
            <a:r>
              <a:rPr lang="en-US" sz="2400" baseline="0"/>
              <a:t> Axis is scaled to max 10%)</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[ElbowsAllOFA_LR_2023_0405.xlsx]ElbowsAllOFAMZ_LowestScore_LR!$B$17</c:f>
              <c:strCache>
                <c:ptCount val="1"/>
                <c:pt idx="0">
                  <c:v>Dysplastic</c:v>
                </c:pt>
              </c:strCache>
            </c:strRef>
          </c:tx>
          <c:spPr>
            <a:solidFill>
              <a:srgbClr val="FF0000"/>
            </a:solidFill>
            <a:ln>
              <a:noFill/>
            </a:ln>
            <a:effectLst/>
          </c:spPr>
          <c:invertIfNegative val="0"/>
          <c:cat>
            <c:numRef>
              <c:f>[ElbowsAllOFA_LR_2023_0405.xlsx]ElbowsAllOFAMZ_LowestScore_LR!$C$16:$U$16</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[ElbowsAllOFA_LR_2023_0405.xlsx]ElbowsAllOFAMZ_LowestScore_LR!$C$17:$U$17</c:f>
              <c:numCache>
                <c:formatCode>General</c:formatCode>
                <c:ptCount val="19"/>
                <c:pt idx="0">
                  <c:v>6</c:v>
                </c:pt>
                <c:pt idx="1">
                  <c:v>7</c:v>
                </c:pt>
                <c:pt idx="2">
                  <c:v>9</c:v>
                </c:pt>
                <c:pt idx="3">
                  <c:v>16</c:v>
                </c:pt>
                <c:pt idx="4">
                  <c:v>6</c:v>
                </c:pt>
                <c:pt idx="5">
                  <c:v>2</c:v>
                </c:pt>
                <c:pt idx="6">
                  <c:v>5</c:v>
                </c:pt>
                <c:pt idx="7">
                  <c:v>5</c:v>
                </c:pt>
                <c:pt idx="8">
                  <c:v>4</c:v>
                </c:pt>
                <c:pt idx="9">
                  <c:v>1</c:v>
                </c:pt>
                <c:pt idx="10">
                  <c:v>2</c:v>
                </c:pt>
                <c:pt idx="11">
                  <c:v>0</c:v>
                </c:pt>
                <c:pt idx="12">
                  <c:v>12</c:v>
                </c:pt>
                <c:pt idx="13">
                  <c:v>1</c:v>
                </c:pt>
                <c:pt idx="14">
                  <c:v>5</c:v>
                </c:pt>
                <c:pt idx="15">
                  <c:v>4</c:v>
                </c:pt>
                <c:pt idx="16">
                  <c:v>1</c:v>
                </c:pt>
                <c:pt idx="17">
                  <c:v>5</c:v>
                </c:pt>
                <c:pt idx="18">
                  <c:v>4</c:v>
                </c:pt>
              </c:numCache>
            </c:numRef>
          </c:val>
          <c:extLst>
            <c:ext xmlns:c16="http://schemas.microsoft.com/office/drawing/2014/chart" uri="{C3380CC4-5D6E-409C-BE32-E72D297353CC}">
              <c16:uniqueId val="{00000000-E28D-1248-8806-0E538681E970}"/>
            </c:ext>
          </c:extLst>
        </c:ser>
        <c:ser>
          <c:idx val="1"/>
          <c:order val="1"/>
          <c:tx>
            <c:strRef>
              <c:f>[ElbowsAllOFA_LR_2023_0405.xlsx]ElbowsAllOFAMZ_LowestScore_LR!$B$18</c:f>
              <c:strCache>
                <c:ptCount val="1"/>
                <c:pt idx="0">
                  <c:v>Borderline</c:v>
                </c:pt>
              </c:strCache>
            </c:strRef>
          </c:tx>
          <c:spPr>
            <a:solidFill>
              <a:srgbClr val="FFFF00"/>
            </a:solidFill>
            <a:ln>
              <a:noFill/>
            </a:ln>
            <a:effectLst/>
          </c:spPr>
          <c:invertIfNegative val="0"/>
          <c:cat>
            <c:numRef>
              <c:f>[ElbowsAllOFA_LR_2023_0405.xlsx]ElbowsAllOFAMZ_LowestScore_LR!$C$16:$U$16</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[ElbowsAllOFA_LR_2023_0405.xlsx]ElbowsAllOFAMZ_LowestScore_LR!$C$18:$U$18</c:f>
              <c:numCache>
                <c:formatCode>General</c:formatCode>
                <c:ptCount val="19"/>
                <c:pt idx="0">
                  <c:v>4</c:v>
                </c:pt>
                <c:pt idx="1">
                  <c:v>8</c:v>
                </c:pt>
                <c:pt idx="2">
                  <c:v>13</c:v>
                </c:pt>
                <c:pt idx="3">
                  <c:v>10</c:v>
                </c:pt>
                <c:pt idx="4">
                  <c:v>5</c:v>
                </c:pt>
                <c:pt idx="5">
                  <c:v>5</c:v>
                </c:pt>
                <c:pt idx="6">
                  <c:v>0</c:v>
                </c:pt>
                <c:pt idx="7">
                  <c:v>2</c:v>
                </c:pt>
                <c:pt idx="8">
                  <c:v>2</c:v>
                </c:pt>
                <c:pt idx="9">
                  <c:v>4</c:v>
                </c:pt>
                <c:pt idx="10">
                  <c:v>1</c:v>
                </c:pt>
                <c:pt idx="11">
                  <c:v>1</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1-E28D-1248-8806-0E538681E970}"/>
            </c:ext>
          </c:extLst>
        </c:ser>
        <c:ser>
          <c:idx val="2"/>
          <c:order val="2"/>
          <c:tx>
            <c:strRef>
              <c:f>[ElbowsAllOFA_LR_2023_0405.xlsx]ElbowsAllOFAMZ_LowestScore_LR!$B$19</c:f>
              <c:strCache>
                <c:ptCount val="1"/>
                <c:pt idx="0">
                  <c:v>Normal</c:v>
                </c:pt>
              </c:strCache>
            </c:strRef>
          </c:tx>
          <c:spPr>
            <a:solidFill>
              <a:schemeClr val="accent6">
                <a:lumMod val="40000"/>
                <a:lumOff val="60000"/>
              </a:schemeClr>
            </a:solidFill>
            <a:ln>
              <a:noFill/>
            </a:ln>
            <a:effectLst/>
          </c:spPr>
          <c:invertIfNegative val="0"/>
          <c:cat>
            <c:numRef>
              <c:f>[ElbowsAllOFA_LR_2023_0405.xlsx]ElbowsAllOFAMZ_LowestScore_LR!$C$16:$U$16</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[ElbowsAllOFA_LR_2023_0405.xlsx]ElbowsAllOFAMZ_LowestScore_LR!$C$19:$U$19</c:f>
              <c:numCache>
                <c:formatCode>General</c:formatCode>
                <c:ptCount val="19"/>
                <c:pt idx="0">
                  <c:v>321</c:v>
                </c:pt>
                <c:pt idx="1">
                  <c:v>364</c:v>
                </c:pt>
                <c:pt idx="2">
                  <c:v>424</c:v>
                </c:pt>
                <c:pt idx="3">
                  <c:v>359</c:v>
                </c:pt>
                <c:pt idx="4">
                  <c:v>414</c:v>
                </c:pt>
                <c:pt idx="5">
                  <c:v>312</c:v>
                </c:pt>
                <c:pt idx="6">
                  <c:v>320</c:v>
                </c:pt>
                <c:pt idx="7">
                  <c:v>319</c:v>
                </c:pt>
                <c:pt idx="8">
                  <c:v>305</c:v>
                </c:pt>
                <c:pt idx="9">
                  <c:v>343</c:v>
                </c:pt>
                <c:pt idx="10">
                  <c:v>363</c:v>
                </c:pt>
                <c:pt idx="11">
                  <c:v>354</c:v>
                </c:pt>
                <c:pt idx="12">
                  <c:v>424</c:v>
                </c:pt>
                <c:pt idx="13">
                  <c:v>392</c:v>
                </c:pt>
                <c:pt idx="14">
                  <c:v>366</c:v>
                </c:pt>
                <c:pt idx="15">
                  <c:v>390</c:v>
                </c:pt>
                <c:pt idx="16">
                  <c:v>315</c:v>
                </c:pt>
                <c:pt idx="17">
                  <c:v>341</c:v>
                </c:pt>
                <c:pt idx="18">
                  <c:v>233</c:v>
                </c:pt>
              </c:numCache>
            </c:numRef>
          </c:val>
          <c:extLst>
            <c:ext xmlns:c16="http://schemas.microsoft.com/office/drawing/2014/chart" uri="{C3380CC4-5D6E-409C-BE32-E72D297353CC}">
              <c16:uniqueId val="{00000002-E28D-1248-8806-0E538681E970}"/>
            </c:ext>
          </c:extLst>
        </c:ser>
        <c:dLbls>
          <c:showLegendKey val="0"/>
          <c:showVal val="0"/>
          <c:showCatName val="0"/>
          <c:showSerName val="0"/>
          <c:showPercent val="0"/>
          <c:showBubbleSize val="0"/>
        </c:dLbls>
        <c:gapWidth val="219"/>
        <c:overlap val="100"/>
        <c:axId val="679266623"/>
        <c:axId val="580455391"/>
      </c:barChart>
      <c:catAx>
        <c:axId val="679266623"/>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Year of Birth</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55391"/>
        <c:crosses val="autoZero"/>
        <c:auto val="1"/>
        <c:lblAlgn val="ctr"/>
        <c:lblOffset val="100"/>
        <c:noMultiLvlLbl val="0"/>
      </c:catAx>
      <c:valAx>
        <c:axId val="580455391"/>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 of Screened Dogs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266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Mast Cell Cancer in Labradors</a:t>
            </a:r>
          </a:p>
          <a:p>
            <a:pPr>
              <a:defRPr sz="2800"/>
            </a:pPr>
            <a:r>
              <a:rPr lang="en-US" sz="2800" dirty="0"/>
              <a:t>Percent Affected of</a:t>
            </a:r>
            <a:r>
              <a:rPr lang="en-US" sz="2800" baseline="0" dirty="0"/>
              <a:t> Dogs Screened by Year of Birth</a:t>
            </a:r>
          </a:p>
          <a:p>
            <a:pPr>
              <a:defRPr sz="2800"/>
            </a:pPr>
            <a:r>
              <a:rPr lang="en-US" sz="2000" baseline="0" dirty="0"/>
              <a:t>April 5, 2023</a:t>
            </a:r>
            <a:endParaRPr lang="en-US" sz="20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Sheet1!$B$15:$C$15</c:f>
              <c:strCache>
                <c:ptCount val="2"/>
                <c:pt idx="0">
                  <c:v>Affected</c:v>
                </c:pt>
              </c:strCache>
            </c:strRef>
          </c:tx>
          <c:spPr>
            <a:ln w="28575" cap="rnd">
              <a:solidFill>
                <a:schemeClr val="accent1"/>
              </a:solidFill>
              <a:round/>
            </a:ln>
            <a:effectLst/>
          </c:spPr>
          <c:marker>
            <c:symbol val="none"/>
          </c:marker>
          <c:dLbls>
            <c:delete val="1"/>
          </c:dLbls>
          <c:cat>
            <c:strRef>
              <c:f>Sheet1!$D$14:$R$14</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Sheet1!$D$15:$R$15</c:f>
              <c:numCache>
                <c:formatCode>0.0%</c:formatCode>
                <c:ptCount val="15"/>
                <c:pt idx="0">
                  <c:v>5.938697318007663E-2</c:v>
                </c:pt>
                <c:pt idx="1">
                  <c:v>7.9710144927536225E-2</c:v>
                </c:pt>
                <c:pt idx="2">
                  <c:v>8.6882453151618397E-2</c:v>
                </c:pt>
                <c:pt idx="3">
                  <c:v>6.7833698030634576E-2</c:v>
                </c:pt>
                <c:pt idx="4">
                  <c:v>0.10303030303030303</c:v>
                </c:pt>
                <c:pt idx="5">
                  <c:v>7.277628032345014E-2</c:v>
                </c:pt>
                <c:pt idx="6">
                  <c:v>7.7994428969359333E-2</c:v>
                </c:pt>
                <c:pt idx="7">
                  <c:v>5.6603773584905662E-2</c:v>
                </c:pt>
                <c:pt idx="8">
                  <c:v>5.2486187845303865E-2</c:v>
                </c:pt>
                <c:pt idx="9">
                  <c:v>5.9782608695652176E-2</c:v>
                </c:pt>
                <c:pt idx="10">
                  <c:v>5.8201058201058198E-2</c:v>
                </c:pt>
                <c:pt idx="11">
                  <c:v>2.8061224489795918E-2</c:v>
                </c:pt>
                <c:pt idx="12">
                  <c:v>3.4313725490196081E-2</c:v>
                </c:pt>
                <c:pt idx="13">
                  <c:v>2.1377672209026127E-2</c:v>
                </c:pt>
                <c:pt idx="14">
                  <c:v>1.932367149758454E-2</c:v>
                </c:pt>
              </c:numCache>
            </c:numRef>
          </c:val>
          <c:smooth val="0"/>
          <c:extLst>
            <c:ext xmlns:c16="http://schemas.microsoft.com/office/drawing/2014/chart" uri="{C3380CC4-5D6E-409C-BE32-E72D297353CC}">
              <c16:uniqueId val="{00000000-45FE-C646-B43C-76FF725EBCCA}"/>
            </c:ext>
          </c:extLst>
        </c:ser>
        <c:dLbls>
          <c:dLblPos val="t"/>
          <c:showLegendKey val="0"/>
          <c:showVal val="1"/>
          <c:showCatName val="0"/>
          <c:showSerName val="0"/>
          <c:showPercent val="0"/>
          <c:showBubbleSize val="0"/>
        </c:dLbls>
        <c:smooth val="0"/>
        <c:axId val="1128758288"/>
        <c:axId val="760085920"/>
      </c:lineChart>
      <c:catAx>
        <c:axId val="11287582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 of</a:t>
                </a:r>
                <a:r>
                  <a:rPr lang="en-US" sz="1600" baseline="0"/>
                  <a:t> Birth</a:t>
                </a:r>
                <a:endParaRPr lang="en-US"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85920"/>
        <c:crosses val="autoZero"/>
        <c:auto val="1"/>
        <c:lblAlgn val="ctr"/>
        <c:lblOffset val="100"/>
        <c:noMultiLvlLbl val="0"/>
      </c:catAx>
      <c:valAx>
        <c:axId val="76008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 of Screened</a:t>
                </a:r>
                <a:r>
                  <a:rPr lang="en-US" sz="1600" baseline="0"/>
                  <a:t> Dogs</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875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883334109863499E-2"/>
          <c:y val="2.4340770791074998E-2"/>
          <c:w val="0.92238654435436995"/>
          <c:h val="0.95537525354969599"/>
        </c:manualLayout>
      </c:layout>
      <c:scatterChart>
        <c:scatterStyle val="lineMarker"/>
        <c:varyColors val="0"/>
        <c:ser>
          <c:idx val="0"/>
          <c:order val="0"/>
          <c:tx>
            <c:v>Netherlands controls</c:v>
          </c:tx>
          <c:spPr>
            <a:ln w="28575">
              <a:noFill/>
            </a:ln>
          </c:spPr>
          <c:marker>
            <c:symbol val="circle"/>
            <c:size val="7"/>
            <c:spPr>
              <a:noFill/>
              <a:ln>
                <a:solidFill>
                  <a:srgbClr val="0000FF"/>
                </a:solidFill>
              </a:ln>
            </c:spPr>
          </c:marker>
          <c:xVal>
            <c:numRef>
              <c:f>'[MDS EU&amp;US labs.xlsx]Sheet1'!$D$2:$D$5</c:f>
              <c:numCache>
                <c:formatCode>General</c:formatCode>
                <c:ptCount val="4"/>
                <c:pt idx="0">
                  <c:v>3.4487999999999998E-2</c:v>
                </c:pt>
                <c:pt idx="1">
                  <c:v>-8.3173899999999995E-2</c:v>
                </c:pt>
                <c:pt idx="2">
                  <c:v>9.8783199999999995E-3</c:v>
                </c:pt>
                <c:pt idx="3">
                  <c:v>-8.3468200000000006E-2</c:v>
                </c:pt>
              </c:numCache>
            </c:numRef>
          </c:xVal>
          <c:yVal>
            <c:numRef>
              <c:f>'[MDS EU&amp;US labs.xlsx]Sheet1'!$E$2:$E$5</c:f>
              <c:numCache>
                <c:formatCode>General</c:formatCode>
                <c:ptCount val="4"/>
                <c:pt idx="0">
                  <c:v>-1.5391999999999999E-2</c:v>
                </c:pt>
                <c:pt idx="1">
                  <c:v>-2.1695099999999998E-2</c:v>
                </c:pt>
                <c:pt idx="2">
                  <c:v>-3.4850699999999998E-3</c:v>
                </c:pt>
                <c:pt idx="3">
                  <c:v>-2.2067099999999999E-2</c:v>
                </c:pt>
              </c:numCache>
            </c:numRef>
          </c:yVal>
          <c:smooth val="0"/>
          <c:extLst>
            <c:ext xmlns:c16="http://schemas.microsoft.com/office/drawing/2014/chart" uri="{C3380CC4-5D6E-409C-BE32-E72D297353CC}">
              <c16:uniqueId val="{00000000-17A0-EC4E-8D11-217856473DEF}"/>
            </c:ext>
          </c:extLst>
        </c:ser>
        <c:ser>
          <c:idx val="1"/>
          <c:order val="1"/>
          <c:tx>
            <c:v>Netherlands affected</c:v>
          </c:tx>
          <c:spPr>
            <a:ln w="28575">
              <a:noFill/>
            </a:ln>
          </c:spPr>
          <c:marker>
            <c:symbol val="circle"/>
            <c:size val="7"/>
            <c:spPr>
              <a:solidFill>
                <a:srgbClr val="0000FF"/>
              </a:solidFill>
              <a:ln>
                <a:solidFill>
                  <a:srgbClr val="0000FF"/>
                </a:solidFill>
              </a:ln>
            </c:spPr>
          </c:marker>
          <c:xVal>
            <c:numRef>
              <c:f>'[MDS EU&amp;US labs.xlsx]Sheet1'!$D$6:$D$11</c:f>
              <c:numCache>
                <c:formatCode>General</c:formatCode>
                <c:ptCount val="6"/>
                <c:pt idx="0">
                  <c:v>-4.1875700000000002E-2</c:v>
                </c:pt>
                <c:pt idx="1">
                  <c:v>1.8904199999999999E-2</c:v>
                </c:pt>
                <c:pt idx="2">
                  <c:v>5.3765399999999998E-2</c:v>
                </c:pt>
                <c:pt idx="3">
                  <c:v>6.5183400000000002E-2</c:v>
                </c:pt>
                <c:pt idx="4">
                  <c:v>3.49574E-2</c:v>
                </c:pt>
                <c:pt idx="5">
                  <c:v>3.8550899999999999E-2</c:v>
                </c:pt>
              </c:numCache>
            </c:numRef>
          </c:xVal>
          <c:yVal>
            <c:numRef>
              <c:f>'[MDS EU&amp;US labs.xlsx]Sheet1'!$E$6:$E$11</c:f>
              <c:numCache>
                <c:formatCode>General</c:formatCode>
                <c:ptCount val="6"/>
                <c:pt idx="0">
                  <c:v>9.8837100000000004E-3</c:v>
                </c:pt>
                <c:pt idx="1">
                  <c:v>-9.5017799999999996E-3</c:v>
                </c:pt>
                <c:pt idx="2">
                  <c:v>-1.3492799999999999E-2</c:v>
                </c:pt>
                <c:pt idx="3">
                  <c:v>-2.1126900000000001E-2</c:v>
                </c:pt>
                <c:pt idx="4">
                  <c:v>-1.35354E-2</c:v>
                </c:pt>
                <c:pt idx="5">
                  <c:v>-1.9887200000000001E-2</c:v>
                </c:pt>
              </c:numCache>
            </c:numRef>
          </c:yVal>
          <c:smooth val="0"/>
          <c:extLst>
            <c:ext xmlns:c16="http://schemas.microsoft.com/office/drawing/2014/chart" uri="{C3380CC4-5D6E-409C-BE32-E72D297353CC}">
              <c16:uniqueId val="{00000001-17A0-EC4E-8D11-217856473DEF}"/>
            </c:ext>
          </c:extLst>
        </c:ser>
        <c:ser>
          <c:idx val="2"/>
          <c:order val="2"/>
          <c:tx>
            <c:v>UK controls</c:v>
          </c:tx>
          <c:spPr>
            <a:ln w="28575">
              <a:noFill/>
            </a:ln>
          </c:spPr>
          <c:marker>
            <c:symbol val="circle"/>
            <c:size val="7"/>
            <c:spPr>
              <a:noFill/>
            </c:spPr>
          </c:marker>
          <c:xVal>
            <c:numRef>
              <c:f>'[MDS EU&amp;US labs.xlsx]Sheet1'!$D$12:$D$101</c:f>
              <c:numCache>
                <c:formatCode>General</c:formatCode>
                <c:ptCount val="90"/>
                <c:pt idx="0">
                  <c:v>2.2700700000000001E-2</c:v>
                </c:pt>
                <c:pt idx="1">
                  <c:v>-2.4659E-2</c:v>
                </c:pt>
                <c:pt idx="2">
                  <c:v>-7.1997099999999994E-2</c:v>
                </c:pt>
                <c:pt idx="3">
                  <c:v>3.9930100000000003E-2</c:v>
                </c:pt>
                <c:pt idx="4">
                  <c:v>2.9569399999999999E-2</c:v>
                </c:pt>
                <c:pt idx="5">
                  <c:v>3.2537200000000002E-2</c:v>
                </c:pt>
                <c:pt idx="6">
                  <c:v>3.6499499999999997E-2</c:v>
                </c:pt>
                <c:pt idx="7">
                  <c:v>-1.25982E-2</c:v>
                </c:pt>
                <c:pt idx="8">
                  <c:v>-3.5465400000000001E-2</c:v>
                </c:pt>
                <c:pt idx="9">
                  <c:v>2.9144099999999999E-2</c:v>
                </c:pt>
                <c:pt idx="10">
                  <c:v>-6.7073199999999999E-2</c:v>
                </c:pt>
                <c:pt idx="11">
                  <c:v>-6.2099700000000001E-2</c:v>
                </c:pt>
                <c:pt idx="12">
                  <c:v>-8.1849099999999994E-2</c:v>
                </c:pt>
                <c:pt idx="13">
                  <c:v>7.17835E-3</c:v>
                </c:pt>
                <c:pt idx="14">
                  <c:v>-2.6955500000000001E-3</c:v>
                </c:pt>
                <c:pt idx="15">
                  <c:v>1.7917499999999999E-2</c:v>
                </c:pt>
                <c:pt idx="16">
                  <c:v>-7.1934300000000007E-2</c:v>
                </c:pt>
                <c:pt idx="17">
                  <c:v>-8.8684499999999999E-3</c:v>
                </c:pt>
                <c:pt idx="18">
                  <c:v>9.8919799999999999E-3</c:v>
                </c:pt>
                <c:pt idx="19">
                  <c:v>2.68434E-2</c:v>
                </c:pt>
                <c:pt idx="20">
                  <c:v>1.5630700000000001E-2</c:v>
                </c:pt>
                <c:pt idx="21">
                  <c:v>-7.8236699999999996E-3</c:v>
                </c:pt>
                <c:pt idx="22">
                  <c:v>-1.18263E-2</c:v>
                </c:pt>
                <c:pt idx="23">
                  <c:v>6.9353300000000007E-2</c:v>
                </c:pt>
                <c:pt idx="24">
                  <c:v>-4.2445400000000001E-2</c:v>
                </c:pt>
                <c:pt idx="25">
                  <c:v>-3.6957100000000001E-3</c:v>
                </c:pt>
                <c:pt idx="26">
                  <c:v>4.2789099999999997E-2</c:v>
                </c:pt>
                <c:pt idx="27">
                  <c:v>-4.8429300000000002E-2</c:v>
                </c:pt>
                <c:pt idx="28">
                  <c:v>-3.55848E-2</c:v>
                </c:pt>
                <c:pt idx="29">
                  <c:v>-6.8681599999999995E-2</c:v>
                </c:pt>
                <c:pt idx="30">
                  <c:v>-8.0304100000000003E-2</c:v>
                </c:pt>
                <c:pt idx="31">
                  <c:v>-9.0631600000000007E-2</c:v>
                </c:pt>
                <c:pt idx="32">
                  <c:v>-5.6346599999999997E-3</c:v>
                </c:pt>
                <c:pt idx="33">
                  <c:v>-8.0893300000000001E-2</c:v>
                </c:pt>
                <c:pt idx="34">
                  <c:v>-6.6193699999999994E-2</c:v>
                </c:pt>
                <c:pt idx="35">
                  <c:v>4.2799799999999999E-2</c:v>
                </c:pt>
                <c:pt idx="36">
                  <c:v>2.0937400000000002E-3</c:v>
                </c:pt>
                <c:pt idx="37">
                  <c:v>-5.2260199999999996E-3</c:v>
                </c:pt>
                <c:pt idx="38">
                  <c:v>-4.6621599999999999E-2</c:v>
                </c:pt>
                <c:pt idx="39">
                  <c:v>4.22663E-2</c:v>
                </c:pt>
                <c:pt idx="40">
                  <c:v>-6.8890699999999999E-2</c:v>
                </c:pt>
                <c:pt idx="41">
                  <c:v>5.4754499999999998E-2</c:v>
                </c:pt>
                <c:pt idx="42">
                  <c:v>-7.8214000000000006E-2</c:v>
                </c:pt>
                <c:pt idx="43">
                  <c:v>3.78381E-2</c:v>
                </c:pt>
                <c:pt idx="44">
                  <c:v>-9.2134300000000002E-2</c:v>
                </c:pt>
                <c:pt idx="45">
                  <c:v>5.4173800000000001E-2</c:v>
                </c:pt>
                <c:pt idx="46">
                  <c:v>2.9965E-3</c:v>
                </c:pt>
                <c:pt idx="47">
                  <c:v>-6.17049E-2</c:v>
                </c:pt>
                <c:pt idx="48">
                  <c:v>-6.1875600000000003E-2</c:v>
                </c:pt>
                <c:pt idx="49">
                  <c:v>2.3452299999999999E-2</c:v>
                </c:pt>
                <c:pt idx="50">
                  <c:v>-5.3904899999999999E-2</c:v>
                </c:pt>
                <c:pt idx="51">
                  <c:v>-7.3245299999999999E-2</c:v>
                </c:pt>
                <c:pt idx="52">
                  <c:v>-8.0859100000000003E-2</c:v>
                </c:pt>
                <c:pt idx="53">
                  <c:v>-7.6723100000000002E-2</c:v>
                </c:pt>
                <c:pt idx="54">
                  <c:v>-6.3939300000000004E-2</c:v>
                </c:pt>
                <c:pt idx="55">
                  <c:v>-4.7002599999999999E-2</c:v>
                </c:pt>
                <c:pt idx="56">
                  <c:v>-5.64577E-2</c:v>
                </c:pt>
                <c:pt idx="57">
                  <c:v>-3.4425900000000001E-3</c:v>
                </c:pt>
                <c:pt idx="58">
                  <c:v>-6.2520699999999998E-2</c:v>
                </c:pt>
                <c:pt idx="59">
                  <c:v>2.7597500000000001E-2</c:v>
                </c:pt>
                <c:pt idx="60">
                  <c:v>3.12973E-2</c:v>
                </c:pt>
                <c:pt idx="61">
                  <c:v>-8.3528199999999997E-2</c:v>
                </c:pt>
                <c:pt idx="62">
                  <c:v>-4.9658599999999997E-2</c:v>
                </c:pt>
                <c:pt idx="63">
                  <c:v>-6.06497E-4</c:v>
                </c:pt>
                <c:pt idx="64">
                  <c:v>3.1496299999999998E-2</c:v>
                </c:pt>
                <c:pt idx="65">
                  <c:v>-5.3793799999999996E-3</c:v>
                </c:pt>
                <c:pt idx="66">
                  <c:v>-6.1392099999999998E-2</c:v>
                </c:pt>
                <c:pt idx="67">
                  <c:v>-7.2873900000000005E-2</c:v>
                </c:pt>
                <c:pt idx="68">
                  <c:v>-4.1801699999999997E-2</c:v>
                </c:pt>
                <c:pt idx="69">
                  <c:v>6.1899999999999997E-2</c:v>
                </c:pt>
                <c:pt idx="70">
                  <c:v>1.99493E-2</c:v>
                </c:pt>
                <c:pt idx="71" formatCode="0.00E+00">
                  <c:v>4.63136E-7</c:v>
                </c:pt>
                <c:pt idx="72">
                  <c:v>6.6200499999999995E-2</c:v>
                </c:pt>
                <c:pt idx="73">
                  <c:v>6.4396999999999996E-2</c:v>
                </c:pt>
                <c:pt idx="74">
                  <c:v>5.4850299999999998E-2</c:v>
                </c:pt>
                <c:pt idx="75">
                  <c:v>-1.2182E-2</c:v>
                </c:pt>
                <c:pt idx="76">
                  <c:v>4.5875800000000001E-2</c:v>
                </c:pt>
                <c:pt idx="77">
                  <c:v>5.6042500000000002E-2</c:v>
                </c:pt>
                <c:pt idx="78">
                  <c:v>-1.68291E-2</c:v>
                </c:pt>
                <c:pt idx="79">
                  <c:v>3.5659099999999999E-2</c:v>
                </c:pt>
                <c:pt idx="80">
                  <c:v>5.4265899999999999E-2</c:v>
                </c:pt>
                <c:pt idx="81">
                  <c:v>5.9693700000000002E-2</c:v>
                </c:pt>
                <c:pt idx="82">
                  <c:v>3.2981299999999998E-2</c:v>
                </c:pt>
                <c:pt idx="83">
                  <c:v>5.8808300000000001E-2</c:v>
                </c:pt>
                <c:pt idx="84">
                  <c:v>3.4252699999999997E-2</c:v>
                </c:pt>
                <c:pt idx="85">
                  <c:v>1.0770800000000001E-2</c:v>
                </c:pt>
                <c:pt idx="86">
                  <c:v>6.0147800000000001E-2</c:v>
                </c:pt>
                <c:pt idx="87">
                  <c:v>5.6195500000000002E-2</c:v>
                </c:pt>
                <c:pt idx="88">
                  <c:v>2.8267299999999999E-2</c:v>
                </c:pt>
                <c:pt idx="89">
                  <c:v>1.1303799999999999E-2</c:v>
                </c:pt>
              </c:numCache>
            </c:numRef>
          </c:xVal>
          <c:yVal>
            <c:numRef>
              <c:f>'[MDS EU&amp;US labs.xlsx]Sheet1'!$E$12:$E$101</c:f>
              <c:numCache>
                <c:formatCode>General</c:formatCode>
                <c:ptCount val="90"/>
                <c:pt idx="0">
                  <c:v>-1.8405899999999999E-2</c:v>
                </c:pt>
                <c:pt idx="1">
                  <c:v>-9.5086400000000005E-3</c:v>
                </c:pt>
                <c:pt idx="2">
                  <c:v>-2.7848899999999999E-2</c:v>
                </c:pt>
                <c:pt idx="3">
                  <c:v>-1.8992800000000001E-2</c:v>
                </c:pt>
                <c:pt idx="4">
                  <c:v>-2.0218199999999999E-2</c:v>
                </c:pt>
                <c:pt idx="5">
                  <c:v>-1.7238699999999999E-2</c:v>
                </c:pt>
                <c:pt idx="6">
                  <c:v>-1.3552099999999999E-2</c:v>
                </c:pt>
                <c:pt idx="7">
                  <c:v>-1.4807900000000001E-2</c:v>
                </c:pt>
                <c:pt idx="8">
                  <c:v>4.7879100000000003E-3</c:v>
                </c:pt>
                <c:pt idx="9">
                  <c:v>-1.44499E-2</c:v>
                </c:pt>
                <c:pt idx="10">
                  <c:v>-1.6846099999999999E-2</c:v>
                </c:pt>
                <c:pt idx="11">
                  <c:v>-7.6409700000000004E-3</c:v>
                </c:pt>
                <c:pt idx="12">
                  <c:v>-2.9016699999999999E-2</c:v>
                </c:pt>
                <c:pt idx="13">
                  <c:v>-1.27273E-2</c:v>
                </c:pt>
                <c:pt idx="14">
                  <c:v>1.97226E-3</c:v>
                </c:pt>
                <c:pt idx="15">
                  <c:v>-1.2728700000000001E-2</c:v>
                </c:pt>
                <c:pt idx="16">
                  <c:v>-2.2446299999999999E-2</c:v>
                </c:pt>
                <c:pt idx="17">
                  <c:v>-9.0471300000000002E-4</c:v>
                </c:pt>
                <c:pt idx="18">
                  <c:v>-1.7759799999999999E-2</c:v>
                </c:pt>
                <c:pt idx="19">
                  <c:v>-1.1959900000000001E-2</c:v>
                </c:pt>
                <c:pt idx="20">
                  <c:v>-2.2736699999999999E-2</c:v>
                </c:pt>
                <c:pt idx="21">
                  <c:v>-2.3234500000000002E-2</c:v>
                </c:pt>
                <c:pt idx="22">
                  <c:v>-2.23632E-2</c:v>
                </c:pt>
                <c:pt idx="23">
                  <c:v>-2.4612700000000001E-2</c:v>
                </c:pt>
                <c:pt idx="24">
                  <c:v>-2.68252E-2</c:v>
                </c:pt>
                <c:pt idx="25">
                  <c:v>-3.6286600000000001E-3</c:v>
                </c:pt>
                <c:pt idx="26">
                  <c:v>-1.45703E-2</c:v>
                </c:pt>
                <c:pt idx="27">
                  <c:v>-1.6368799999999999E-2</c:v>
                </c:pt>
                <c:pt idx="28">
                  <c:v>-1.4464899999999999E-2</c:v>
                </c:pt>
                <c:pt idx="29">
                  <c:v>-2.5551399999999998E-2</c:v>
                </c:pt>
                <c:pt idx="30">
                  <c:v>-2.5509199999999999E-2</c:v>
                </c:pt>
                <c:pt idx="31">
                  <c:v>-2.8356800000000001E-2</c:v>
                </c:pt>
                <c:pt idx="32">
                  <c:v>-1.8377999999999999E-2</c:v>
                </c:pt>
                <c:pt idx="33">
                  <c:v>-2.9670200000000001E-2</c:v>
                </c:pt>
                <c:pt idx="34">
                  <c:v>-3.0399499999999999E-2</c:v>
                </c:pt>
                <c:pt idx="35">
                  <c:v>-8.4595899999999995E-3</c:v>
                </c:pt>
                <c:pt idx="36">
                  <c:v>-1.0367899999999999E-2</c:v>
                </c:pt>
                <c:pt idx="37">
                  <c:v>-9.23561E-3</c:v>
                </c:pt>
                <c:pt idx="38">
                  <c:v>1.2277100000000001E-2</c:v>
                </c:pt>
                <c:pt idx="39">
                  <c:v>-2.5902600000000001E-2</c:v>
                </c:pt>
                <c:pt idx="40">
                  <c:v>-2.0601899999999999E-2</c:v>
                </c:pt>
                <c:pt idx="41">
                  <c:v>-2.1956099999999999E-2</c:v>
                </c:pt>
                <c:pt idx="42">
                  <c:v>-2.4933199999999999E-2</c:v>
                </c:pt>
                <c:pt idx="43">
                  <c:v>-7.30995E-3</c:v>
                </c:pt>
                <c:pt idx="44">
                  <c:v>-2.74147E-2</c:v>
                </c:pt>
                <c:pt idx="45">
                  <c:v>-2.8573899999999999E-2</c:v>
                </c:pt>
                <c:pt idx="46">
                  <c:v>-1.7129100000000001E-2</c:v>
                </c:pt>
                <c:pt idx="47">
                  <c:v>-1.7928699999999999E-2</c:v>
                </c:pt>
                <c:pt idx="48">
                  <c:v>-2.0617799999999999E-2</c:v>
                </c:pt>
                <c:pt idx="49">
                  <c:v>-6.4764499999999999E-3</c:v>
                </c:pt>
                <c:pt idx="50">
                  <c:v>-1.34827E-2</c:v>
                </c:pt>
                <c:pt idx="51">
                  <c:v>-2.15208E-2</c:v>
                </c:pt>
                <c:pt idx="52">
                  <c:v>-2.55844E-2</c:v>
                </c:pt>
                <c:pt idx="53">
                  <c:v>-2.63463E-2</c:v>
                </c:pt>
                <c:pt idx="54">
                  <c:v>-7.1480299999999997E-3</c:v>
                </c:pt>
                <c:pt idx="55">
                  <c:v>1.23421E-2</c:v>
                </c:pt>
                <c:pt idx="56">
                  <c:v>-2.6412000000000001E-2</c:v>
                </c:pt>
                <c:pt idx="57">
                  <c:v>-1.5421000000000001E-2</c:v>
                </c:pt>
                <c:pt idx="58">
                  <c:v>-2.5249500000000001E-2</c:v>
                </c:pt>
                <c:pt idx="59">
                  <c:v>-1.5007400000000001E-2</c:v>
                </c:pt>
                <c:pt idx="60">
                  <c:v>-2.3650000000000001E-2</c:v>
                </c:pt>
                <c:pt idx="61">
                  <c:v>-2.5223300000000001E-2</c:v>
                </c:pt>
                <c:pt idx="62">
                  <c:v>1.6930500000000001E-2</c:v>
                </c:pt>
                <c:pt idx="63">
                  <c:v>-1.1161900000000001E-2</c:v>
                </c:pt>
                <c:pt idx="64">
                  <c:v>-1.7825199999999999E-2</c:v>
                </c:pt>
                <c:pt idx="65">
                  <c:v>-2.8674799999999999E-3</c:v>
                </c:pt>
                <c:pt idx="66">
                  <c:v>-2.9601300000000001E-2</c:v>
                </c:pt>
                <c:pt idx="67">
                  <c:v>-2.04674E-2</c:v>
                </c:pt>
                <c:pt idx="68">
                  <c:v>-2.2719199999999998E-2</c:v>
                </c:pt>
                <c:pt idx="69">
                  <c:v>-2.4672900000000001E-2</c:v>
                </c:pt>
                <c:pt idx="70">
                  <c:v>-1.41347E-2</c:v>
                </c:pt>
                <c:pt idx="71">
                  <c:v>-4.0735600000000004E-3</c:v>
                </c:pt>
                <c:pt idx="72">
                  <c:v>-1.49535E-2</c:v>
                </c:pt>
                <c:pt idx="73">
                  <c:v>-2.51586E-2</c:v>
                </c:pt>
                <c:pt idx="74">
                  <c:v>-2.23E-2</c:v>
                </c:pt>
                <c:pt idx="75">
                  <c:v>-9.1439299999999998E-3</c:v>
                </c:pt>
                <c:pt idx="76">
                  <c:v>-1.2267699999999999E-2</c:v>
                </c:pt>
                <c:pt idx="77">
                  <c:v>-1.97705E-2</c:v>
                </c:pt>
                <c:pt idx="78">
                  <c:v>5.4240099999999999E-3</c:v>
                </c:pt>
                <c:pt idx="79">
                  <c:v>-1.05939E-2</c:v>
                </c:pt>
                <c:pt idx="80">
                  <c:v>-1.6763900000000002E-2</c:v>
                </c:pt>
                <c:pt idx="81">
                  <c:v>-2.3605399999999999E-2</c:v>
                </c:pt>
                <c:pt idx="82">
                  <c:v>-9.4376100000000008E-3</c:v>
                </c:pt>
                <c:pt idx="83">
                  <c:v>-1.60755E-2</c:v>
                </c:pt>
                <c:pt idx="84">
                  <c:v>-1.95E-2</c:v>
                </c:pt>
                <c:pt idx="85">
                  <c:v>1.0509600000000001E-3</c:v>
                </c:pt>
                <c:pt idx="86">
                  <c:v>-1.59481E-2</c:v>
                </c:pt>
                <c:pt idx="87">
                  <c:v>-1.5090599999999999E-2</c:v>
                </c:pt>
                <c:pt idx="88">
                  <c:v>-2.1425400000000001E-2</c:v>
                </c:pt>
                <c:pt idx="89">
                  <c:v>-3.3094000000000001E-3</c:v>
                </c:pt>
              </c:numCache>
            </c:numRef>
          </c:yVal>
          <c:smooth val="0"/>
          <c:extLst>
            <c:ext xmlns:c16="http://schemas.microsoft.com/office/drawing/2014/chart" uri="{C3380CC4-5D6E-409C-BE32-E72D297353CC}">
              <c16:uniqueId val="{00000002-17A0-EC4E-8D11-217856473DEF}"/>
            </c:ext>
          </c:extLst>
        </c:ser>
        <c:ser>
          <c:idx val="3"/>
          <c:order val="3"/>
          <c:tx>
            <c:v>UK affected</c:v>
          </c:tx>
          <c:spPr>
            <a:ln w="28575">
              <a:noFill/>
            </a:ln>
          </c:spPr>
          <c:marker>
            <c:symbol val="circle"/>
            <c:size val="7"/>
            <c:spPr>
              <a:solidFill>
                <a:schemeClr val="accent3"/>
              </a:solidFill>
              <a:ln>
                <a:solidFill>
                  <a:schemeClr val="accent3"/>
                </a:solidFill>
              </a:ln>
            </c:spPr>
          </c:marker>
          <c:xVal>
            <c:numRef>
              <c:f>'[MDS EU&amp;US labs.xlsx]Sheet1'!$D$102:$D$189</c:f>
              <c:numCache>
                <c:formatCode>General</c:formatCode>
                <c:ptCount val="88"/>
                <c:pt idx="0">
                  <c:v>-8.50104E-2</c:v>
                </c:pt>
                <c:pt idx="1">
                  <c:v>-7.6847899999999997E-2</c:v>
                </c:pt>
                <c:pt idx="2">
                  <c:v>3.0692799999999999E-2</c:v>
                </c:pt>
                <c:pt idx="3">
                  <c:v>4.6771199999999999E-2</c:v>
                </c:pt>
                <c:pt idx="4">
                  <c:v>7.2630300000000002E-3</c:v>
                </c:pt>
                <c:pt idx="5">
                  <c:v>-6.7165299999999997E-2</c:v>
                </c:pt>
                <c:pt idx="6">
                  <c:v>1.67308E-3</c:v>
                </c:pt>
                <c:pt idx="7">
                  <c:v>-8.6447899999999994E-2</c:v>
                </c:pt>
                <c:pt idx="8">
                  <c:v>-5.8188900000000002E-2</c:v>
                </c:pt>
                <c:pt idx="9">
                  <c:v>3.6474600000000003E-2</c:v>
                </c:pt>
                <c:pt idx="10">
                  <c:v>-6.77928E-2</c:v>
                </c:pt>
                <c:pt idx="11">
                  <c:v>-6.0591699999999998E-2</c:v>
                </c:pt>
                <c:pt idx="12">
                  <c:v>2.6336499999999999E-2</c:v>
                </c:pt>
                <c:pt idx="13">
                  <c:v>7.5069499999999997E-2</c:v>
                </c:pt>
                <c:pt idx="14">
                  <c:v>-1.8419899999999999E-2</c:v>
                </c:pt>
                <c:pt idx="15">
                  <c:v>5.2656700000000001E-2</c:v>
                </c:pt>
                <c:pt idx="16">
                  <c:v>-4.4089700000000002E-2</c:v>
                </c:pt>
                <c:pt idx="17">
                  <c:v>-1.8930800000000001E-2</c:v>
                </c:pt>
                <c:pt idx="18">
                  <c:v>-7.2132399999999999E-2</c:v>
                </c:pt>
                <c:pt idx="19">
                  <c:v>-1.55008E-2</c:v>
                </c:pt>
                <c:pt idx="20">
                  <c:v>3.8210000000000001E-2</c:v>
                </c:pt>
                <c:pt idx="21">
                  <c:v>3.2176299999999998E-2</c:v>
                </c:pt>
                <c:pt idx="22">
                  <c:v>-9.2158799999999992E-3</c:v>
                </c:pt>
                <c:pt idx="23">
                  <c:v>-4.12929E-2</c:v>
                </c:pt>
                <c:pt idx="24">
                  <c:v>4.5000100000000001E-2</c:v>
                </c:pt>
                <c:pt idx="25">
                  <c:v>-2.46445E-2</c:v>
                </c:pt>
                <c:pt idx="26">
                  <c:v>-7.1990200000000004E-2</c:v>
                </c:pt>
                <c:pt idx="27">
                  <c:v>2.3193399999999999E-2</c:v>
                </c:pt>
                <c:pt idx="28">
                  <c:v>8.0178300000000003E-4</c:v>
                </c:pt>
                <c:pt idx="29">
                  <c:v>-1.8911100000000001E-3</c:v>
                </c:pt>
                <c:pt idx="30">
                  <c:v>-4.9406800000000001E-2</c:v>
                </c:pt>
                <c:pt idx="31">
                  <c:v>-3.1539600000000001E-2</c:v>
                </c:pt>
                <c:pt idx="32">
                  <c:v>-7.6875399999999997E-2</c:v>
                </c:pt>
                <c:pt idx="33">
                  <c:v>-7.5483700000000001E-2</c:v>
                </c:pt>
                <c:pt idx="34">
                  <c:v>4.3011899999999999E-2</c:v>
                </c:pt>
                <c:pt idx="35">
                  <c:v>4.2904499999999998E-2</c:v>
                </c:pt>
                <c:pt idx="36">
                  <c:v>4.3746199999999999E-2</c:v>
                </c:pt>
                <c:pt idx="37">
                  <c:v>1.9923900000000001E-2</c:v>
                </c:pt>
                <c:pt idx="38">
                  <c:v>-3.6553200000000001E-2</c:v>
                </c:pt>
                <c:pt idx="39">
                  <c:v>5.2931400000000003E-2</c:v>
                </c:pt>
                <c:pt idx="40">
                  <c:v>-4.0183499999999997E-2</c:v>
                </c:pt>
                <c:pt idx="41">
                  <c:v>5.5538999999999998E-2</c:v>
                </c:pt>
                <c:pt idx="42">
                  <c:v>-8.2717799999999994E-2</c:v>
                </c:pt>
                <c:pt idx="43">
                  <c:v>1.20394E-2</c:v>
                </c:pt>
                <c:pt idx="44">
                  <c:v>6.1910399999999997E-2</c:v>
                </c:pt>
                <c:pt idx="45">
                  <c:v>3.4937900000000001E-2</c:v>
                </c:pt>
                <c:pt idx="46">
                  <c:v>-1.9454699999999998E-2</c:v>
                </c:pt>
                <c:pt idx="47">
                  <c:v>5.10655E-2</c:v>
                </c:pt>
                <c:pt idx="48">
                  <c:v>-8.0006099999999997E-2</c:v>
                </c:pt>
                <c:pt idx="49">
                  <c:v>-6.09337E-2</c:v>
                </c:pt>
                <c:pt idx="50">
                  <c:v>-6.1435299999999998E-2</c:v>
                </c:pt>
                <c:pt idx="51">
                  <c:v>-8.1750099999999999E-3</c:v>
                </c:pt>
                <c:pt idx="52">
                  <c:v>-1.9962899999999999E-2</c:v>
                </c:pt>
                <c:pt idx="53">
                  <c:v>-4.0869700000000002E-2</c:v>
                </c:pt>
                <c:pt idx="54">
                  <c:v>4.4480100000000002E-2</c:v>
                </c:pt>
                <c:pt idx="55">
                  <c:v>3.44642E-2</c:v>
                </c:pt>
                <c:pt idx="56">
                  <c:v>-2.6248899999999999E-2</c:v>
                </c:pt>
                <c:pt idx="57">
                  <c:v>5.5976699999999997E-2</c:v>
                </c:pt>
                <c:pt idx="58">
                  <c:v>4.6865400000000002E-2</c:v>
                </c:pt>
                <c:pt idx="59">
                  <c:v>-4.4039300000000003E-2</c:v>
                </c:pt>
                <c:pt idx="60">
                  <c:v>-8.6455099999999993E-2</c:v>
                </c:pt>
                <c:pt idx="61">
                  <c:v>2.4520799999999999E-2</c:v>
                </c:pt>
                <c:pt idx="62">
                  <c:v>2.5109800000000002E-2</c:v>
                </c:pt>
                <c:pt idx="63">
                  <c:v>1.39259E-2</c:v>
                </c:pt>
                <c:pt idx="64">
                  <c:v>3.9827099999999997E-2</c:v>
                </c:pt>
                <c:pt idx="65">
                  <c:v>4.7825300000000001E-2</c:v>
                </c:pt>
                <c:pt idx="66">
                  <c:v>-6.7777000000000004E-2</c:v>
                </c:pt>
                <c:pt idx="67">
                  <c:v>-2.2484599999999999E-3</c:v>
                </c:pt>
                <c:pt idx="68">
                  <c:v>-7.2089100000000003E-2</c:v>
                </c:pt>
                <c:pt idx="69">
                  <c:v>9.5620299999999991E-3</c:v>
                </c:pt>
                <c:pt idx="70">
                  <c:v>-6.83285E-2</c:v>
                </c:pt>
                <c:pt idx="71">
                  <c:v>-2.8098000000000001E-2</c:v>
                </c:pt>
                <c:pt idx="72">
                  <c:v>4.9341599999999999E-2</c:v>
                </c:pt>
                <c:pt idx="73">
                  <c:v>9.7002300000000007E-3</c:v>
                </c:pt>
                <c:pt idx="74">
                  <c:v>6.3377100000000006E-2</c:v>
                </c:pt>
                <c:pt idx="75">
                  <c:v>5.3554900000000003E-2</c:v>
                </c:pt>
                <c:pt idx="76">
                  <c:v>5.9764900000000003E-2</c:v>
                </c:pt>
                <c:pt idx="77">
                  <c:v>5.2012700000000002E-2</c:v>
                </c:pt>
                <c:pt idx="78">
                  <c:v>3.9834300000000003E-2</c:v>
                </c:pt>
                <c:pt idx="79">
                  <c:v>3.4845500000000001E-2</c:v>
                </c:pt>
                <c:pt idx="80">
                  <c:v>5.0562000000000003E-2</c:v>
                </c:pt>
                <c:pt idx="81">
                  <c:v>4.7401499999999999E-2</c:v>
                </c:pt>
                <c:pt idx="82">
                  <c:v>4.2600800000000001E-2</c:v>
                </c:pt>
                <c:pt idx="83">
                  <c:v>2.7373000000000001E-2</c:v>
                </c:pt>
                <c:pt idx="84">
                  <c:v>4.5060599999999999E-2</c:v>
                </c:pt>
                <c:pt idx="85" formatCode="0.00E+00">
                  <c:v>-7.8268200000000004E-5</c:v>
                </c:pt>
                <c:pt idx="86">
                  <c:v>6.1765199999999999E-2</c:v>
                </c:pt>
                <c:pt idx="87">
                  <c:v>-7.2352400000000002E-4</c:v>
                </c:pt>
              </c:numCache>
            </c:numRef>
          </c:xVal>
          <c:yVal>
            <c:numRef>
              <c:f>'[MDS EU&amp;US labs.xlsx]Sheet1'!$E$102:$E$189</c:f>
              <c:numCache>
                <c:formatCode>General</c:formatCode>
                <c:ptCount val="88"/>
                <c:pt idx="0">
                  <c:v>-2.2673700000000001E-2</c:v>
                </c:pt>
                <c:pt idx="1">
                  <c:v>-2.2244E-2</c:v>
                </c:pt>
                <c:pt idx="2">
                  <c:v>-1.53609E-2</c:v>
                </c:pt>
                <c:pt idx="3">
                  <c:v>-7.8098400000000002E-3</c:v>
                </c:pt>
                <c:pt idx="4">
                  <c:v>-5.6567800000000001E-3</c:v>
                </c:pt>
                <c:pt idx="5">
                  <c:v>-2.7793200000000001E-2</c:v>
                </c:pt>
                <c:pt idx="6">
                  <c:v>2.24408E-4</c:v>
                </c:pt>
                <c:pt idx="7">
                  <c:v>-3.2454900000000002E-2</c:v>
                </c:pt>
                <c:pt idx="8">
                  <c:v>-1.7115100000000001E-2</c:v>
                </c:pt>
                <c:pt idx="9">
                  <c:v>-1.9918600000000002E-2</c:v>
                </c:pt>
                <c:pt idx="10">
                  <c:v>-1.9840300000000002E-2</c:v>
                </c:pt>
                <c:pt idx="11">
                  <c:v>-1.7240599999999998E-2</c:v>
                </c:pt>
                <c:pt idx="12">
                  <c:v>-1.8446000000000001E-2</c:v>
                </c:pt>
                <c:pt idx="13">
                  <c:v>-3.0227500000000001E-2</c:v>
                </c:pt>
                <c:pt idx="14">
                  <c:v>-1.01861E-2</c:v>
                </c:pt>
                <c:pt idx="15">
                  <c:v>-1.3868E-2</c:v>
                </c:pt>
                <c:pt idx="16">
                  <c:v>-1.10379E-2</c:v>
                </c:pt>
                <c:pt idx="17">
                  <c:v>-2.2222700000000001E-2</c:v>
                </c:pt>
                <c:pt idx="18">
                  <c:v>-2.62451E-2</c:v>
                </c:pt>
                <c:pt idx="19">
                  <c:v>-1.95198E-2</c:v>
                </c:pt>
                <c:pt idx="20">
                  <c:v>-9.9484299999999994E-3</c:v>
                </c:pt>
                <c:pt idx="21">
                  <c:v>-2.5405499999999999E-3</c:v>
                </c:pt>
                <c:pt idx="22">
                  <c:v>5.6081200000000003E-3</c:v>
                </c:pt>
                <c:pt idx="23">
                  <c:v>-1.5497199999999999E-2</c:v>
                </c:pt>
                <c:pt idx="24">
                  <c:v>-2.4535000000000001E-2</c:v>
                </c:pt>
                <c:pt idx="25">
                  <c:v>-9.5390400000000004E-3</c:v>
                </c:pt>
                <c:pt idx="26">
                  <c:v>-2.7866700000000001E-2</c:v>
                </c:pt>
                <c:pt idx="27">
                  <c:v>-1.8570199999999999E-2</c:v>
                </c:pt>
                <c:pt idx="28">
                  <c:v>-1.12254E-2</c:v>
                </c:pt>
                <c:pt idx="29">
                  <c:v>-9.9410999999999996E-3</c:v>
                </c:pt>
                <c:pt idx="30">
                  <c:v>-2.8470200000000001E-2</c:v>
                </c:pt>
                <c:pt idx="31">
                  <c:v>-1.16043E-2</c:v>
                </c:pt>
                <c:pt idx="32">
                  <c:v>-2.84955E-2</c:v>
                </c:pt>
                <c:pt idx="33">
                  <c:v>-2.8920899999999999E-2</c:v>
                </c:pt>
                <c:pt idx="34">
                  <c:v>-1.92471E-2</c:v>
                </c:pt>
                <c:pt idx="35">
                  <c:v>-2.15646E-2</c:v>
                </c:pt>
                <c:pt idx="36">
                  <c:v>-1.53654E-2</c:v>
                </c:pt>
                <c:pt idx="37">
                  <c:v>7.0145800000000003E-3</c:v>
                </c:pt>
                <c:pt idx="38">
                  <c:v>-1.9420799999999998E-2</c:v>
                </c:pt>
                <c:pt idx="39">
                  <c:v>-1.6917399999999999E-2</c:v>
                </c:pt>
                <c:pt idx="40">
                  <c:v>-6.6065899999999999E-3</c:v>
                </c:pt>
                <c:pt idx="41">
                  <c:v>-1.3628599999999999E-2</c:v>
                </c:pt>
                <c:pt idx="42">
                  <c:v>-2.4562899999999999E-2</c:v>
                </c:pt>
                <c:pt idx="43">
                  <c:v>-1.94626E-2</c:v>
                </c:pt>
                <c:pt idx="44">
                  <c:v>-2.38528E-2</c:v>
                </c:pt>
                <c:pt idx="45">
                  <c:v>-1.7452700000000002E-2</c:v>
                </c:pt>
                <c:pt idx="46">
                  <c:v>-3.2672300000000001E-2</c:v>
                </c:pt>
                <c:pt idx="47">
                  <c:v>-1.37409E-2</c:v>
                </c:pt>
                <c:pt idx="48">
                  <c:v>-2.1177700000000001E-2</c:v>
                </c:pt>
                <c:pt idx="49">
                  <c:v>-2.2878800000000001E-2</c:v>
                </c:pt>
                <c:pt idx="50">
                  <c:v>-8.6258099999999994E-3</c:v>
                </c:pt>
                <c:pt idx="51">
                  <c:v>-3.6527199999999999E-3</c:v>
                </c:pt>
                <c:pt idx="52">
                  <c:v>-1.694E-2</c:v>
                </c:pt>
                <c:pt idx="53">
                  <c:v>-2.4511999999999999E-2</c:v>
                </c:pt>
                <c:pt idx="54">
                  <c:v>-1.6551099999999999E-2</c:v>
                </c:pt>
                <c:pt idx="55">
                  <c:v>-1.2651000000000001E-2</c:v>
                </c:pt>
                <c:pt idx="56">
                  <c:v>7.7592499999999997E-3</c:v>
                </c:pt>
                <c:pt idx="57">
                  <c:v>-2.4141300000000001E-2</c:v>
                </c:pt>
                <c:pt idx="58">
                  <c:v>-2.3319699999999999E-2</c:v>
                </c:pt>
                <c:pt idx="59">
                  <c:v>-2.0039000000000001E-2</c:v>
                </c:pt>
                <c:pt idx="60">
                  <c:v>-2.8162599999999999E-2</c:v>
                </c:pt>
                <c:pt idx="61">
                  <c:v>-1.26094E-2</c:v>
                </c:pt>
                <c:pt idx="62">
                  <c:v>-1.56183E-2</c:v>
                </c:pt>
                <c:pt idx="63">
                  <c:v>-2.0900499999999999E-2</c:v>
                </c:pt>
                <c:pt idx="64">
                  <c:v>-5.8354699999999997E-3</c:v>
                </c:pt>
                <c:pt idx="65">
                  <c:v>-1.9705299999999999E-2</c:v>
                </c:pt>
                <c:pt idx="66">
                  <c:v>-2.9901500000000001E-2</c:v>
                </c:pt>
                <c:pt idx="67">
                  <c:v>-1.41297E-2</c:v>
                </c:pt>
                <c:pt idx="68">
                  <c:v>-2.7709500000000001E-2</c:v>
                </c:pt>
                <c:pt idx="69">
                  <c:v>-9.1865100000000002E-3</c:v>
                </c:pt>
                <c:pt idx="70">
                  <c:v>-2.1324800000000001E-2</c:v>
                </c:pt>
                <c:pt idx="71">
                  <c:v>-6.85207E-3</c:v>
                </c:pt>
                <c:pt idx="72">
                  <c:v>-1.5569100000000001E-2</c:v>
                </c:pt>
                <c:pt idx="73">
                  <c:v>-1.6096999999999999E-3</c:v>
                </c:pt>
                <c:pt idx="74">
                  <c:v>-2.87239E-2</c:v>
                </c:pt>
                <c:pt idx="75">
                  <c:v>-1.98587E-2</c:v>
                </c:pt>
                <c:pt idx="76">
                  <c:v>-1.6734599999999999E-2</c:v>
                </c:pt>
                <c:pt idx="77">
                  <c:v>-1.4412700000000001E-2</c:v>
                </c:pt>
                <c:pt idx="78">
                  <c:v>-9.2170800000000008E-3</c:v>
                </c:pt>
                <c:pt idx="79">
                  <c:v>-1.09128E-2</c:v>
                </c:pt>
                <c:pt idx="80">
                  <c:v>-1.39466E-2</c:v>
                </c:pt>
                <c:pt idx="81">
                  <c:v>-1.67916E-2</c:v>
                </c:pt>
                <c:pt idx="82">
                  <c:v>-1.0234999999999999E-2</c:v>
                </c:pt>
                <c:pt idx="83">
                  <c:v>-1.40806E-2</c:v>
                </c:pt>
                <c:pt idx="84">
                  <c:v>-1.32681E-2</c:v>
                </c:pt>
                <c:pt idx="85">
                  <c:v>-3.7872700000000001E-3</c:v>
                </c:pt>
                <c:pt idx="86">
                  <c:v>-1.8320699999999999E-2</c:v>
                </c:pt>
                <c:pt idx="87">
                  <c:v>-1.4356900000000001E-2</c:v>
                </c:pt>
              </c:numCache>
            </c:numRef>
          </c:yVal>
          <c:smooth val="0"/>
          <c:extLst>
            <c:ext xmlns:c16="http://schemas.microsoft.com/office/drawing/2014/chart" uri="{C3380CC4-5D6E-409C-BE32-E72D297353CC}">
              <c16:uniqueId val="{00000003-17A0-EC4E-8D11-217856473DEF}"/>
            </c:ext>
          </c:extLst>
        </c:ser>
        <c:ser>
          <c:idx val="4"/>
          <c:order val="4"/>
          <c:tx>
            <c:v>US controls</c:v>
          </c:tx>
          <c:spPr>
            <a:ln w="28575">
              <a:noFill/>
            </a:ln>
          </c:spPr>
          <c:marker>
            <c:symbol val="circle"/>
            <c:size val="7"/>
            <c:spPr>
              <a:noFill/>
              <a:ln>
                <a:solidFill>
                  <a:srgbClr val="FF0000"/>
                </a:solidFill>
              </a:ln>
            </c:spPr>
          </c:marker>
          <c:xVal>
            <c:numRef>
              <c:f>Sheet1!$D$190:$D$209</c:f>
              <c:numCache>
                <c:formatCode>General</c:formatCode>
                <c:ptCount val="20"/>
                <c:pt idx="0">
                  <c:v>2.8069E-2</c:v>
                </c:pt>
                <c:pt idx="1">
                  <c:v>6.6128000000000006E-2</c:v>
                </c:pt>
                <c:pt idx="2">
                  <c:v>4.78839E-2</c:v>
                </c:pt>
                <c:pt idx="3">
                  <c:v>2.37384E-2</c:v>
                </c:pt>
                <c:pt idx="4">
                  <c:v>5.0581300000000003E-2</c:v>
                </c:pt>
                <c:pt idx="5">
                  <c:v>2.8721300000000002E-2</c:v>
                </c:pt>
                <c:pt idx="6">
                  <c:v>6.3156900000000002E-2</c:v>
                </c:pt>
                <c:pt idx="7">
                  <c:v>2.4395799999999999E-2</c:v>
                </c:pt>
                <c:pt idx="8">
                  <c:v>2.9831E-2</c:v>
                </c:pt>
                <c:pt idx="9">
                  <c:v>1.35193E-2</c:v>
                </c:pt>
                <c:pt idx="10">
                  <c:v>2.8047900000000001E-2</c:v>
                </c:pt>
                <c:pt idx="11">
                  <c:v>1.7974400000000001E-2</c:v>
                </c:pt>
                <c:pt idx="12">
                  <c:v>3.6022400000000003E-2</c:v>
                </c:pt>
                <c:pt idx="13">
                  <c:v>-4.48584E-2</c:v>
                </c:pt>
                <c:pt idx="14">
                  <c:v>2.58081E-2</c:v>
                </c:pt>
                <c:pt idx="15">
                  <c:v>2.2289099999999999E-2</c:v>
                </c:pt>
                <c:pt idx="16">
                  <c:v>2.64742E-2</c:v>
                </c:pt>
                <c:pt idx="17">
                  <c:v>2.8965000000000001E-2</c:v>
                </c:pt>
                <c:pt idx="18">
                  <c:v>4.7350000000000003E-2</c:v>
                </c:pt>
                <c:pt idx="19">
                  <c:v>4.89717E-2</c:v>
                </c:pt>
              </c:numCache>
            </c:numRef>
          </c:xVal>
          <c:yVal>
            <c:numRef>
              <c:f>Sheet1!$E$190:$E$209</c:f>
              <c:numCache>
                <c:formatCode>General</c:formatCode>
                <c:ptCount val="20"/>
                <c:pt idx="0">
                  <c:v>1.3384000000000001E-4</c:v>
                </c:pt>
                <c:pt idx="1">
                  <c:v>-2.4569400000000002E-2</c:v>
                </c:pt>
                <c:pt idx="2">
                  <c:v>-8.4105800000000008E-3</c:v>
                </c:pt>
                <c:pt idx="3">
                  <c:v>-1.5815499999999999E-3</c:v>
                </c:pt>
                <c:pt idx="4">
                  <c:v>-1.7908899999999998E-2</c:v>
                </c:pt>
                <c:pt idx="5">
                  <c:v>-6.2073700000000002E-3</c:v>
                </c:pt>
                <c:pt idx="6">
                  <c:v>-2.3436800000000001E-2</c:v>
                </c:pt>
                <c:pt idx="7">
                  <c:v>1.37564E-3</c:v>
                </c:pt>
                <c:pt idx="8">
                  <c:v>9.2630900000000005E-4</c:v>
                </c:pt>
                <c:pt idx="9">
                  <c:v>1.9118300000000001E-2</c:v>
                </c:pt>
                <c:pt idx="10">
                  <c:v>-8.5194499999999996E-3</c:v>
                </c:pt>
                <c:pt idx="11">
                  <c:v>8.2581100000000008E-3</c:v>
                </c:pt>
                <c:pt idx="12">
                  <c:v>-1.29987E-2</c:v>
                </c:pt>
                <c:pt idx="13">
                  <c:v>1.39679E-2</c:v>
                </c:pt>
                <c:pt idx="14">
                  <c:v>-1.6871400000000002E-2</c:v>
                </c:pt>
                <c:pt idx="15">
                  <c:v>7.9915699999999999E-3</c:v>
                </c:pt>
                <c:pt idx="16">
                  <c:v>-4.30438E-3</c:v>
                </c:pt>
                <c:pt idx="17">
                  <c:v>1.7309599999999999E-3</c:v>
                </c:pt>
                <c:pt idx="18">
                  <c:v>-2.5079600000000001E-3</c:v>
                </c:pt>
                <c:pt idx="19">
                  <c:v>-1.7784299999999999E-2</c:v>
                </c:pt>
              </c:numCache>
            </c:numRef>
          </c:yVal>
          <c:smooth val="0"/>
          <c:extLst>
            <c:ext xmlns:c16="http://schemas.microsoft.com/office/drawing/2014/chart" uri="{C3380CC4-5D6E-409C-BE32-E72D297353CC}">
              <c16:uniqueId val="{00000004-17A0-EC4E-8D11-217856473DEF}"/>
            </c:ext>
          </c:extLst>
        </c:ser>
        <c:ser>
          <c:idx val="5"/>
          <c:order val="5"/>
          <c:tx>
            <c:v>US affected</c:v>
          </c:tx>
          <c:spPr>
            <a:ln w="28575">
              <a:noFill/>
            </a:ln>
          </c:spPr>
          <c:marker>
            <c:symbol val="circle"/>
            <c:size val="7"/>
            <c:spPr>
              <a:solidFill>
                <a:srgbClr val="FF0000"/>
              </a:solidFill>
              <a:ln>
                <a:solidFill>
                  <a:srgbClr val="FF0000"/>
                </a:solidFill>
              </a:ln>
            </c:spPr>
          </c:marker>
          <c:xVal>
            <c:numRef>
              <c:f>Sheet1!$D$210:$D$222</c:f>
              <c:numCache>
                <c:formatCode>General</c:formatCode>
                <c:ptCount val="13"/>
                <c:pt idx="0">
                  <c:v>-3.3962100000000002E-2</c:v>
                </c:pt>
                <c:pt idx="1">
                  <c:v>9.8342099999999995E-3</c:v>
                </c:pt>
                <c:pt idx="2">
                  <c:v>-3.3875799999999998E-2</c:v>
                </c:pt>
                <c:pt idx="3">
                  <c:v>2.53041E-2</c:v>
                </c:pt>
                <c:pt idx="4">
                  <c:v>-2.84931E-2</c:v>
                </c:pt>
                <c:pt idx="5">
                  <c:v>-3.25434E-2</c:v>
                </c:pt>
                <c:pt idx="6">
                  <c:v>3.0091E-2</c:v>
                </c:pt>
                <c:pt idx="7">
                  <c:v>-1.86728E-3</c:v>
                </c:pt>
                <c:pt idx="8">
                  <c:v>-2.20068E-2</c:v>
                </c:pt>
                <c:pt idx="9">
                  <c:v>-1.63328E-3</c:v>
                </c:pt>
                <c:pt idx="10">
                  <c:v>-2.6769399999999999E-2</c:v>
                </c:pt>
                <c:pt idx="11">
                  <c:v>-4.3761099999999997E-2</c:v>
                </c:pt>
                <c:pt idx="12">
                  <c:v>4.5690599999999998E-2</c:v>
                </c:pt>
              </c:numCache>
            </c:numRef>
          </c:xVal>
          <c:yVal>
            <c:numRef>
              <c:f>Sheet1!$E$210:$E$222</c:f>
              <c:numCache>
                <c:formatCode>General</c:formatCode>
                <c:ptCount val="13"/>
                <c:pt idx="0">
                  <c:v>1.31282E-2</c:v>
                </c:pt>
                <c:pt idx="1">
                  <c:v>8.0465099999999998E-3</c:v>
                </c:pt>
                <c:pt idx="2">
                  <c:v>1.6060000000000001E-2</c:v>
                </c:pt>
                <c:pt idx="3">
                  <c:v>6.1804600000000003E-4</c:v>
                </c:pt>
                <c:pt idx="4">
                  <c:v>1.3158599999999999E-2</c:v>
                </c:pt>
                <c:pt idx="5">
                  <c:v>1.46678E-2</c:v>
                </c:pt>
                <c:pt idx="6">
                  <c:v>7.54845E-3</c:v>
                </c:pt>
                <c:pt idx="7">
                  <c:v>7.8427600000000007E-3</c:v>
                </c:pt>
                <c:pt idx="8">
                  <c:v>8.0753100000000005E-3</c:v>
                </c:pt>
                <c:pt idx="9">
                  <c:v>-2.2468800000000001E-3</c:v>
                </c:pt>
                <c:pt idx="10">
                  <c:v>6.40152E-3</c:v>
                </c:pt>
                <c:pt idx="11">
                  <c:v>1.5670199999999999E-2</c:v>
                </c:pt>
                <c:pt idx="12">
                  <c:v>-1.02404E-2</c:v>
                </c:pt>
              </c:numCache>
            </c:numRef>
          </c:yVal>
          <c:smooth val="0"/>
          <c:extLst>
            <c:ext xmlns:c16="http://schemas.microsoft.com/office/drawing/2014/chart" uri="{C3380CC4-5D6E-409C-BE32-E72D297353CC}">
              <c16:uniqueId val="{00000005-17A0-EC4E-8D11-217856473DEF}"/>
            </c:ext>
          </c:extLst>
        </c:ser>
        <c:ser>
          <c:idx val="6"/>
          <c:order val="6"/>
          <c:tx>
            <c:v>US GEB controls</c:v>
          </c:tx>
          <c:spPr>
            <a:ln w="28575">
              <a:noFill/>
            </a:ln>
          </c:spPr>
          <c:marker>
            <c:symbol val="circle"/>
            <c:size val="7"/>
            <c:spPr>
              <a:noFill/>
              <a:ln>
                <a:solidFill>
                  <a:schemeClr val="tx1">
                    <a:lumMod val="75000"/>
                    <a:lumOff val="25000"/>
                  </a:schemeClr>
                </a:solidFill>
              </a:ln>
            </c:spPr>
          </c:marker>
          <c:xVal>
            <c:numRef>
              <c:f>Sheet1!$D$223:$D$242</c:f>
              <c:numCache>
                <c:formatCode>General</c:formatCode>
                <c:ptCount val="20"/>
                <c:pt idx="0">
                  <c:v>-3.29218E-3</c:v>
                </c:pt>
                <c:pt idx="1">
                  <c:v>1.19749E-2</c:v>
                </c:pt>
                <c:pt idx="2">
                  <c:v>-2.0477999999999998E-3</c:v>
                </c:pt>
                <c:pt idx="3">
                  <c:v>-2.55914E-2</c:v>
                </c:pt>
                <c:pt idx="4">
                  <c:v>1.38964E-2</c:v>
                </c:pt>
                <c:pt idx="5">
                  <c:v>-4.1040099999999999E-3</c:v>
                </c:pt>
                <c:pt idx="6">
                  <c:v>7.1869300000000002E-3</c:v>
                </c:pt>
                <c:pt idx="7">
                  <c:v>1.80897E-3</c:v>
                </c:pt>
                <c:pt idx="8">
                  <c:v>1.0662400000000001E-2</c:v>
                </c:pt>
                <c:pt idx="9">
                  <c:v>-2.4721299999999999E-3</c:v>
                </c:pt>
                <c:pt idx="10">
                  <c:v>2.24198E-2</c:v>
                </c:pt>
                <c:pt idx="11">
                  <c:v>3.24493E-2</c:v>
                </c:pt>
                <c:pt idx="12">
                  <c:v>-7.2905599999999997E-3</c:v>
                </c:pt>
                <c:pt idx="13">
                  <c:v>2.4220599999999998E-2</c:v>
                </c:pt>
                <c:pt idx="14">
                  <c:v>4.6600900000000004E-3</c:v>
                </c:pt>
                <c:pt idx="15">
                  <c:v>1.43217E-3</c:v>
                </c:pt>
                <c:pt idx="16">
                  <c:v>-2.50943E-2</c:v>
                </c:pt>
                <c:pt idx="17">
                  <c:v>-4.4530200000000002E-3</c:v>
                </c:pt>
                <c:pt idx="18">
                  <c:v>-1.2305E-2</c:v>
                </c:pt>
                <c:pt idx="19">
                  <c:v>9.71874E-3</c:v>
                </c:pt>
              </c:numCache>
            </c:numRef>
          </c:xVal>
          <c:yVal>
            <c:numRef>
              <c:f>Sheet1!$E$223:$E$242</c:f>
              <c:numCache>
                <c:formatCode>General</c:formatCode>
                <c:ptCount val="20"/>
                <c:pt idx="0">
                  <c:v>5.4884200000000001E-2</c:v>
                </c:pt>
                <c:pt idx="1">
                  <c:v>6.5884799999999993E-2</c:v>
                </c:pt>
                <c:pt idx="2">
                  <c:v>6.3213400000000003E-2</c:v>
                </c:pt>
                <c:pt idx="3">
                  <c:v>7.7962900000000002E-2</c:v>
                </c:pt>
                <c:pt idx="4">
                  <c:v>5.3759399999999999E-2</c:v>
                </c:pt>
                <c:pt idx="5">
                  <c:v>7.9326999999999995E-2</c:v>
                </c:pt>
                <c:pt idx="6">
                  <c:v>6.5510899999999997E-2</c:v>
                </c:pt>
                <c:pt idx="7">
                  <c:v>8.1986100000000006E-2</c:v>
                </c:pt>
                <c:pt idx="8">
                  <c:v>6.1781900000000001E-2</c:v>
                </c:pt>
                <c:pt idx="9">
                  <c:v>4.6216599999999997E-2</c:v>
                </c:pt>
                <c:pt idx="10">
                  <c:v>2.5152299999999999E-2</c:v>
                </c:pt>
                <c:pt idx="11">
                  <c:v>2.6269199999999999E-2</c:v>
                </c:pt>
                <c:pt idx="12">
                  <c:v>6.3270099999999996E-2</c:v>
                </c:pt>
                <c:pt idx="13">
                  <c:v>2.7390000000000001E-2</c:v>
                </c:pt>
                <c:pt idx="14">
                  <c:v>6.7626000000000006E-2</c:v>
                </c:pt>
                <c:pt idx="15">
                  <c:v>7.5747499999999995E-2</c:v>
                </c:pt>
                <c:pt idx="16">
                  <c:v>7.1383600000000005E-2</c:v>
                </c:pt>
                <c:pt idx="17">
                  <c:v>7.5908600000000007E-2</c:v>
                </c:pt>
                <c:pt idx="18">
                  <c:v>9.2449400000000001E-2</c:v>
                </c:pt>
                <c:pt idx="19">
                  <c:v>5.4486399999999997E-2</c:v>
                </c:pt>
              </c:numCache>
            </c:numRef>
          </c:yVal>
          <c:smooth val="0"/>
          <c:extLst>
            <c:ext xmlns:c16="http://schemas.microsoft.com/office/drawing/2014/chart" uri="{C3380CC4-5D6E-409C-BE32-E72D297353CC}">
              <c16:uniqueId val="{00000006-17A0-EC4E-8D11-217856473DEF}"/>
            </c:ext>
          </c:extLst>
        </c:ser>
        <c:ser>
          <c:idx val="7"/>
          <c:order val="7"/>
          <c:tx>
            <c:v>US GEB affected</c:v>
          </c:tx>
          <c:spPr>
            <a:ln w="28575">
              <a:noFill/>
            </a:ln>
          </c:spPr>
          <c:marker>
            <c:symbol val="circle"/>
            <c:size val="7"/>
            <c:spPr>
              <a:solidFill>
                <a:schemeClr val="tx1">
                  <a:lumMod val="75000"/>
                  <a:lumOff val="25000"/>
                </a:schemeClr>
              </a:solidFill>
              <a:ln>
                <a:solidFill>
                  <a:schemeClr val="tx1">
                    <a:lumMod val="75000"/>
                    <a:lumOff val="25000"/>
                  </a:schemeClr>
                </a:solidFill>
              </a:ln>
            </c:spPr>
          </c:marker>
          <c:xVal>
            <c:numRef>
              <c:f>Sheet1!$D$243:$D$270</c:f>
              <c:numCache>
                <c:formatCode>General</c:formatCode>
                <c:ptCount val="28"/>
                <c:pt idx="0">
                  <c:v>5.9369800000000003E-4</c:v>
                </c:pt>
                <c:pt idx="1">
                  <c:v>-2.1003599999999999E-3</c:v>
                </c:pt>
                <c:pt idx="2">
                  <c:v>1.7507499999999999E-2</c:v>
                </c:pt>
                <c:pt idx="3">
                  <c:v>-4.6584299999999999E-3</c:v>
                </c:pt>
                <c:pt idx="4">
                  <c:v>-1.6169699999999999E-2</c:v>
                </c:pt>
                <c:pt idx="5">
                  <c:v>-5.6288900000000001E-4</c:v>
                </c:pt>
                <c:pt idx="6">
                  <c:v>1.1363E-2</c:v>
                </c:pt>
                <c:pt idx="7">
                  <c:v>9.5136100000000005E-3</c:v>
                </c:pt>
                <c:pt idx="8">
                  <c:v>-1.2456800000000001E-2</c:v>
                </c:pt>
                <c:pt idx="9">
                  <c:v>7.0196399999999997E-3</c:v>
                </c:pt>
                <c:pt idx="10">
                  <c:v>-5.87077E-3</c:v>
                </c:pt>
                <c:pt idx="11">
                  <c:v>-2.00187E-4</c:v>
                </c:pt>
                <c:pt idx="12">
                  <c:v>-1.24268E-2</c:v>
                </c:pt>
                <c:pt idx="13">
                  <c:v>8.1159600000000002E-3</c:v>
                </c:pt>
                <c:pt idx="14">
                  <c:v>-1.4897499999999999E-2</c:v>
                </c:pt>
                <c:pt idx="15">
                  <c:v>-1.5782000000000001E-2</c:v>
                </c:pt>
                <c:pt idx="16">
                  <c:v>-1.5778299999999999E-2</c:v>
                </c:pt>
                <c:pt idx="17">
                  <c:v>-9.0927100000000004E-3</c:v>
                </c:pt>
                <c:pt idx="18">
                  <c:v>-6.6985100000000004E-3</c:v>
                </c:pt>
                <c:pt idx="19">
                  <c:v>3.73822E-3</c:v>
                </c:pt>
                <c:pt idx="20">
                  <c:v>-1.50545E-2</c:v>
                </c:pt>
                <c:pt idx="21">
                  <c:v>-1.60111E-2</c:v>
                </c:pt>
                <c:pt idx="22">
                  <c:v>-1.0644000000000001E-2</c:v>
                </c:pt>
                <c:pt idx="23">
                  <c:v>-1.65988E-2</c:v>
                </c:pt>
                <c:pt idx="24">
                  <c:v>1.36551E-2</c:v>
                </c:pt>
                <c:pt idx="25">
                  <c:v>-8.8200099999999997E-3</c:v>
                </c:pt>
                <c:pt idx="26">
                  <c:v>6.9758099999999998E-3</c:v>
                </c:pt>
                <c:pt idx="27">
                  <c:v>5.1741199999999997E-4</c:v>
                </c:pt>
              </c:numCache>
            </c:numRef>
          </c:xVal>
          <c:yVal>
            <c:numRef>
              <c:f>Sheet1!$E$243:$E$270</c:f>
              <c:numCache>
                <c:formatCode>General</c:formatCode>
                <c:ptCount val="28"/>
                <c:pt idx="0">
                  <c:v>6.6850099999999996E-2</c:v>
                </c:pt>
                <c:pt idx="1">
                  <c:v>6.6307500000000005E-2</c:v>
                </c:pt>
                <c:pt idx="2">
                  <c:v>3.3588E-2</c:v>
                </c:pt>
                <c:pt idx="3">
                  <c:v>5.6416500000000001E-2</c:v>
                </c:pt>
                <c:pt idx="4">
                  <c:v>7.7503900000000001E-2</c:v>
                </c:pt>
                <c:pt idx="5">
                  <c:v>7.9512100000000002E-2</c:v>
                </c:pt>
                <c:pt idx="6">
                  <c:v>-6.4276999999999997E-3</c:v>
                </c:pt>
                <c:pt idx="7">
                  <c:v>7.3653399999999994E-2</c:v>
                </c:pt>
                <c:pt idx="8">
                  <c:v>8.5441199999999995E-2</c:v>
                </c:pt>
                <c:pt idx="9">
                  <c:v>5.3879000000000003E-2</c:v>
                </c:pt>
                <c:pt idx="10">
                  <c:v>7.2256299999999996E-2</c:v>
                </c:pt>
                <c:pt idx="11">
                  <c:v>6.9720799999999999E-2</c:v>
                </c:pt>
                <c:pt idx="12">
                  <c:v>8.4181300000000001E-2</c:v>
                </c:pt>
                <c:pt idx="13">
                  <c:v>7.4392700000000006E-2</c:v>
                </c:pt>
                <c:pt idx="14">
                  <c:v>6.898E-2</c:v>
                </c:pt>
                <c:pt idx="15">
                  <c:v>7.2240799999999994E-2</c:v>
                </c:pt>
                <c:pt idx="16">
                  <c:v>9.8807300000000001E-2</c:v>
                </c:pt>
                <c:pt idx="17">
                  <c:v>7.1292700000000001E-2</c:v>
                </c:pt>
                <c:pt idx="18">
                  <c:v>7.4968000000000007E-2</c:v>
                </c:pt>
                <c:pt idx="19">
                  <c:v>5.8810000000000001E-2</c:v>
                </c:pt>
                <c:pt idx="20">
                  <c:v>7.9836400000000002E-2</c:v>
                </c:pt>
                <c:pt idx="21">
                  <c:v>5.9760300000000002E-2</c:v>
                </c:pt>
                <c:pt idx="22">
                  <c:v>9.3836100000000006E-2</c:v>
                </c:pt>
                <c:pt idx="23">
                  <c:v>4.8129400000000003E-2</c:v>
                </c:pt>
                <c:pt idx="24">
                  <c:v>5.6895000000000001E-2</c:v>
                </c:pt>
                <c:pt idx="25">
                  <c:v>8.8801699999999997E-2</c:v>
                </c:pt>
                <c:pt idx="26">
                  <c:v>7.2654399999999994E-2</c:v>
                </c:pt>
                <c:pt idx="27">
                  <c:v>5.5698600000000001E-2</c:v>
                </c:pt>
              </c:numCache>
            </c:numRef>
          </c:yVal>
          <c:smooth val="0"/>
          <c:extLst>
            <c:ext xmlns:c16="http://schemas.microsoft.com/office/drawing/2014/chart" uri="{C3380CC4-5D6E-409C-BE32-E72D297353CC}">
              <c16:uniqueId val="{00000007-17A0-EC4E-8D11-217856473DEF}"/>
            </c:ext>
          </c:extLst>
        </c:ser>
        <c:ser>
          <c:idx val="8"/>
          <c:order val="8"/>
          <c:tx>
            <c:v>Swedish controls</c:v>
          </c:tx>
          <c:spPr>
            <a:ln w="28575">
              <a:noFill/>
            </a:ln>
          </c:spPr>
          <c:marker>
            <c:symbol val="circle"/>
            <c:size val="7"/>
            <c:spPr>
              <a:noFill/>
              <a:ln>
                <a:solidFill>
                  <a:srgbClr val="FF6600"/>
                </a:solidFill>
              </a:ln>
            </c:spPr>
          </c:marker>
          <c:xVal>
            <c:numRef>
              <c:f>Sheet1!$D$271:$D$272</c:f>
              <c:numCache>
                <c:formatCode>General</c:formatCode>
                <c:ptCount val="2"/>
                <c:pt idx="0">
                  <c:v>2.1172300000000002E-2</c:v>
                </c:pt>
                <c:pt idx="1">
                  <c:v>6.2073299999999998E-2</c:v>
                </c:pt>
              </c:numCache>
            </c:numRef>
          </c:xVal>
          <c:yVal>
            <c:numRef>
              <c:f>Sheet1!$E$271:$E$272</c:f>
              <c:numCache>
                <c:formatCode>General</c:formatCode>
                <c:ptCount val="2"/>
                <c:pt idx="0">
                  <c:v>-5.2242499999999997E-3</c:v>
                </c:pt>
                <c:pt idx="1">
                  <c:v>-2.3903899999999999E-2</c:v>
                </c:pt>
              </c:numCache>
            </c:numRef>
          </c:yVal>
          <c:smooth val="0"/>
          <c:extLst>
            <c:ext xmlns:c16="http://schemas.microsoft.com/office/drawing/2014/chart" uri="{C3380CC4-5D6E-409C-BE32-E72D297353CC}">
              <c16:uniqueId val="{00000008-17A0-EC4E-8D11-217856473DEF}"/>
            </c:ext>
          </c:extLst>
        </c:ser>
        <c:ser>
          <c:idx val="9"/>
          <c:order val="9"/>
          <c:tx>
            <c:v>Swedish affected</c:v>
          </c:tx>
          <c:spPr>
            <a:ln w="28575">
              <a:noFill/>
            </a:ln>
          </c:spPr>
          <c:marker>
            <c:symbol val="circle"/>
            <c:size val="7"/>
            <c:spPr>
              <a:solidFill>
                <a:srgbClr val="FF6600"/>
              </a:solidFill>
              <a:ln>
                <a:solidFill>
                  <a:srgbClr val="FF6600"/>
                </a:solidFill>
              </a:ln>
            </c:spPr>
          </c:marker>
          <c:xVal>
            <c:numRef>
              <c:f>Sheet1!$D$273:$D$277</c:f>
              <c:numCache>
                <c:formatCode>General</c:formatCode>
                <c:ptCount val="5"/>
                <c:pt idx="0">
                  <c:v>5.74852E-2</c:v>
                </c:pt>
                <c:pt idx="1">
                  <c:v>5.7860399999999999E-2</c:v>
                </c:pt>
                <c:pt idx="2">
                  <c:v>5.2226500000000002E-2</c:v>
                </c:pt>
                <c:pt idx="3">
                  <c:v>6.1310099999999999E-2</c:v>
                </c:pt>
                <c:pt idx="4">
                  <c:v>-5.5302800000000003E-3</c:v>
                </c:pt>
              </c:numCache>
            </c:numRef>
          </c:xVal>
          <c:yVal>
            <c:numRef>
              <c:f>Sheet1!$E$273:$E$277</c:f>
              <c:numCache>
                <c:formatCode>General</c:formatCode>
                <c:ptCount val="5"/>
                <c:pt idx="0">
                  <c:v>-2.4591399999999999E-2</c:v>
                </c:pt>
                <c:pt idx="1">
                  <c:v>-2.1981799999999999E-2</c:v>
                </c:pt>
                <c:pt idx="2">
                  <c:v>-1.8730199999999999E-2</c:v>
                </c:pt>
                <c:pt idx="3">
                  <c:v>-2.3787599999999999E-2</c:v>
                </c:pt>
                <c:pt idx="4">
                  <c:v>-3.8955600000000002E-3</c:v>
                </c:pt>
              </c:numCache>
            </c:numRef>
          </c:yVal>
          <c:smooth val="0"/>
          <c:extLst>
            <c:ext xmlns:c16="http://schemas.microsoft.com/office/drawing/2014/chart" uri="{C3380CC4-5D6E-409C-BE32-E72D297353CC}">
              <c16:uniqueId val="{00000009-17A0-EC4E-8D11-217856473DEF}"/>
            </c:ext>
          </c:extLst>
        </c:ser>
        <c:dLbls>
          <c:showLegendKey val="0"/>
          <c:showVal val="0"/>
          <c:showCatName val="0"/>
          <c:showSerName val="0"/>
          <c:showPercent val="0"/>
          <c:showBubbleSize val="0"/>
        </c:dLbls>
        <c:axId val="446761000"/>
        <c:axId val="446762568"/>
      </c:scatterChart>
      <c:valAx>
        <c:axId val="446761000"/>
        <c:scaling>
          <c:orientation val="minMax"/>
        </c:scaling>
        <c:delete val="0"/>
        <c:axPos val="b"/>
        <c:numFmt formatCode="General" sourceLinked="1"/>
        <c:majorTickMark val="out"/>
        <c:minorTickMark val="none"/>
        <c:tickLblPos val="nextTo"/>
        <c:crossAx val="446762568"/>
        <c:crosses val="autoZero"/>
        <c:crossBetween val="midCat"/>
      </c:valAx>
      <c:valAx>
        <c:axId val="446762568"/>
        <c:scaling>
          <c:orientation val="minMax"/>
        </c:scaling>
        <c:delete val="0"/>
        <c:axPos val="l"/>
        <c:majorGridlines/>
        <c:numFmt formatCode="General" sourceLinked="1"/>
        <c:majorTickMark val="out"/>
        <c:minorTickMark val="none"/>
        <c:tickLblPos val="nextTo"/>
        <c:crossAx val="446761000"/>
        <c:crosses val="autoZero"/>
        <c:crossBetween val="midCat"/>
      </c:valAx>
    </c:plotArea>
    <c:legend>
      <c:legendPos val="r"/>
      <c:layout>
        <c:manualLayout>
          <c:xMode val="edge"/>
          <c:yMode val="edge"/>
          <c:x val="0.74081394077755802"/>
          <c:y val="9.0080291315696795E-2"/>
          <c:w val="0.24254938742253901"/>
          <c:h val="0.32290916760404897"/>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Worst Skin Score (LR) by Year of Birth 1/25/2023</a:t>
            </a:r>
          </a:p>
          <a:p>
            <a:pPr>
              <a:defRPr sz="2400"/>
            </a:pPr>
            <a:r>
              <a:rPr lang="en-US" sz="2400"/>
              <a:t>(2022 n=83</a:t>
            </a:r>
            <a:r>
              <a:rPr lang="en-US" sz="2400" baseline="0"/>
              <a:t> where others are &gt;200)</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Data!$C$12</c:f>
              <c:strCache>
                <c:ptCount val="1"/>
                <c:pt idx="0">
                  <c:v>1 (e.g. Atopy)</c:v>
                </c:pt>
              </c:strCache>
            </c:strRef>
          </c:tx>
          <c:spPr>
            <a:solidFill>
              <a:schemeClr val="accent2"/>
            </a:solidFill>
            <a:ln>
              <a:noFill/>
            </a:ln>
            <a:effectLst/>
          </c:spPr>
          <c:invertIfNegative val="0"/>
          <c:cat>
            <c:strRef>
              <c:f>Data!$D$11:$U$11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Data!$D$12:$U$12</c:f>
              <c:numCache>
                <c:formatCode>0.0%</c:formatCode>
                <c:ptCount val="18"/>
                <c:pt idx="0">
                  <c:v>0.23974082073434125</c:v>
                </c:pt>
                <c:pt idx="1">
                  <c:v>0.22754491017964071</c:v>
                </c:pt>
                <c:pt idx="2">
                  <c:v>0.16129032258064516</c:v>
                </c:pt>
                <c:pt idx="3">
                  <c:v>0.20172910662824209</c:v>
                </c:pt>
                <c:pt idx="4">
                  <c:v>0.12359550561797752</c:v>
                </c:pt>
                <c:pt idx="5">
                  <c:v>0.13675213675213677</c:v>
                </c:pt>
                <c:pt idx="6">
                  <c:v>0.12146892655367232</c:v>
                </c:pt>
                <c:pt idx="7">
                  <c:v>0.10875331564986737</c:v>
                </c:pt>
                <c:pt idx="8">
                  <c:v>9.0452261306532666E-2</c:v>
                </c:pt>
                <c:pt idx="9">
                  <c:v>0.10591133004926108</c:v>
                </c:pt>
                <c:pt idx="10">
                  <c:v>9.2807424593967514E-2</c:v>
                </c:pt>
                <c:pt idx="11">
                  <c:v>0.13785046728971961</c:v>
                </c:pt>
                <c:pt idx="12">
                  <c:v>9.3541202672605794E-2</c:v>
                </c:pt>
                <c:pt idx="13">
                  <c:v>0.1111111111111111</c:v>
                </c:pt>
                <c:pt idx="14">
                  <c:v>0.12605042016806722</c:v>
                </c:pt>
                <c:pt idx="15">
                  <c:v>0.10080645161290322</c:v>
                </c:pt>
                <c:pt idx="16">
                  <c:v>3.4334763948497854E-2</c:v>
                </c:pt>
                <c:pt idx="17">
                  <c:v>1.2048192771084338E-2</c:v>
                </c:pt>
              </c:numCache>
            </c:numRef>
          </c:val>
          <c:extLst>
            <c:ext xmlns:c16="http://schemas.microsoft.com/office/drawing/2014/chart" uri="{C3380CC4-5D6E-409C-BE32-E72D297353CC}">
              <c16:uniqueId val="{00000000-F51E-0D41-8CD4-628FAD09B880}"/>
            </c:ext>
          </c:extLst>
        </c:ser>
        <c:ser>
          <c:idx val="1"/>
          <c:order val="1"/>
          <c:tx>
            <c:strRef>
              <c:f>Data!$C$13</c:f>
              <c:strCache>
                <c:ptCount val="1"/>
                <c:pt idx="0">
                  <c:v>2 (e.g. Metatarsal fistula)</c:v>
                </c:pt>
              </c:strCache>
            </c:strRef>
          </c:tx>
          <c:spPr>
            <a:solidFill>
              <a:schemeClr val="accent4"/>
            </a:solidFill>
            <a:ln>
              <a:noFill/>
            </a:ln>
            <a:effectLst/>
          </c:spPr>
          <c:invertIfNegative val="0"/>
          <c:cat>
            <c:strRef>
              <c:f>Data!$D$11:$U$11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Data!$D$13:$U$13</c:f>
              <c:numCache>
                <c:formatCode>0.0%</c:formatCode>
                <c:ptCount val="18"/>
                <c:pt idx="0">
                  <c:v>7.3434125269978404E-2</c:v>
                </c:pt>
                <c:pt idx="1">
                  <c:v>6.7864271457085831E-2</c:v>
                </c:pt>
                <c:pt idx="2">
                  <c:v>6.4516129032258063E-2</c:v>
                </c:pt>
                <c:pt idx="3">
                  <c:v>4.0345821325648415E-2</c:v>
                </c:pt>
                <c:pt idx="4">
                  <c:v>7.02247191011236E-2</c:v>
                </c:pt>
                <c:pt idx="5">
                  <c:v>3.7037037037037035E-2</c:v>
                </c:pt>
                <c:pt idx="6">
                  <c:v>6.2146892655367235E-2</c:v>
                </c:pt>
                <c:pt idx="7">
                  <c:v>5.3050397877984087E-2</c:v>
                </c:pt>
                <c:pt idx="8">
                  <c:v>5.0251256281407038E-2</c:v>
                </c:pt>
                <c:pt idx="9">
                  <c:v>2.9556650246305417E-2</c:v>
                </c:pt>
                <c:pt idx="10">
                  <c:v>5.5684454756380508E-2</c:v>
                </c:pt>
                <c:pt idx="11">
                  <c:v>4.6728971962616821E-2</c:v>
                </c:pt>
                <c:pt idx="12">
                  <c:v>6.9042316258351888E-2</c:v>
                </c:pt>
                <c:pt idx="13">
                  <c:v>5.4131054131054131E-2</c:v>
                </c:pt>
                <c:pt idx="14">
                  <c:v>8.4033613445378158E-2</c:v>
                </c:pt>
                <c:pt idx="15">
                  <c:v>8.4677419354838704E-2</c:v>
                </c:pt>
                <c:pt idx="16">
                  <c:v>7.2961373390557943E-2</c:v>
                </c:pt>
                <c:pt idx="17">
                  <c:v>6.0240963855421686E-2</c:v>
                </c:pt>
              </c:numCache>
            </c:numRef>
          </c:val>
          <c:extLst>
            <c:ext xmlns:c16="http://schemas.microsoft.com/office/drawing/2014/chart" uri="{C3380CC4-5D6E-409C-BE32-E72D297353CC}">
              <c16:uniqueId val="{00000001-F51E-0D41-8CD4-628FAD09B880}"/>
            </c:ext>
          </c:extLst>
        </c:ser>
        <c:ser>
          <c:idx val="2"/>
          <c:order val="2"/>
          <c:tx>
            <c:strRef>
              <c:f>Data!$C$14</c:f>
              <c:strCache>
                <c:ptCount val="1"/>
                <c:pt idx="0">
                  <c:v>3 (e.g. Otitis)</c:v>
                </c:pt>
              </c:strCache>
            </c:strRef>
          </c:tx>
          <c:spPr>
            <a:solidFill>
              <a:schemeClr val="accent3"/>
            </a:solidFill>
            <a:ln>
              <a:noFill/>
            </a:ln>
            <a:effectLst/>
          </c:spPr>
          <c:invertIfNegative val="0"/>
          <c:cat>
            <c:strRef>
              <c:f>Data!$D$11:$U$11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Data!$D$14:$U$14</c:f>
              <c:numCache>
                <c:formatCode>0.0%</c:formatCode>
                <c:ptCount val="18"/>
                <c:pt idx="0">
                  <c:v>0.49244060475161988</c:v>
                </c:pt>
                <c:pt idx="1">
                  <c:v>0.54491017964071853</c:v>
                </c:pt>
                <c:pt idx="2">
                  <c:v>0.58870967741935487</c:v>
                </c:pt>
                <c:pt idx="3">
                  <c:v>0.54755043227665701</c:v>
                </c:pt>
                <c:pt idx="4">
                  <c:v>0.5589887640449438</c:v>
                </c:pt>
                <c:pt idx="5">
                  <c:v>0.54985754985754987</c:v>
                </c:pt>
                <c:pt idx="6">
                  <c:v>0.57344632768361581</c:v>
                </c:pt>
                <c:pt idx="7">
                  <c:v>0.5755968169761273</c:v>
                </c:pt>
                <c:pt idx="8">
                  <c:v>0.56281407035175879</c:v>
                </c:pt>
                <c:pt idx="9">
                  <c:v>0.52709359605911332</c:v>
                </c:pt>
                <c:pt idx="10">
                  <c:v>0.52668213457076563</c:v>
                </c:pt>
                <c:pt idx="11">
                  <c:v>0.53037383177570097</c:v>
                </c:pt>
                <c:pt idx="12">
                  <c:v>0.534521158129176</c:v>
                </c:pt>
                <c:pt idx="13">
                  <c:v>0.58689458689458684</c:v>
                </c:pt>
                <c:pt idx="14">
                  <c:v>0.50980392156862742</c:v>
                </c:pt>
                <c:pt idx="15">
                  <c:v>0.592741935483871</c:v>
                </c:pt>
                <c:pt idx="16">
                  <c:v>0.45493562231759654</c:v>
                </c:pt>
                <c:pt idx="17">
                  <c:v>0.44578313253012047</c:v>
                </c:pt>
              </c:numCache>
            </c:numRef>
          </c:val>
          <c:extLst>
            <c:ext xmlns:c16="http://schemas.microsoft.com/office/drawing/2014/chart" uri="{C3380CC4-5D6E-409C-BE32-E72D297353CC}">
              <c16:uniqueId val="{00000002-F51E-0D41-8CD4-628FAD09B880}"/>
            </c:ext>
          </c:extLst>
        </c:ser>
        <c:ser>
          <c:idx val="3"/>
          <c:order val="3"/>
          <c:tx>
            <c:strRef>
              <c:f>Data!$C$15</c:f>
              <c:strCache>
                <c:ptCount val="1"/>
                <c:pt idx="0">
                  <c:v>4 (e.g. Superficial pyoderma not allergy) </c:v>
                </c:pt>
              </c:strCache>
            </c:strRef>
          </c:tx>
          <c:spPr>
            <a:solidFill>
              <a:schemeClr val="accent1"/>
            </a:solidFill>
            <a:ln>
              <a:noFill/>
            </a:ln>
            <a:effectLst/>
          </c:spPr>
          <c:invertIfNegative val="0"/>
          <c:cat>
            <c:strRef>
              <c:f>Data!$D$11:$U$11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Data!$D$15:$U$15</c:f>
              <c:numCache>
                <c:formatCode>0.0%</c:formatCode>
                <c:ptCount val="18"/>
                <c:pt idx="0">
                  <c:v>5.3995680345572353E-2</c:v>
                </c:pt>
                <c:pt idx="1">
                  <c:v>3.9920159680638723E-2</c:v>
                </c:pt>
                <c:pt idx="2">
                  <c:v>4.5698924731182797E-2</c:v>
                </c:pt>
                <c:pt idx="3">
                  <c:v>6.6282420749279536E-2</c:v>
                </c:pt>
                <c:pt idx="4">
                  <c:v>4.7752808988764044E-2</c:v>
                </c:pt>
                <c:pt idx="5">
                  <c:v>6.5527065527065526E-2</c:v>
                </c:pt>
                <c:pt idx="6">
                  <c:v>7.6271186440677971E-2</c:v>
                </c:pt>
                <c:pt idx="7">
                  <c:v>8.2228116710875335E-2</c:v>
                </c:pt>
                <c:pt idx="8">
                  <c:v>5.7788944723618091E-2</c:v>
                </c:pt>
                <c:pt idx="9">
                  <c:v>5.6650246305418719E-2</c:v>
                </c:pt>
                <c:pt idx="10">
                  <c:v>6.4965197215777259E-2</c:v>
                </c:pt>
                <c:pt idx="11">
                  <c:v>8.1775700934579434E-2</c:v>
                </c:pt>
                <c:pt idx="12">
                  <c:v>8.0178173719376397E-2</c:v>
                </c:pt>
                <c:pt idx="13">
                  <c:v>7.407407407407407E-2</c:v>
                </c:pt>
                <c:pt idx="14">
                  <c:v>0.11764705882352941</c:v>
                </c:pt>
                <c:pt idx="15">
                  <c:v>0.11290322580645161</c:v>
                </c:pt>
                <c:pt idx="16">
                  <c:v>0.29613733905579398</c:v>
                </c:pt>
                <c:pt idx="17">
                  <c:v>0.2289156626506024</c:v>
                </c:pt>
              </c:numCache>
            </c:numRef>
          </c:val>
          <c:extLst>
            <c:ext xmlns:c16="http://schemas.microsoft.com/office/drawing/2014/chart" uri="{C3380CC4-5D6E-409C-BE32-E72D297353CC}">
              <c16:uniqueId val="{00000003-F51E-0D41-8CD4-628FAD09B880}"/>
            </c:ext>
          </c:extLst>
        </c:ser>
        <c:ser>
          <c:idx val="4"/>
          <c:order val="4"/>
          <c:tx>
            <c:strRef>
              <c:f>Data!$C$16</c:f>
              <c:strCache>
                <c:ptCount val="1"/>
                <c:pt idx="0">
                  <c:v>5 (Normal)</c:v>
                </c:pt>
              </c:strCache>
            </c:strRef>
          </c:tx>
          <c:spPr>
            <a:solidFill>
              <a:schemeClr val="accent6"/>
            </a:solidFill>
            <a:ln>
              <a:noFill/>
            </a:ln>
            <a:effectLst/>
          </c:spPr>
          <c:invertIfNegative val="0"/>
          <c:cat>
            <c:strRef>
              <c:f>Data!$D$11:$U$11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Data!$D$16:$U$16</c:f>
              <c:numCache>
                <c:formatCode>0.0%</c:formatCode>
                <c:ptCount val="18"/>
                <c:pt idx="0">
                  <c:v>0.14038876889848811</c:v>
                </c:pt>
                <c:pt idx="1">
                  <c:v>0.11976047904191617</c:v>
                </c:pt>
                <c:pt idx="2">
                  <c:v>0.13978494623655913</c:v>
                </c:pt>
                <c:pt idx="3">
                  <c:v>0.14409221902017291</c:v>
                </c:pt>
                <c:pt idx="4">
                  <c:v>0.199438202247191</c:v>
                </c:pt>
                <c:pt idx="5">
                  <c:v>0.21082621082621084</c:v>
                </c:pt>
                <c:pt idx="6">
                  <c:v>0.16666666666666666</c:v>
                </c:pt>
                <c:pt idx="7">
                  <c:v>0.18037135278514588</c:v>
                </c:pt>
                <c:pt idx="8">
                  <c:v>0.23869346733668342</c:v>
                </c:pt>
                <c:pt idx="9">
                  <c:v>0.28078817733990147</c:v>
                </c:pt>
                <c:pt idx="10">
                  <c:v>0.25986078886310904</c:v>
                </c:pt>
                <c:pt idx="11">
                  <c:v>0.20327102803738317</c:v>
                </c:pt>
                <c:pt idx="12">
                  <c:v>0.22271714922048999</c:v>
                </c:pt>
                <c:pt idx="13">
                  <c:v>0.1737891737891738</c:v>
                </c:pt>
                <c:pt idx="14">
                  <c:v>0.16246498599439776</c:v>
                </c:pt>
                <c:pt idx="15">
                  <c:v>0.10887096774193548</c:v>
                </c:pt>
                <c:pt idx="16">
                  <c:v>0.14163090128755365</c:v>
                </c:pt>
                <c:pt idx="17">
                  <c:v>0.25301204819277107</c:v>
                </c:pt>
              </c:numCache>
            </c:numRef>
          </c:val>
          <c:extLst>
            <c:ext xmlns:c16="http://schemas.microsoft.com/office/drawing/2014/chart" uri="{C3380CC4-5D6E-409C-BE32-E72D297353CC}">
              <c16:uniqueId val="{00000004-F51E-0D41-8CD4-628FAD09B880}"/>
            </c:ext>
          </c:extLst>
        </c:ser>
        <c:dLbls>
          <c:showLegendKey val="0"/>
          <c:showVal val="0"/>
          <c:showCatName val="0"/>
          <c:showSerName val="0"/>
          <c:showPercent val="0"/>
          <c:showBubbleSize val="0"/>
        </c:dLbls>
        <c:gapWidth val="150"/>
        <c:overlap val="100"/>
        <c:axId val="1176466192"/>
        <c:axId val="1175492768"/>
      </c:barChart>
      <c:catAx>
        <c:axId val="1176466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 of Birth</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5492768"/>
        <c:crosses val="autoZero"/>
        <c:auto val="1"/>
        <c:lblAlgn val="ctr"/>
        <c:lblOffset val="100"/>
        <c:noMultiLvlLbl val="0"/>
      </c:catAx>
      <c:valAx>
        <c:axId val="117549276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 of Dogs Screened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646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FC42-670E-B440-8D1E-092E490C685F}" type="datetimeFigureOut">
              <a:rPr lang="en-US" smtClean="0"/>
              <a:t>4/29/23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7D7D2-9A8D-E74F-A1C3-A207A97EA8BA}" type="slidenum">
              <a:rPr lang="en-US" smtClean="0"/>
              <a:t>‹#›</a:t>
            </a:fld>
            <a:endParaRPr lang="en-US"/>
          </a:p>
        </p:txBody>
      </p:sp>
    </p:spTree>
    <p:extLst>
      <p:ext uri="{BB962C8B-B14F-4D97-AF65-F5344CB8AC3E}">
        <p14:creationId xmlns:p14="http://schemas.microsoft.com/office/powerpoint/2010/main" val="317479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4</a:t>
            </a:fld>
            <a:endParaRPr lang="en-US"/>
          </a:p>
        </p:txBody>
      </p:sp>
    </p:spTree>
    <p:extLst>
      <p:ext uri="{BB962C8B-B14F-4D97-AF65-F5344CB8AC3E}">
        <p14:creationId xmlns:p14="http://schemas.microsoft.com/office/powerpoint/2010/main" val="308613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13</a:t>
            </a:fld>
            <a:endParaRPr lang="en-US"/>
          </a:p>
        </p:txBody>
      </p:sp>
    </p:spTree>
    <p:extLst>
      <p:ext uri="{BB962C8B-B14F-4D97-AF65-F5344CB8AC3E}">
        <p14:creationId xmlns:p14="http://schemas.microsoft.com/office/powerpoint/2010/main" val="213485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15</a:t>
            </a:fld>
            <a:endParaRPr lang="en-US"/>
          </a:p>
        </p:txBody>
      </p:sp>
    </p:spTree>
    <p:extLst>
      <p:ext uri="{BB962C8B-B14F-4D97-AF65-F5344CB8AC3E}">
        <p14:creationId xmlns:p14="http://schemas.microsoft.com/office/powerpoint/2010/main" val="258540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flex view may miss FCP/MCD – common pathology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16</a:t>
            </a:fld>
            <a:endParaRPr lang="en-US"/>
          </a:p>
        </p:txBody>
      </p:sp>
    </p:spTree>
    <p:extLst>
      <p:ext uri="{BB962C8B-B14F-4D97-AF65-F5344CB8AC3E}">
        <p14:creationId xmlns:p14="http://schemas.microsoft.com/office/powerpoint/2010/main" val="158104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17</a:t>
            </a:fld>
            <a:endParaRPr lang="en-US"/>
          </a:p>
        </p:txBody>
      </p:sp>
    </p:spTree>
    <p:extLst>
      <p:ext uri="{BB962C8B-B14F-4D97-AF65-F5344CB8AC3E}">
        <p14:creationId xmlns:p14="http://schemas.microsoft.com/office/powerpoint/2010/main" val="35986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GEB model: mean + animal + residual</a:t>
            </a:r>
          </a:p>
        </p:txBody>
      </p:sp>
      <p:sp>
        <p:nvSpPr>
          <p:cNvPr id="4" name="Slide Number Placeholder 3"/>
          <p:cNvSpPr>
            <a:spLocks noGrp="1"/>
          </p:cNvSpPr>
          <p:nvPr>
            <p:ph type="sldNum" sz="quarter" idx="5"/>
          </p:nvPr>
        </p:nvSpPr>
        <p:spPr/>
        <p:txBody>
          <a:bodyPr/>
          <a:lstStyle/>
          <a:p>
            <a:fld id="{00C7D7D2-9A8D-E74F-A1C3-A207A97EA8BA}" type="slidenum">
              <a:rPr lang="en-US" smtClean="0"/>
              <a:t>18</a:t>
            </a:fld>
            <a:endParaRPr lang="en-US"/>
          </a:p>
        </p:txBody>
      </p:sp>
    </p:spTree>
    <p:extLst>
      <p:ext uri="{BB962C8B-B14F-4D97-AF65-F5344CB8AC3E}">
        <p14:creationId xmlns:p14="http://schemas.microsoft.com/office/powerpoint/2010/main" val="44533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recent generations stalling out, may be starting decline. See next slide.</a:t>
            </a:r>
          </a:p>
        </p:txBody>
      </p:sp>
      <p:sp>
        <p:nvSpPr>
          <p:cNvPr id="4" name="Slide Number Placeholder 3"/>
          <p:cNvSpPr>
            <a:spLocks noGrp="1"/>
          </p:cNvSpPr>
          <p:nvPr>
            <p:ph type="sldNum" sz="quarter" idx="5"/>
          </p:nvPr>
        </p:nvSpPr>
        <p:spPr/>
        <p:txBody>
          <a:bodyPr/>
          <a:lstStyle/>
          <a:p>
            <a:fld id="{00C7D7D2-9A8D-E74F-A1C3-A207A97EA8BA}" type="slidenum">
              <a:rPr lang="en-US" smtClean="0"/>
              <a:t>19</a:t>
            </a:fld>
            <a:endParaRPr lang="en-US"/>
          </a:p>
        </p:txBody>
      </p:sp>
    </p:spTree>
    <p:extLst>
      <p:ext uri="{BB962C8B-B14F-4D97-AF65-F5344CB8AC3E}">
        <p14:creationId xmlns:p14="http://schemas.microsoft.com/office/powerpoint/2010/main" val="345105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a while only 1 view was done, suspect some incidences may have been missed leading to inaccurate EBVs and less-than-optimal selection. Multiple views</a:t>
            </a:r>
          </a:p>
        </p:txBody>
      </p:sp>
      <p:sp>
        <p:nvSpPr>
          <p:cNvPr id="4" name="Slide Number Placeholder 3"/>
          <p:cNvSpPr>
            <a:spLocks noGrp="1"/>
          </p:cNvSpPr>
          <p:nvPr>
            <p:ph type="sldNum" sz="quarter" idx="5"/>
          </p:nvPr>
        </p:nvSpPr>
        <p:spPr/>
        <p:txBody>
          <a:bodyPr/>
          <a:lstStyle/>
          <a:p>
            <a:fld id="{00C7D7D2-9A8D-E74F-A1C3-A207A97EA8BA}" type="slidenum">
              <a:rPr lang="en-US" smtClean="0"/>
              <a:t>20</a:t>
            </a:fld>
            <a:endParaRPr lang="en-US"/>
          </a:p>
        </p:txBody>
      </p:sp>
    </p:spTree>
    <p:extLst>
      <p:ext uri="{BB962C8B-B14F-4D97-AF65-F5344CB8AC3E}">
        <p14:creationId xmlns:p14="http://schemas.microsoft.com/office/powerpoint/2010/main" val="209271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21</a:t>
            </a:fld>
            <a:endParaRPr lang="en-US"/>
          </a:p>
        </p:txBody>
      </p:sp>
    </p:spTree>
    <p:extLst>
      <p:ext uri="{BB962C8B-B14F-4D97-AF65-F5344CB8AC3E}">
        <p14:creationId xmlns:p14="http://schemas.microsoft.com/office/powerpoint/2010/main" val="132183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www.vet.upenn.edu</a:t>
            </a:r>
            <a:r>
              <a:rPr lang="en-US" dirty="0"/>
              <a:t>/docs/default-source/</a:t>
            </a:r>
            <a:r>
              <a:rPr lang="en-US" dirty="0" err="1"/>
              <a:t>ryan</a:t>
            </a:r>
            <a:r>
              <a:rPr lang="en-US" dirty="0"/>
              <a:t>/oncology-handouts/</a:t>
            </a:r>
            <a:r>
              <a:rPr lang="en-US" dirty="0" err="1"/>
              <a:t>final-canine-mct.pdf?sfvrsn</a:t>
            </a:r>
            <a:r>
              <a:rPr lang="en-US" dirty="0"/>
              <a:t>=4</a:t>
            </a:r>
          </a:p>
          <a:p>
            <a:r>
              <a:rPr lang="en-US" dirty="0"/>
              <a:t>https://</a:t>
            </a:r>
            <a:r>
              <a:rPr lang="en-US" dirty="0" err="1"/>
              <a:t>www.acvs.org</a:t>
            </a:r>
            <a:r>
              <a:rPr lang="en-US" dirty="0"/>
              <a:t>/small-animal/mast-cell-tumors</a:t>
            </a:r>
          </a:p>
        </p:txBody>
      </p:sp>
      <p:sp>
        <p:nvSpPr>
          <p:cNvPr id="4" name="Slide Number Placeholder 3"/>
          <p:cNvSpPr>
            <a:spLocks noGrp="1"/>
          </p:cNvSpPr>
          <p:nvPr>
            <p:ph type="sldNum" sz="quarter" idx="5"/>
          </p:nvPr>
        </p:nvSpPr>
        <p:spPr/>
        <p:txBody>
          <a:bodyPr/>
          <a:lstStyle/>
          <a:p>
            <a:fld id="{00C7D7D2-9A8D-E74F-A1C3-A207A97EA8BA}" type="slidenum">
              <a:rPr lang="en-US" smtClean="0"/>
              <a:t>23</a:t>
            </a:fld>
            <a:endParaRPr lang="en-US"/>
          </a:p>
        </p:txBody>
      </p:sp>
    </p:spTree>
    <p:extLst>
      <p:ext uri="{BB962C8B-B14F-4D97-AF65-F5344CB8AC3E}">
        <p14:creationId xmlns:p14="http://schemas.microsoft.com/office/powerpoint/2010/main" val="187541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survival analysis looking at age at first onset, goal is have dogs never get it but if they do get it as old as possible so minimal impact on life – requires health survey.</a:t>
            </a:r>
          </a:p>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24</a:t>
            </a:fld>
            <a:endParaRPr lang="en-US"/>
          </a:p>
        </p:txBody>
      </p:sp>
    </p:spTree>
    <p:extLst>
      <p:ext uri="{BB962C8B-B14F-4D97-AF65-F5344CB8AC3E}">
        <p14:creationId xmlns:p14="http://schemas.microsoft.com/office/powerpoint/2010/main" val="312444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box = ones that impact most heavily (the big problems – affects client or dog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IWDR Skin Score includes 46 different traits. </a:t>
            </a:r>
          </a:p>
          <a:p>
            <a:r>
              <a:rPr lang="en-US" dirty="0"/>
              <a:t>IWDR has diagnoses for otitis (3), persistent (2), 2</a:t>
            </a:r>
            <a:r>
              <a:rPr lang="en-US" baseline="30000" dirty="0"/>
              <a:t>nd</a:t>
            </a:r>
            <a:r>
              <a:rPr lang="en-US" dirty="0"/>
              <a:t> in 12 months (2), chronic 3+ in 12 months (1).</a:t>
            </a:r>
          </a:p>
        </p:txBody>
      </p:sp>
      <p:sp>
        <p:nvSpPr>
          <p:cNvPr id="4" name="Slide Number Placeholder 3"/>
          <p:cNvSpPr>
            <a:spLocks noGrp="1"/>
          </p:cNvSpPr>
          <p:nvPr>
            <p:ph type="sldNum" sz="quarter" idx="5"/>
          </p:nvPr>
        </p:nvSpPr>
        <p:spPr/>
        <p:txBody>
          <a:bodyPr/>
          <a:lstStyle/>
          <a:p>
            <a:fld id="{00C7D7D2-9A8D-E74F-A1C3-A207A97EA8BA}" type="slidenum">
              <a:rPr lang="en-US" smtClean="0"/>
              <a:t>5</a:t>
            </a:fld>
            <a:endParaRPr lang="en-US"/>
          </a:p>
        </p:txBody>
      </p:sp>
    </p:spTree>
    <p:extLst>
      <p:ext uri="{BB962C8B-B14F-4D97-AF65-F5344CB8AC3E}">
        <p14:creationId xmlns:p14="http://schemas.microsoft.com/office/powerpoint/2010/main" val="4065796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Old model ~12-14. Classification based on grades. Initial improvement but no change after that. Broad didn’t see big association between EBVs and genomic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transition to survival model. Goal is that dogs never get it but if they do, get it as old as possible so minimal impact on life..</a:t>
            </a:r>
          </a:p>
        </p:txBody>
      </p:sp>
      <p:sp>
        <p:nvSpPr>
          <p:cNvPr id="4" name="Slide Number Placeholder 3"/>
          <p:cNvSpPr>
            <a:spLocks noGrp="1"/>
          </p:cNvSpPr>
          <p:nvPr>
            <p:ph type="sldNum" sz="quarter" idx="5"/>
          </p:nvPr>
        </p:nvSpPr>
        <p:spPr/>
        <p:txBody>
          <a:bodyPr/>
          <a:lstStyle/>
          <a:p>
            <a:fld id="{00C7D7D2-9A8D-E74F-A1C3-A207A97EA8BA}" type="slidenum">
              <a:rPr lang="en-US" smtClean="0"/>
              <a:t>25</a:t>
            </a:fld>
            <a:endParaRPr lang="en-US"/>
          </a:p>
        </p:txBody>
      </p:sp>
    </p:spTree>
    <p:extLst>
      <p:ext uri="{BB962C8B-B14F-4D97-AF65-F5344CB8AC3E}">
        <p14:creationId xmlns:p14="http://schemas.microsoft.com/office/powerpoint/2010/main" val="627481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Expecting data at average age onset for 2015 &amp; 2016 born dogs NOW. </a:t>
            </a:r>
          </a:p>
        </p:txBody>
      </p:sp>
      <p:sp>
        <p:nvSpPr>
          <p:cNvPr id="4" name="Slide Number Placeholder 3"/>
          <p:cNvSpPr>
            <a:spLocks noGrp="1"/>
          </p:cNvSpPr>
          <p:nvPr>
            <p:ph type="sldNum" sz="quarter" idx="5"/>
          </p:nvPr>
        </p:nvSpPr>
        <p:spPr/>
        <p:txBody>
          <a:bodyPr/>
          <a:lstStyle/>
          <a:p>
            <a:fld id="{00C7D7D2-9A8D-E74F-A1C3-A207A97EA8BA}" type="slidenum">
              <a:rPr lang="en-US" smtClean="0"/>
              <a:t>26</a:t>
            </a:fld>
            <a:endParaRPr lang="en-US"/>
          </a:p>
        </p:txBody>
      </p:sp>
    </p:spTree>
    <p:extLst>
      <p:ext uri="{BB962C8B-B14F-4D97-AF65-F5344CB8AC3E}">
        <p14:creationId xmlns:p14="http://schemas.microsoft.com/office/powerpoint/2010/main" val="57475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 study – populations differ, MCT can be genetically different between colonies.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Can’t assume your population has same genes causing MCT – org effect important and genomic could help in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EBVs will help correct even if mixing populations as long as everyone is getting data. </a:t>
            </a:r>
          </a:p>
        </p:txBody>
      </p:sp>
      <p:sp>
        <p:nvSpPr>
          <p:cNvPr id="4" name="Slide Number Placeholder 3"/>
          <p:cNvSpPr>
            <a:spLocks noGrp="1"/>
          </p:cNvSpPr>
          <p:nvPr>
            <p:ph type="sldNum" sz="quarter" idx="5"/>
          </p:nvPr>
        </p:nvSpPr>
        <p:spPr/>
        <p:txBody>
          <a:bodyPr/>
          <a:lstStyle/>
          <a:p>
            <a:fld id="{00C7D7D2-9A8D-E74F-A1C3-A207A97EA8BA}" type="slidenum">
              <a:rPr lang="en-US" smtClean="0"/>
              <a:t>27</a:t>
            </a:fld>
            <a:endParaRPr lang="en-US"/>
          </a:p>
        </p:txBody>
      </p:sp>
    </p:spTree>
    <p:extLst>
      <p:ext uri="{BB962C8B-B14F-4D97-AF65-F5344CB8AC3E}">
        <p14:creationId xmlns:p14="http://schemas.microsoft.com/office/powerpoint/2010/main" val="277120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Low-effect genes – cancers tend to be related to immune issues which are complex with many genes</a:t>
            </a:r>
          </a:p>
          <a:p>
            <a:endParaRPr lang="en-US" dirty="0"/>
          </a:p>
          <a:p>
            <a:r>
              <a:rPr lang="en-US" dirty="0"/>
              <a:t>Cancer is a high area of research. HSA project getting going, have estimate of h2 in Labradors 0.28.</a:t>
            </a:r>
          </a:p>
        </p:txBody>
      </p:sp>
      <p:sp>
        <p:nvSpPr>
          <p:cNvPr id="4" name="Slide Number Placeholder 3"/>
          <p:cNvSpPr>
            <a:spLocks noGrp="1"/>
          </p:cNvSpPr>
          <p:nvPr>
            <p:ph type="sldNum" sz="quarter" idx="5"/>
          </p:nvPr>
        </p:nvSpPr>
        <p:spPr/>
        <p:txBody>
          <a:bodyPr/>
          <a:lstStyle/>
          <a:p>
            <a:fld id="{00C7D7D2-9A8D-E74F-A1C3-A207A97EA8BA}" type="slidenum">
              <a:rPr lang="en-US" smtClean="0"/>
              <a:t>28</a:t>
            </a:fld>
            <a:endParaRPr lang="en-US"/>
          </a:p>
        </p:txBody>
      </p:sp>
    </p:spTree>
    <p:extLst>
      <p:ext uri="{BB962C8B-B14F-4D97-AF65-F5344CB8AC3E}">
        <p14:creationId xmlns:p14="http://schemas.microsoft.com/office/powerpoint/2010/main" val="1365033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00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8764a13f3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7" name="Google Shape;537;g18764a13f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39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8764a13f3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18764a13f3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02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IWDR users can send survey from their organization. Data imported to IWDR where responses can be reviewed and accepted for import.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an organization wants a copy of results to go to their own database, then the survey can be configured for that. In these cases, can add questions for the individual org but can’t change the IWDR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specific questions, </a:t>
            </a:r>
            <a:r>
              <a:rPr lang="en-US" dirty="0" err="1"/>
              <a:t>support@iwdr.org</a:t>
            </a:r>
            <a:r>
              <a:rPr lang="en-US" dirty="0"/>
              <a:t> or Molly Morelli: </a:t>
            </a:r>
            <a:r>
              <a:rPr lang="en-US" b="0" i="0" dirty="0" err="1">
                <a:solidFill>
                  <a:srgbClr val="202124"/>
                </a:solidFill>
                <a:effectLst/>
                <a:latin typeface="Roboto" panose="02000000000000000000" pitchFamily="2" charset="0"/>
              </a:rPr>
              <a:t>molly@warriorcanineconnection.org</a:t>
            </a:r>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6</a:t>
            </a:fld>
            <a:endParaRPr lang="en-US"/>
          </a:p>
        </p:txBody>
      </p:sp>
    </p:spTree>
    <p:extLst>
      <p:ext uri="{BB962C8B-B14F-4D97-AF65-F5344CB8AC3E}">
        <p14:creationId xmlns:p14="http://schemas.microsoft.com/office/powerpoint/2010/main" val="332035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544" name="Google Shape;5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51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8</a:t>
            </a:fld>
            <a:endParaRPr lang="en-US"/>
          </a:p>
        </p:txBody>
      </p:sp>
    </p:spTree>
    <p:extLst>
      <p:ext uri="{BB962C8B-B14F-4D97-AF65-F5344CB8AC3E}">
        <p14:creationId xmlns:p14="http://schemas.microsoft.com/office/powerpoint/2010/main" val="182396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t>EBV changes before phenotype changes</a:t>
            </a:r>
            <a:r>
              <a:rPr lang="en-US" dirty="0"/>
              <a:t>, esp. with low h</a:t>
            </a:r>
            <a:r>
              <a:rPr lang="en-US" baseline="30000" dirty="0"/>
              <a:t>2</a:t>
            </a:r>
            <a:r>
              <a:rPr lang="en-US" dirty="0"/>
              <a:t> (typically ~3 generations).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Later onset can be tricky because you may already have selected &amp; started breeding a dog by the time issues show up.</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9</a:t>
            </a:fld>
            <a:endParaRPr lang="en-US"/>
          </a:p>
        </p:txBody>
      </p:sp>
    </p:spTree>
    <p:extLst>
      <p:ext uri="{BB962C8B-B14F-4D97-AF65-F5344CB8AC3E}">
        <p14:creationId xmlns:p14="http://schemas.microsoft.com/office/powerpoint/2010/main" val="3890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Skin allergy/otitis are major reasons for release. Consider whole dog &amp; whole picture: Focus on things affecting longevity &amp; be sure they have measures. Consequence of not doing this = making improvements one trait while something else is inadvertently worsened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Skin allergy release refers to atopic-type dogs. Otitis is included in allergy EBV and generally move together (otitis being harder to get rid of) with few exceptions. Ear infections have a genetic component.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One year spike without degradation in EBV usually isn’t cause for alarm.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Outside dogs brought in for diversity or shifting priorities – gain what you want from that. Work through sorting out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5"/>
          </p:nvPr>
        </p:nvSpPr>
        <p:spPr/>
        <p:txBody>
          <a:bodyPr/>
          <a:lstStyle/>
          <a:p>
            <a:fld id="{00C7D7D2-9A8D-E74F-A1C3-A207A97EA8BA}" type="slidenum">
              <a:rPr lang="en-US" smtClean="0"/>
              <a:t>10</a:t>
            </a:fld>
            <a:endParaRPr lang="en-US"/>
          </a:p>
        </p:txBody>
      </p:sp>
    </p:spTree>
    <p:extLst>
      <p:ext uri="{BB962C8B-B14F-4D97-AF65-F5344CB8AC3E}">
        <p14:creationId xmlns:p14="http://schemas.microsoft.com/office/powerpoint/2010/main" val="409048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Newer generation is better, but still breeding dogs that could be several years behind in any given calendar year. Want to turn over generations quickly.</a:t>
            </a:r>
          </a:p>
        </p:txBody>
      </p:sp>
      <p:sp>
        <p:nvSpPr>
          <p:cNvPr id="4" name="Slide Number Placeholder 3"/>
          <p:cNvSpPr>
            <a:spLocks noGrp="1"/>
          </p:cNvSpPr>
          <p:nvPr>
            <p:ph type="sldNum" sz="quarter" idx="5"/>
          </p:nvPr>
        </p:nvSpPr>
        <p:spPr/>
        <p:txBody>
          <a:bodyPr/>
          <a:lstStyle/>
          <a:p>
            <a:fld id="{00C7D7D2-9A8D-E74F-A1C3-A207A97EA8BA}" type="slidenum">
              <a:rPr lang="en-US" smtClean="0"/>
              <a:t>11</a:t>
            </a:fld>
            <a:endParaRPr lang="en-US"/>
          </a:p>
        </p:txBody>
      </p:sp>
    </p:spTree>
    <p:extLst>
      <p:ext uri="{BB962C8B-B14F-4D97-AF65-F5344CB8AC3E}">
        <p14:creationId xmlns:p14="http://schemas.microsoft.com/office/powerpoint/2010/main" val="425205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 doesn’t say how you’re doing at a specific time so looking at YOB to see how decisions/progress are going </a:t>
            </a:r>
            <a:r>
              <a:rPr lang="en-US" dirty="0" err="1"/>
              <a:t>bc</a:t>
            </a:r>
            <a:r>
              <a:rPr lang="en-US" dirty="0"/>
              <a:t> any YOB has many generations</a:t>
            </a:r>
          </a:p>
          <a:p>
            <a:endParaRPr lang="en-US" dirty="0"/>
          </a:p>
        </p:txBody>
      </p:sp>
      <p:sp>
        <p:nvSpPr>
          <p:cNvPr id="4" name="Slide Number Placeholder 3"/>
          <p:cNvSpPr>
            <a:spLocks noGrp="1"/>
          </p:cNvSpPr>
          <p:nvPr>
            <p:ph type="sldNum" sz="quarter" idx="5"/>
          </p:nvPr>
        </p:nvSpPr>
        <p:spPr/>
        <p:txBody>
          <a:bodyPr/>
          <a:lstStyle/>
          <a:p>
            <a:fld id="{00C7D7D2-9A8D-E74F-A1C3-A207A97EA8BA}" type="slidenum">
              <a:rPr lang="en-US" smtClean="0"/>
              <a:t>12</a:t>
            </a:fld>
            <a:endParaRPr lang="en-US"/>
          </a:p>
        </p:txBody>
      </p:sp>
    </p:spTree>
    <p:extLst>
      <p:ext uri="{BB962C8B-B14F-4D97-AF65-F5344CB8AC3E}">
        <p14:creationId xmlns:p14="http://schemas.microsoft.com/office/powerpoint/2010/main" val="25883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CBE9-C88D-73CF-E589-E27A9A7A4A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4A4FB8-6E98-930E-62E8-1CB10092B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F68510-9C8B-7406-6BA5-E82FAB5BDB18}"/>
              </a:ext>
            </a:extLst>
          </p:cNvPr>
          <p:cNvSpPr>
            <a:spLocks noGrp="1"/>
          </p:cNvSpPr>
          <p:nvPr>
            <p:ph type="dt" sz="half" idx="10"/>
          </p:nvPr>
        </p:nvSpPr>
        <p:spPr/>
        <p:txBody>
          <a:bodyPr/>
          <a:lstStyle/>
          <a:p>
            <a:fld id="{DC4ABFD4-B36D-9945-B962-5689A965E5FD}" type="datetime1">
              <a:rPr lang="en-US" smtClean="0"/>
              <a:t>4/29/23</a:t>
            </a:fld>
            <a:endParaRPr lang="en-US"/>
          </a:p>
        </p:txBody>
      </p:sp>
      <p:sp>
        <p:nvSpPr>
          <p:cNvPr id="5" name="Footer Placeholder 4">
            <a:extLst>
              <a:ext uri="{FF2B5EF4-FFF2-40B4-BE49-F238E27FC236}">
                <a16:creationId xmlns:a16="http://schemas.microsoft.com/office/drawing/2014/main" id="{CF805FA6-13EA-29A4-771E-C2F660E0B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CA2B2-18AD-AE2C-5FEA-275C208ABD80}"/>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120862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ECB8-E58B-48B1-BA10-D2CB1A55FF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7196A-1103-7909-2D62-E590A701EE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3BF53-8D14-52F1-1ADB-1A33D65A82EB}"/>
              </a:ext>
            </a:extLst>
          </p:cNvPr>
          <p:cNvSpPr>
            <a:spLocks noGrp="1"/>
          </p:cNvSpPr>
          <p:nvPr>
            <p:ph type="dt" sz="half" idx="10"/>
          </p:nvPr>
        </p:nvSpPr>
        <p:spPr/>
        <p:txBody>
          <a:bodyPr/>
          <a:lstStyle/>
          <a:p>
            <a:fld id="{C1D33319-EB68-E643-A411-A2CCEED70FB4}" type="datetime1">
              <a:rPr lang="en-US" smtClean="0"/>
              <a:t>4/29/23</a:t>
            </a:fld>
            <a:endParaRPr lang="en-US"/>
          </a:p>
        </p:txBody>
      </p:sp>
      <p:sp>
        <p:nvSpPr>
          <p:cNvPr id="5" name="Footer Placeholder 4">
            <a:extLst>
              <a:ext uri="{FF2B5EF4-FFF2-40B4-BE49-F238E27FC236}">
                <a16:creationId xmlns:a16="http://schemas.microsoft.com/office/drawing/2014/main" id="{5B5A2982-65B9-6884-F8C2-9731FC295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C90F1-940E-0D4D-044C-D8BE3778A7BF}"/>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208289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0B74-6252-6B82-B166-E35BA36719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2B5E3C-6086-19F3-3DA3-8824E530EE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C8328-32C2-B2BD-0C23-5ACBD604CCF8}"/>
              </a:ext>
            </a:extLst>
          </p:cNvPr>
          <p:cNvSpPr>
            <a:spLocks noGrp="1"/>
          </p:cNvSpPr>
          <p:nvPr>
            <p:ph type="dt" sz="half" idx="10"/>
          </p:nvPr>
        </p:nvSpPr>
        <p:spPr/>
        <p:txBody>
          <a:bodyPr/>
          <a:lstStyle/>
          <a:p>
            <a:fld id="{8E6BBACE-0F70-A146-AEA3-E02B33A39826}" type="datetime1">
              <a:rPr lang="en-US" smtClean="0"/>
              <a:t>4/29/23</a:t>
            </a:fld>
            <a:endParaRPr lang="en-US"/>
          </a:p>
        </p:txBody>
      </p:sp>
      <p:sp>
        <p:nvSpPr>
          <p:cNvPr id="5" name="Footer Placeholder 4">
            <a:extLst>
              <a:ext uri="{FF2B5EF4-FFF2-40B4-BE49-F238E27FC236}">
                <a16:creationId xmlns:a16="http://schemas.microsoft.com/office/drawing/2014/main" id="{F39B770B-92A0-8D55-6F09-57157BCA3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2FF76-5E65-6B2D-67EE-5ACE68DEDDCF}"/>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1728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endParaRPr lang="en-US"/>
          </a:p>
        </p:txBody>
      </p:sp>
    </p:spTree>
    <p:extLst>
      <p:ext uri="{BB962C8B-B14F-4D97-AF65-F5344CB8AC3E}">
        <p14:creationId xmlns:p14="http://schemas.microsoft.com/office/powerpoint/2010/main" val="150623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3483-CAB2-9F19-A1CE-DEA6DC1BB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8F30C-525F-265F-5DFB-558BB4B6E3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E5B4C-81CD-00F2-7462-BD05E548E9F8}"/>
              </a:ext>
            </a:extLst>
          </p:cNvPr>
          <p:cNvSpPr>
            <a:spLocks noGrp="1"/>
          </p:cNvSpPr>
          <p:nvPr>
            <p:ph type="dt" sz="half" idx="10"/>
          </p:nvPr>
        </p:nvSpPr>
        <p:spPr/>
        <p:txBody>
          <a:bodyPr/>
          <a:lstStyle/>
          <a:p>
            <a:fld id="{E31DC4AF-62F1-1642-89ED-8A9D5B4EE558}" type="datetime1">
              <a:rPr lang="en-US" smtClean="0"/>
              <a:t>4/29/23</a:t>
            </a:fld>
            <a:endParaRPr lang="en-US"/>
          </a:p>
        </p:txBody>
      </p:sp>
      <p:sp>
        <p:nvSpPr>
          <p:cNvPr id="5" name="Footer Placeholder 4">
            <a:extLst>
              <a:ext uri="{FF2B5EF4-FFF2-40B4-BE49-F238E27FC236}">
                <a16:creationId xmlns:a16="http://schemas.microsoft.com/office/drawing/2014/main" id="{EC37678D-B034-F516-F61B-18BE5009E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84AFA-DF50-2F3A-E806-50B8A1AFB689}"/>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391464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273D-1FB6-54AA-7535-B4430691E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4B30F9-4E81-7C24-77C6-5C47628D1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2F21C9-0455-5C4E-29EB-24F01038A05F}"/>
              </a:ext>
            </a:extLst>
          </p:cNvPr>
          <p:cNvSpPr>
            <a:spLocks noGrp="1"/>
          </p:cNvSpPr>
          <p:nvPr>
            <p:ph type="dt" sz="half" idx="10"/>
          </p:nvPr>
        </p:nvSpPr>
        <p:spPr/>
        <p:txBody>
          <a:bodyPr/>
          <a:lstStyle/>
          <a:p>
            <a:fld id="{DAD12119-528D-2F4D-9040-BF00A7BFEE21}" type="datetime1">
              <a:rPr lang="en-US" smtClean="0"/>
              <a:t>4/29/23</a:t>
            </a:fld>
            <a:endParaRPr lang="en-US"/>
          </a:p>
        </p:txBody>
      </p:sp>
      <p:sp>
        <p:nvSpPr>
          <p:cNvPr id="5" name="Footer Placeholder 4">
            <a:extLst>
              <a:ext uri="{FF2B5EF4-FFF2-40B4-BE49-F238E27FC236}">
                <a16:creationId xmlns:a16="http://schemas.microsoft.com/office/drawing/2014/main" id="{C70FB784-C6F4-7510-CA9B-F2E7F6E2A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4A341-9827-E578-5487-BC380937A132}"/>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249532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AABB-009F-D564-C05B-5D795D3C4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0CF93-9760-2816-6667-0A42ABF4B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E737DD-65BE-F1F2-477B-60AA5FE25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0ACED-9E85-DCFF-2329-1B063D8C13C5}"/>
              </a:ext>
            </a:extLst>
          </p:cNvPr>
          <p:cNvSpPr>
            <a:spLocks noGrp="1"/>
          </p:cNvSpPr>
          <p:nvPr>
            <p:ph type="dt" sz="half" idx="10"/>
          </p:nvPr>
        </p:nvSpPr>
        <p:spPr/>
        <p:txBody>
          <a:bodyPr/>
          <a:lstStyle/>
          <a:p>
            <a:fld id="{B18BCA47-6B67-FE41-B412-AAAA2267B40D}" type="datetime1">
              <a:rPr lang="en-US" smtClean="0"/>
              <a:t>4/29/23</a:t>
            </a:fld>
            <a:endParaRPr lang="en-US"/>
          </a:p>
        </p:txBody>
      </p:sp>
      <p:sp>
        <p:nvSpPr>
          <p:cNvPr id="6" name="Footer Placeholder 5">
            <a:extLst>
              <a:ext uri="{FF2B5EF4-FFF2-40B4-BE49-F238E27FC236}">
                <a16:creationId xmlns:a16="http://schemas.microsoft.com/office/drawing/2014/main" id="{A48EFBDB-1D6F-0748-EE29-B1636394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1D10F-1E4A-715A-1EBD-DC28276FABD5}"/>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334028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0928-AF2B-A68E-3413-77F753BF91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97E59-B705-57EE-0A25-B9ADC2C13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4573F-8847-8649-9C99-1FE43CAC8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0E77A8-D377-5D01-E8A9-966DBFF24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D2A42-F30C-D030-C2D7-5C7387FDB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7FDDD-8DA4-3887-BFFC-31F9951515B7}"/>
              </a:ext>
            </a:extLst>
          </p:cNvPr>
          <p:cNvSpPr>
            <a:spLocks noGrp="1"/>
          </p:cNvSpPr>
          <p:nvPr>
            <p:ph type="dt" sz="half" idx="10"/>
          </p:nvPr>
        </p:nvSpPr>
        <p:spPr/>
        <p:txBody>
          <a:bodyPr/>
          <a:lstStyle/>
          <a:p>
            <a:fld id="{07855909-FA79-7F42-80A6-12BFFFF85A6C}" type="datetime1">
              <a:rPr lang="en-US" smtClean="0"/>
              <a:t>4/29/23</a:t>
            </a:fld>
            <a:endParaRPr lang="en-US"/>
          </a:p>
        </p:txBody>
      </p:sp>
      <p:sp>
        <p:nvSpPr>
          <p:cNvPr id="8" name="Footer Placeholder 7">
            <a:extLst>
              <a:ext uri="{FF2B5EF4-FFF2-40B4-BE49-F238E27FC236}">
                <a16:creationId xmlns:a16="http://schemas.microsoft.com/office/drawing/2014/main" id="{8DCECFE7-BFED-813C-84B4-98D11B541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DD4372-FC65-D490-9CE6-29DCE617D777}"/>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207567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2F22-0023-8D39-C01D-01F51AACE0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8FDDC7-83C9-7D05-8A0C-D4482939D929}"/>
              </a:ext>
            </a:extLst>
          </p:cNvPr>
          <p:cNvSpPr>
            <a:spLocks noGrp="1"/>
          </p:cNvSpPr>
          <p:nvPr>
            <p:ph type="dt" sz="half" idx="10"/>
          </p:nvPr>
        </p:nvSpPr>
        <p:spPr/>
        <p:txBody>
          <a:bodyPr/>
          <a:lstStyle/>
          <a:p>
            <a:fld id="{1C955372-B0B4-B946-92DC-2B38225DFD65}" type="datetime1">
              <a:rPr lang="en-US" smtClean="0"/>
              <a:t>4/29/23</a:t>
            </a:fld>
            <a:endParaRPr lang="en-US"/>
          </a:p>
        </p:txBody>
      </p:sp>
      <p:sp>
        <p:nvSpPr>
          <p:cNvPr id="4" name="Footer Placeholder 3">
            <a:extLst>
              <a:ext uri="{FF2B5EF4-FFF2-40B4-BE49-F238E27FC236}">
                <a16:creationId xmlns:a16="http://schemas.microsoft.com/office/drawing/2014/main" id="{B7F16015-0E57-391B-F497-E9F39845C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92F1B-2A1B-8C12-D1C7-D1AF8BE54A10}"/>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261791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D1E0D-75CC-0636-22FB-07C07A309546}"/>
              </a:ext>
            </a:extLst>
          </p:cNvPr>
          <p:cNvSpPr>
            <a:spLocks noGrp="1"/>
          </p:cNvSpPr>
          <p:nvPr>
            <p:ph type="dt" sz="half" idx="10"/>
          </p:nvPr>
        </p:nvSpPr>
        <p:spPr/>
        <p:txBody>
          <a:bodyPr/>
          <a:lstStyle/>
          <a:p>
            <a:fld id="{8B8F50E8-1AA9-F941-ADF0-244EAC144947}" type="datetime1">
              <a:rPr lang="en-US" smtClean="0"/>
              <a:t>4/29/23</a:t>
            </a:fld>
            <a:endParaRPr lang="en-US"/>
          </a:p>
        </p:txBody>
      </p:sp>
      <p:sp>
        <p:nvSpPr>
          <p:cNvPr id="3" name="Footer Placeholder 2">
            <a:extLst>
              <a:ext uri="{FF2B5EF4-FFF2-40B4-BE49-F238E27FC236}">
                <a16:creationId xmlns:a16="http://schemas.microsoft.com/office/drawing/2014/main" id="{AFB1285A-50DB-9555-5C0C-2BB02891B8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CABD75-2362-0A20-5EDA-73DCD973F3E6}"/>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227631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0BBE-1C33-4D0C-686B-8F640964D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C21F5-27E9-2D3F-67DE-92018D930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8512F-B552-E4F1-CBAD-BBEE7DDBF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1622F-D353-31E1-9DB8-0FFE2394A025}"/>
              </a:ext>
            </a:extLst>
          </p:cNvPr>
          <p:cNvSpPr>
            <a:spLocks noGrp="1"/>
          </p:cNvSpPr>
          <p:nvPr>
            <p:ph type="dt" sz="half" idx="10"/>
          </p:nvPr>
        </p:nvSpPr>
        <p:spPr/>
        <p:txBody>
          <a:bodyPr/>
          <a:lstStyle/>
          <a:p>
            <a:fld id="{A3E139A3-987B-954B-A776-51989B4D4931}" type="datetime1">
              <a:rPr lang="en-US" smtClean="0"/>
              <a:t>4/29/23</a:t>
            </a:fld>
            <a:endParaRPr lang="en-US"/>
          </a:p>
        </p:txBody>
      </p:sp>
      <p:sp>
        <p:nvSpPr>
          <p:cNvPr id="6" name="Footer Placeholder 5">
            <a:extLst>
              <a:ext uri="{FF2B5EF4-FFF2-40B4-BE49-F238E27FC236}">
                <a16:creationId xmlns:a16="http://schemas.microsoft.com/office/drawing/2014/main" id="{0EAAE5D7-2B83-B516-FFFA-B13F26F36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3413F-4BBF-B737-222A-AC2534A923EA}"/>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384948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28BD-D4A3-D6B1-C0A6-A8B1FBE82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791AAA-215C-F437-B2E9-4A6C27971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4B5FCD-648D-6605-4547-DC54E7CA2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621D-7FF1-5ACB-4C6F-06CC3FA901A1}"/>
              </a:ext>
            </a:extLst>
          </p:cNvPr>
          <p:cNvSpPr>
            <a:spLocks noGrp="1"/>
          </p:cNvSpPr>
          <p:nvPr>
            <p:ph type="dt" sz="half" idx="10"/>
          </p:nvPr>
        </p:nvSpPr>
        <p:spPr/>
        <p:txBody>
          <a:bodyPr/>
          <a:lstStyle/>
          <a:p>
            <a:fld id="{622D8469-1840-3349-8942-8AB31E3D649D}" type="datetime1">
              <a:rPr lang="en-US" smtClean="0"/>
              <a:t>4/29/23</a:t>
            </a:fld>
            <a:endParaRPr lang="en-US"/>
          </a:p>
        </p:txBody>
      </p:sp>
      <p:sp>
        <p:nvSpPr>
          <p:cNvPr id="6" name="Footer Placeholder 5">
            <a:extLst>
              <a:ext uri="{FF2B5EF4-FFF2-40B4-BE49-F238E27FC236}">
                <a16:creationId xmlns:a16="http://schemas.microsoft.com/office/drawing/2014/main" id="{8DCE0BBE-1080-0EFA-720B-99C2165A4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8E64A-C4F5-2B8D-1166-23EA7BA3A575}"/>
              </a:ext>
            </a:extLst>
          </p:cNvPr>
          <p:cNvSpPr>
            <a:spLocks noGrp="1"/>
          </p:cNvSpPr>
          <p:nvPr>
            <p:ph type="sldNum" sz="quarter" idx="12"/>
          </p:nvPr>
        </p:nvSpPr>
        <p:spPr/>
        <p:txBody>
          <a:bodyPr/>
          <a:lstStyle/>
          <a:p>
            <a:fld id="{F5D7A8B0-F719-C94C-A9BF-5FBD04FB7FA3}" type="slidenum">
              <a:rPr lang="en-US" smtClean="0"/>
              <a:t>‹#›</a:t>
            </a:fld>
            <a:endParaRPr lang="en-US"/>
          </a:p>
        </p:txBody>
      </p:sp>
    </p:spTree>
    <p:extLst>
      <p:ext uri="{BB962C8B-B14F-4D97-AF65-F5344CB8AC3E}">
        <p14:creationId xmlns:p14="http://schemas.microsoft.com/office/powerpoint/2010/main" val="247584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DAAFB-45BE-3ED3-9114-BDF24A6B7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953C42-5358-3409-823C-E35BEF5A8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16D50-E8E4-9EAD-2EA5-085E8C791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16930-20B0-0145-87AD-8D45A5985028}" type="datetime1">
              <a:rPr lang="en-US" smtClean="0"/>
              <a:t>4/29/23</a:t>
            </a:fld>
            <a:endParaRPr lang="en-US"/>
          </a:p>
        </p:txBody>
      </p:sp>
      <p:sp>
        <p:nvSpPr>
          <p:cNvPr id="5" name="Footer Placeholder 4">
            <a:extLst>
              <a:ext uri="{FF2B5EF4-FFF2-40B4-BE49-F238E27FC236}">
                <a16:creationId xmlns:a16="http://schemas.microsoft.com/office/drawing/2014/main" id="{98ED2323-384C-CFC3-A4EC-7BB727770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31B465-E358-9466-9F77-92A3F61FA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A8B0-F719-C94C-A9BF-5FBD04FB7FA3}" type="slidenum">
              <a:rPr lang="en-US" smtClean="0"/>
              <a:t>‹#›</a:t>
            </a:fld>
            <a:endParaRPr lang="en-US"/>
          </a:p>
        </p:txBody>
      </p:sp>
    </p:spTree>
    <p:extLst>
      <p:ext uri="{BB962C8B-B14F-4D97-AF65-F5344CB8AC3E}">
        <p14:creationId xmlns:p14="http://schemas.microsoft.com/office/powerpoint/2010/main" val="287427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www.fci.be/medias/SCI-ART-DYS-COU-MDU-en-1744.ppt" TargetMode="External"/><Relationship Id="rId3" Type="http://schemas.openxmlformats.org/officeDocument/2006/relationships/image" Target="../media/image9.jpg"/><Relationship Id="rId7" Type="http://schemas.openxmlformats.org/officeDocument/2006/relationships/hyperlink" Target="https://www.iwdr.org/elbow-dysplasia-scree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iwdr.org/elbow-dysplasia-screening/" TargetMode="External"/><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86/s12917-015-0556-9" TargetMode="External"/><Relationship Id="rId2" Type="http://schemas.openxmlformats.org/officeDocument/2006/relationships/hyperlink" Target="https://doi.org/10.1016/j.tvjl.2013.04.00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wdr.org/elbow-dysplasia-screenin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www.iwdr.org/master-knowledge-base/what-data-should-i-collect/" TargetMode="External"/><Relationship Id="rId4" Type="http://schemas.openxmlformats.org/officeDocument/2006/relationships/hyperlink" Target="http://www.fci.be/medias/SCI-ART-DYS-COU-MDU-en-1744.pp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tfaforms.com/505301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1CC-B058-8AA3-32F8-3C8E134CEEC5}"/>
              </a:ext>
            </a:extLst>
          </p:cNvPr>
          <p:cNvSpPr>
            <a:spLocks noGrp="1"/>
          </p:cNvSpPr>
          <p:nvPr>
            <p:ph type="ctrTitle"/>
          </p:nvPr>
        </p:nvSpPr>
        <p:spPr/>
        <p:txBody>
          <a:bodyPr>
            <a:normAutofit fontScale="90000"/>
          </a:bodyPr>
          <a:lstStyle/>
          <a:p>
            <a:r>
              <a:rPr lang="en-US" dirty="0"/>
              <a:t>Improving health using EBVs: Elbow, Skin, and Mast Cell Tumors </a:t>
            </a:r>
          </a:p>
        </p:txBody>
      </p:sp>
      <p:sp>
        <p:nvSpPr>
          <p:cNvPr id="3" name="Subtitle 2">
            <a:extLst>
              <a:ext uri="{FF2B5EF4-FFF2-40B4-BE49-F238E27FC236}">
                <a16:creationId xmlns:a16="http://schemas.microsoft.com/office/drawing/2014/main" id="{F6558059-9537-0F4B-7682-F6FBD3D0BD2A}"/>
              </a:ext>
            </a:extLst>
          </p:cNvPr>
          <p:cNvSpPr>
            <a:spLocks noGrp="1"/>
          </p:cNvSpPr>
          <p:nvPr>
            <p:ph type="subTitle" idx="1"/>
          </p:nvPr>
        </p:nvSpPr>
        <p:spPr/>
        <p:txBody>
          <a:bodyPr>
            <a:normAutofit/>
          </a:bodyPr>
          <a:lstStyle/>
          <a:p>
            <a:pPr marL="0" lvl="0" indent="0" algn="ctr" rtl="0">
              <a:lnSpc>
                <a:spcPct val="90000"/>
              </a:lnSpc>
              <a:spcBef>
                <a:spcPts val="0"/>
              </a:spcBef>
              <a:spcAft>
                <a:spcPts val="0"/>
              </a:spcAft>
              <a:buClr>
                <a:schemeClr val="dk1"/>
              </a:buClr>
              <a:buSzPct val="100000"/>
              <a:buNone/>
            </a:pPr>
            <a:endParaRPr lang="en-US" dirty="0"/>
          </a:p>
          <a:p>
            <a:pPr marL="0" lvl="0" indent="0" algn="ctr" rtl="0">
              <a:lnSpc>
                <a:spcPct val="90000"/>
              </a:lnSpc>
              <a:spcBef>
                <a:spcPts val="0"/>
              </a:spcBef>
              <a:spcAft>
                <a:spcPts val="0"/>
              </a:spcAft>
              <a:buClr>
                <a:schemeClr val="dk1"/>
              </a:buClr>
              <a:buSzPct val="100000"/>
              <a:buNone/>
            </a:pPr>
            <a:r>
              <a:rPr lang="en-US" dirty="0"/>
              <a:t>Madeline Zimmermann, M.S.</a:t>
            </a:r>
          </a:p>
          <a:p>
            <a:pPr marL="0" lvl="0" indent="0" algn="ctr" rtl="0">
              <a:lnSpc>
                <a:spcPct val="90000"/>
              </a:lnSpc>
              <a:spcBef>
                <a:spcPts val="0"/>
              </a:spcBef>
              <a:spcAft>
                <a:spcPts val="0"/>
              </a:spcAft>
              <a:buClr>
                <a:schemeClr val="dk1"/>
              </a:buClr>
              <a:buSzPct val="100000"/>
              <a:buNone/>
            </a:pPr>
            <a:endParaRPr lang="en-US" dirty="0"/>
          </a:p>
          <a:p>
            <a:pPr marL="0" lvl="0" indent="0" algn="ctr" rtl="0">
              <a:lnSpc>
                <a:spcPct val="90000"/>
              </a:lnSpc>
              <a:spcBef>
                <a:spcPts val="0"/>
              </a:spcBef>
              <a:spcAft>
                <a:spcPts val="0"/>
              </a:spcAft>
              <a:buClr>
                <a:schemeClr val="dk1"/>
              </a:buClr>
              <a:buSzPct val="100000"/>
              <a:buNone/>
            </a:pPr>
            <a:r>
              <a:rPr lang="en-US" dirty="0"/>
              <a:t>2023 Breeders Workshop</a:t>
            </a:r>
          </a:p>
        </p:txBody>
      </p:sp>
    </p:spTree>
    <p:extLst>
      <p:ext uri="{BB962C8B-B14F-4D97-AF65-F5344CB8AC3E}">
        <p14:creationId xmlns:p14="http://schemas.microsoft.com/office/powerpoint/2010/main" val="140704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9D86B07-C4E2-4AFE-9F24-FAA9CFFCAE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961" y="206973"/>
            <a:ext cx="1710515" cy="96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5F8A75C7-3C40-E370-A5CC-E988A3D87D71}"/>
              </a:ext>
            </a:extLst>
          </p:cNvPr>
          <p:cNvSpPr>
            <a:spLocks noGrp="1"/>
          </p:cNvSpPr>
          <p:nvPr>
            <p:ph type="sldNum" sz="quarter" idx="12"/>
          </p:nvPr>
        </p:nvSpPr>
        <p:spPr/>
        <p:txBody>
          <a:bodyPr/>
          <a:lstStyle/>
          <a:p>
            <a:fld id="{F5D7A8B0-F719-C94C-A9BF-5FBD04FB7FA3}" type="slidenum">
              <a:rPr lang="en-US" smtClean="0"/>
              <a:t>10</a:t>
            </a:fld>
            <a:endParaRPr lang="en-US"/>
          </a:p>
        </p:txBody>
      </p:sp>
      <p:graphicFrame>
        <p:nvGraphicFramePr>
          <p:cNvPr id="9" name="Chart 8">
            <a:extLst>
              <a:ext uri="{FF2B5EF4-FFF2-40B4-BE49-F238E27FC236}">
                <a16:creationId xmlns:a16="http://schemas.microsoft.com/office/drawing/2014/main" id="{AFDC1B5C-640C-0345-996C-C34F4A1F3783}"/>
              </a:ext>
            </a:extLst>
          </p:cNvPr>
          <p:cNvGraphicFramePr>
            <a:graphicFrameLocks/>
          </p:cNvGraphicFramePr>
          <p:nvPr>
            <p:extLst>
              <p:ext uri="{D42A27DB-BD31-4B8C-83A1-F6EECF244321}">
                <p14:modId xmlns:p14="http://schemas.microsoft.com/office/powerpoint/2010/main" val="1740283291"/>
              </p:ext>
            </p:extLst>
          </p:nvPr>
        </p:nvGraphicFramePr>
        <p:xfrm>
          <a:off x="1062228" y="206973"/>
          <a:ext cx="10067544" cy="544068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40D2F42D-45DD-4BC6-886E-93AB7C4D60B1}"/>
              </a:ext>
            </a:extLst>
          </p:cNvPr>
          <p:cNvSpPr txBox="1"/>
          <p:nvPr/>
        </p:nvSpPr>
        <p:spPr>
          <a:xfrm>
            <a:off x="5269826" y="5889533"/>
            <a:ext cx="2225694" cy="923330"/>
          </a:xfrm>
          <a:prstGeom prst="rect">
            <a:avLst/>
          </a:prstGeom>
          <a:noFill/>
          <a:ln>
            <a:solidFill>
              <a:srgbClr val="FFC000"/>
            </a:solidFill>
          </a:ln>
        </p:spPr>
        <p:txBody>
          <a:bodyPr wrap="square" rtlCol="0">
            <a:spAutoFit/>
          </a:bodyPr>
          <a:lstStyle/>
          <a:p>
            <a:pPr algn="ctr"/>
            <a:r>
              <a:rPr lang="en-US" dirty="0"/>
              <a:t>2013: Breeding priority shifted away from skin/otitis</a:t>
            </a:r>
          </a:p>
        </p:txBody>
      </p:sp>
      <p:sp>
        <p:nvSpPr>
          <p:cNvPr id="10" name="TextBox 9">
            <a:extLst>
              <a:ext uri="{FF2B5EF4-FFF2-40B4-BE49-F238E27FC236}">
                <a16:creationId xmlns:a16="http://schemas.microsoft.com/office/drawing/2014/main" id="{AD13B3D5-6932-8F22-119B-8ED57384F67A}"/>
              </a:ext>
            </a:extLst>
          </p:cNvPr>
          <p:cNvSpPr txBox="1"/>
          <p:nvPr/>
        </p:nvSpPr>
        <p:spPr>
          <a:xfrm>
            <a:off x="464463" y="5892581"/>
            <a:ext cx="1505013" cy="646331"/>
          </a:xfrm>
          <a:prstGeom prst="rect">
            <a:avLst/>
          </a:prstGeom>
          <a:noFill/>
          <a:ln w="12700">
            <a:solidFill>
              <a:srgbClr val="FF00FF"/>
            </a:solidFill>
          </a:ln>
        </p:spPr>
        <p:txBody>
          <a:bodyPr wrap="square" rtlCol="0">
            <a:spAutoFit/>
          </a:bodyPr>
          <a:lstStyle/>
          <a:p>
            <a:pPr algn="ctr"/>
            <a:r>
              <a:rPr lang="en-US" dirty="0"/>
              <a:t>2005: EBV implemented</a:t>
            </a:r>
          </a:p>
        </p:txBody>
      </p:sp>
      <p:sp>
        <p:nvSpPr>
          <p:cNvPr id="11" name="TextBox 10">
            <a:extLst>
              <a:ext uri="{FF2B5EF4-FFF2-40B4-BE49-F238E27FC236}">
                <a16:creationId xmlns:a16="http://schemas.microsoft.com/office/drawing/2014/main" id="{352DE90A-E913-4191-CFA6-B3B9D6E365C6}"/>
              </a:ext>
            </a:extLst>
          </p:cNvPr>
          <p:cNvSpPr txBox="1"/>
          <p:nvPr/>
        </p:nvSpPr>
        <p:spPr>
          <a:xfrm>
            <a:off x="2272341" y="5889533"/>
            <a:ext cx="2694620" cy="923330"/>
          </a:xfrm>
          <a:prstGeom prst="rect">
            <a:avLst/>
          </a:prstGeom>
          <a:noFill/>
          <a:ln>
            <a:solidFill>
              <a:srgbClr val="FF0000"/>
            </a:solidFill>
          </a:ln>
        </p:spPr>
        <p:txBody>
          <a:bodyPr wrap="square" rtlCol="0">
            <a:spAutoFit/>
          </a:bodyPr>
          <a:lstStyle/>
          <a:p>
            <a:pPr algn="ctr"/>
            <a:r>
              <a:rPr lang="en-US" dirty="0"/>
              <a:t>2012: Environmental change e.g. kennels more humid than usual?</a:t>
            </a:r>
          </a:p>
        </p:txBody>
      </p:sp>
      <p:sp>
        <p:nvSpPr>
          <p:cNvPr id="12" name="TextBox 11">
            <a:extLst>
              <a:ext uri="{FF2B5EF4-FFF2-40B4-BE49-F238E27FC236}">
                <a16:creationId xmlns:a16="http://schemas.microsoft.com/office/drawing/2014/main" id="{40C3AD79-7866-0CA8-4393-FB9D1A326C32}"/>
              </a:ext>
            </a:extLst>
          </p:cNvPr>
          <p:cNvSpPr txBox="1"/>
          <p:nvPr/>
        </p:nvSpPr>
        <p:spPr>
          <a:xfrm>
            <a:off x="7798385" y="5879797"/>
            <a:ext cx="1366989" cy="923330"/>
          </a:xfrm>
          <a:prstGeom prst="rect">
            <a:avLst/>
          </a:prstGeom>
          <a:noFill/>
          <a:ln>
            <a:solidFill>
              <a:srgbClr val="7030A0"/>
            </a:solidFill>
          </a:ln>
        </p:spPr>
        <p:txBody>
          <a:bodyPr wrap="square" rtlCol="0">
            <a:spAutoFit/>
          </a:bodyPr>
          <a:lstStyle/>
          <a:p>
            <a:pPr algn="ctr"/>
            <a:r>
              <a:rPr lang="en-US" dirty="0"/>
              <a:t>2017: Influx of outside studs</a:t>
            </a:r>
          </a:p>
        </p:txBody>
      </p:sp>
      <p:sp>
        <p:nvSpPr>
          <p:cNvPr id="13" name="Parallelogram 12">
            <a:extLst>
              <a:ext uri="{FF2B5EF4-FFF2-40B4-BE49-F238E27FC236}">
                <a16:creationId xmlns:a16="http://schemas.microsoft.com/office/drawing/2014/main" id="{99E7D0E7-42B5-08CD-8FD9-5ABC82F1B047}"/>
              </a:ext>
            </a:extLst>
          </p:cNvPr>
          <p:cNvSpPr/>
          <p:nvPr/>
        </p:nvSpPr>
        <p:spPr>
          <a:xfrm>
            <a:off x="2233535" y="5021704"/>
            <a:ext cx="614596" cy="521017"/>
          </a:xfrm>
          <a:prstGeom prst="parallelogram">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AAD2221E-C2B9-CC35-25EB-6ABA52394148}"/>
              </a:ext>
            </a:extLst>
          </p:cNvPr>
          <p:cNvSpPr/>
          <p:nvPr/>
        </p:nvSpPr>
        <p:spPr>
          <a:xfrm>
            <a:off x="5511384" y="5019883"/>
            <a:ext cx="614596" cy="521017"/>
          </a:xfrm>
          <a:prstGeom prst="parallelogram">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4E0DE294-B9F7-936A-0C0A-105BB230DFCC}"/>
              </a:ext>
            </a:extLst>
          </p:cNvPr>
          <p:cNvSpPr/>
          <p:nvPr/>
        </p:nvSpPr>
        <p:spPr>
          <a:xfrm>
            <a:off x="6038537" y="5021704"/>
            <a:ext cx="614596" cy="521017"/>
          </a:xfrm>
          <a:prstGeom prst="parallelogram">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8A9D6EF2-DF4C-F745-7403-C9EB56D11716}"/>
              </a:ext>
            </a:extLst>
          </p:cNvPr>
          <p:cNvSpPr/>
          <p:nvPr/>
        </p:nvSpPr>
        <p:spPr>
          <a:xfrm>
            <a:off x="7888139" y="5019884"/>
            <a:ext cx="614596" cy="521017"/>
          </a:xfrm>
          <a:prstGeom prst="parallelogram">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9B65C20F-8549-CA01-ABCE-F76EEDD8E479}"/>
              </a:ext>
            </a:extLst>
          </p:cNvPr>
          <p:cNvSpPr/>
          <p:nvPr/>
        </p:nvSpPr>
        <p:spPr>
          <a:xfrm>
            <a:off x="8835017" y="5019883"/>
            <a:ext cx="614596" cy="521017"/>
          </a:xfrm>
          <a:prstGeom prst="parallelogram">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FDFF82B-8D9D-06B3-F817-3BC65CEF9B47}"/>
              </a:ext>
            </a:extLst>
          </p:cNvPr>
          <p:cNvSpPr txBox="1"/>
          <p:nvPr/>
        </p:nvSpPr>
        <p:spPr>
          <a:xfrm>
            <a:off x="9468239" y="5889533"/>
            <a:ext cx="1366989" cy="923330"/>
          </a:xfrm>
          <a:prstGeom prst="rect">
            <a:avLst/>
          </a:prstGeom>
          <a:noFill/>
          <a:ln>
            <a:solidFill>
              <a:srgbClr val="00B050"/>
            </a:solidFill>
          </a:ln>
        </p:spPr>
        <p:txBody>
          <a:bodyPr wrap="square" rtlCol="0">
            <a:spAutoFit/>
          </a:bodyPr>
          <a:lstStyle/>
          <a:p>
            <a:pPr algn="ctr"/>
            <a:r>
              <a:rPr lang="en-US" dirty="0"/>
              <a:t>2019: Focus shifting back to skin/otitis</a:t>
            </a:r>
          </a:p>
        </p:txBody>
      </p:sp>
    </p:spTree>
    <p:extLst>
      <p:ext uri="{BB962C8B-B14F-4D97-AF65-F5344CB8AC3E}">
        <p14:creationId xmlns:p14="http://schemas.microsoft.com/office/powerpoint/2010/main" val="35115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1"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32C2-AF91-3C8B-BF9A-0C44C5F72BB0}"/>
              </a:ext>
            </a:extLst>
          </p:cNvPr>
          <p:cNvSpPr>
            <a:spLocks noGrp="1"/>
          </p:cNvSpPr>
          <p:nvPr>
            <p:ph type="title"/>
          </p:nvPr>
        </p:nvSpPr>
        <p:spPr/>
        <p:txBody>
          <a:bodyPr/>
          <a:lstStyle/>
          <a:p>
            <a:r>
              <a:rPr lang="en-US" dirty="0"/>
              <a:t>Timeline of Genetic Progress: GEB Skin Data</a:t>
            </a:r>
            <a:endParaRPr lang="en-US" dirty="0">
              <a:highlight>
                <a:srgbClr val="FFFF00"/>
              </a:highlight>
            </a:endParaRPr>
          </a:p>
        </p:txBody>
      </p:sp>
      <p:pic>
        <p:nvPicPr>
          <p:cNvPr id="13" name="Content Placeholder 12">
            <a:extLst>
              <a:ext uri="{FF2B5EF4-FFF2-40B4-BE49-F238E27FC236}">
                <a16:creationId xmlns:a16="http://schemas.microsoft.com/office/drawing/2014/main" id="{7355CEAB-A50A-DC8E-6C8F-AFA13AABF3A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1434641" y="1399011"/>
            <a:ext cx="3837821" cy="3837821"/>
          </a:xfrm>
          <a:prstGeom prst="rect">
            <a:avLst/>
          </a:prstGeom>
        </p:spPr>
      </p:pic>
      <p:pic>
        <p:nvPicPr>
          <p:cNvPr id="3" name="Picture 4">
            <a:extLst>
              <a:ext uri="{FF2B5EF4-FFF2-40B4-BE49-F238E27FC236}">
                <a16:creationId xmlns:a16="http://schemas.microsoft.com/office/drawing/2014/main" id="{4F19CD39-E02F-A21E-8EAB-BBC3A9969D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540" y="105780"/>
            <a:ext cx="1371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0E85406A-84A9-82F4-0827-DDA3B79D5EAE}"/>
              </a:ext>
            </a:extLst>
          </p:cNvPr>
          <p:cNvSpPr txBox="1"/>
          <p:nvPr/>
        </p:nvSpPr>
        <p:spPr>
          <a:xfrm>
            <a:off x="1491156" y="5947552"/>
            <a:ext cx="418049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Progress made </a:t>
            </a:r>
            <a:r>
              <a:rPr lang="en-US" dirty="0"/>
              <a:t>when </a:t>
            </a:r>
            <a:r>
              <a:rPr lang="en-US" dirty="0">
                <a:solidFill>
                  <a:srgbClr val="00B050"/>
                </a:solidFill>
              </a:rPr>
              <a:t>new dogs kept are stronger than dogs not kept/leaving</a:t>
            </a:r>
          </a:p>
        </p:txBody>
      </p:sp>
      <p:pic>
        <p:nvPicPr>
          <p:cNvPr id="4" name="Content Placeholder 12">
            <a:extLst>
              <a:ext uri="{FF2B5EF4-FFF2-40B4-BE49-F238E27FC236}">
                <a16:creationId xmlns:a16="http://schemas.microsoft.com/office/drawing/2014/main" id="{20ADBFA0-1D89-4A7C-937A-5D33C715947A}"/>
              </a:ext>
            </a:extLst>
          </p:cNvPr>
          <p:cNvPicPr>
            <a:picLocks noChangeAspect="1"/>
          </p:cNvPicPr>
          <p:nvPr/>
        </p:nvPicPr>
        <p:blipFill>
          <a:blip r:embed="rId5"/>
          <a:srcRect/>
          <a:stretch/>
        </p:blipFill>
        <p:spPr>
          <a:xfrm>
            <a:off x="6462728" y="1523508"/>
            <a:ext cx="4294631" cy="3584448"/>
          </a:xfrm>
          <a:prstGeom prst="rect">
            <a:avLst/>
          </a:prstGeom>
        </p:spPr>
      </p:pic>
      <p:sp>
        <p:nvSpPr>
          <p:cNvPr id="31" name="TextBox 30">
            <a:extLst>
              <a:ext uri="{FF2B5EF4-FFF2-40B4-BE49-F238E27FC236}">
                <a16:creationId xmlns:a16="http://schemas.microsoft.com/office/drawing/2014/main" id="{0F74A410-201F-5170-4FFB-A289D1812F72}"/>
              </a:ext>
            </a:extLst>
          </p:cNvPr>
          <p:cNvSpPr txBox="1"/>
          <p:nvPr/>
        </p:nvSpPr>
        <p:spPr>
          <a:xfrm>
            <a:off x="6520354" y="5238308"/>
            <a:ext cx="418049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Lag in progress timeline: </a:t>
            </a:r>
            <a:r>
              <a:rPr lang="en-US" dirty="0"/>
              <a:t>A year’s production is mixed among multiple generations, therefore progress may look slower</a:t>
            </a:r>
          </a:p>
        </p:txBody>
      </p:sp>
      <p:sp>
        <p:nvSpPr>
          <p:cNvPr id="32" name="Rectangle 31">
            <a:extLst>
              <a:ext uri="{FF2B5EF4-FFF2-40B4-BE49-F238E27FC236}">
                <a16:creationId xmlns:a16="http://schemas.microsoft.com/office/drawing/2014/main" id="{D30F16D3-245D-DC8C-AF18-0386A9C4C680}"/>
              </a:ext>
            </a:extLst>
          </p:cNvPr>
          <p:cNvSpPr/>
          <p:nvPr/>
        </p:nvSpPr>
        <p:spPr>
          <a:xfrm>
            <a:off x="4631305" y="1671400"/>
            <a:ext cx="666272" cy="3182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20AB7603-169E-B8D3-A032-6A26D264567A}"/>
              </a:ext>
            </a:extLst>
          </p:cNvPr>
          <p:cNvSpPr txBox="1"/>
          <p:nvPr/>
        </p:nvSpPr>
        <p:spPr>
          <a:xfrm>
            <a:off x="1491156" y="5237108"/>
            <a:ext cx="418049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Progress lost</a:t>
            </a:r>
            <a:r>
              <a:rPr lang="en-US" dirty="0"/>
              <a:t> when </a:t>
            </a:r>
            <a:r>
              <a:rPr lang="en-US" dirty="0">
                <a:solidFill>
                  <a:srgbClr val="FF0000"/>
                </a:solidFill>
              </a:rPr>
              <a:t>dogs leaving the colony were stronger</a:t>
            </a:r>
          </a:p>
          <a:p>
            <a:endParaRPr lang="en-US" dirty="0"/>
          </a:p>
        </p:txBody>
      </p:sp>
      <p:cxnSp>
        <p:nvCxnSpPr>
          <p:cNvPr id="9" name="Straight Connector 8">
            <a:extLst>
              <a:ext uri="{FF2B5EF4-FFF2-40B4-BE49-F238E27FC236}">
                <a16:creationId xmlns:a16="http://schemas.microsoft.com/office/drawing/2014/main" id="{CB048A1A-B8C6-AF85-61D6-ECD1F779C694}"/>
              </a:ext>
            </a:extLst>
          </p:cNvPr>
          <p:cNvCxnSpPr/>
          <p:nvPr/>
        </p:nvCxnSpPr>
        <p:spPr>
          <a:xfrm>
            <a:off x="1981196" y="2883784"/>
            <a:ext cx="1063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own Arrow 10">
            <a:extLst>
              <a:ext uri="{FF2B5EF4-FFF2-40B4-BE49-F238E27FC236}">
                <a16:creationId xmlns:a16="http://schemas.microsoft.com/office/drawing/2014/main" id="{D77D64BC-7289-9614-A4DE-21612AB4CEEE}"/>
              </a:ext>
            </a:extLst>
          </p:cNvPr>
          <p:cNvSpPr/>
          <p:nvPr/>
        </p:nvSpPr>
        <p:spPr>
          <a:xfrm>
            <a:off x="3044452" y="1743661"/>
            <a:ext cx="269836" cy="4701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F692F6-860B-EC07-B957-2FCCAFF57748}"/>
              </a:ext>
            </a:extLst>
          </p:cNvPr>
          <p:cNvSpPr txBox="1"/>
          <p:nvPr/>
        </p:nvSpPr>
        <p:spPr>
          <a:xfrm>
            <a:off x="7045488" y="3244334"/>
            <a:ext cx="448132" cy="369332"/>
          </a:xfrm>
          <a:prstGeom prst="rect">
            <a:avLst/>
          </a:prstGeom>
          <a:noFill/>
        </p:spPr>
        <p:txBody>
          <a:bodyPr wrap="square" rtlCol="0">
            <a:spAutoFit/>
          </a:bodyPr>
          <a:lstStyle/>
          <a:p>
            <a:r>
              <a:rPr lang="en-US" dirty="0"/>
              <a:t>15</a:t>
            </a:r>
          </a:p>
        </p:txBody>
      </p:sp>
      <p:sp>
        <p:nvSpPr>
          <p:cNvPr id="16" name="TextBox 15">
            <a:extLst>
              <a:ext uri="{FF2B5EF4-FFF2-40B4-BE49-F238E27FC236}">
                <a16:creationId xmlns:a16="http://schemas.microsoft.com/office/drawing/2014/main" id="{38ED6155-9D5D-631C-3D5D-6015C3B51338}"/>
              </a:ext>
            </a:extLst>
          </p:cNvPr>
          <p:cNvSpPr txBox="1"/>
          <p:nvPr/>
        </p:nvSpPr>
        <p:spPr>
          <a:xfrm>
            <a:off x="7651903" y="3425954"/>
            <a:ext cx="448132" cy="369332"/>
          </a:xfrm>
          <a:prstGeom prst="rect">
            <a:avLst/>
          </a:prstGeom>
          <a:noFill/>
        </p:spPr>
        <p:txBody>
          <a:bodyPr wrap="square" rtlCol="0">
            <a:spAutoFit/>
          </a:bodyPr>
          <a:lstStyle/>
          <a:p>
            <a:r>
              <a:rPr lang="en-US" dirty="0"/>
              <a:t>15</a:t>
            </a:r>
          </a:p>
        </p:txBody>
      </p:sp>
      <p:sp>
        <p:nvSpPr>
          <p:cNvPr id="17" name="TextBox 16">
            <a:extLst>
              <a:ext uri="{FF2B5EF4-FFF2-40B4-BE49-F238E27FC236}">
                <a16:creationId xmlns:a16="http://schemas.microsoft.com/office/drawing/2014/main" id="{EFE76680-580B-1718-42C2-25970F8F97E1}"/>
              </a:ext>
            </a:extLst>
          </p:cNvPr>
          <p:cNvSpPr txBox="1"/>
          <p:nvPr/>
        </p:nvSpPr>
        <p:spPr>
          <a:xfrm>
            <a:off x="8306961" y="3285719"/>
            <a:ext cx="448132" cy="369332"/>
          </a:xfrm>
          <a:prstGeom prst="rect">
            <a:avLst/>
          </a:prstGeom>
          <a:noFill/>
        </p:spPr>
        <p:txBody>
          <a:bodyPr wrap="square" rtlCol="0">
            <a:spAutoFit/>
          </a:bodyPr>
          <a:lstStyle/>
          <a:p>
            <a:r>
              <a:rPr lang="en-US" dirty="0"/>
              <a:t>15</a:t>
            </a:r>
          </a:p>
        </p:txBody>
      </p:sp>
      <p:sp>
        <p:nvSpPr>
          <p:cNvPr id="18" name="TextBox 17">
            <a:extLst>
              <a:ext uri="{FF2B5EF4-FFF2-40B4-BE49-F238E27FC236}">
                <a16:creationId xmlns:a16="http://schemas.microsoft.com/office/drawing/2014/main" id="{F66793A2-4893-2E8F-32E2-1FADFAC345DF}"/>
              </a:ext>
            </a:extLst>
          </p:cNvPr>
          <p:cNvSpPr txBox="1"/>
          <p:nvPr/>
        </p:nvSpPr>
        <p:spPr>
          <a:xfrm>
            <a:off x="8946920" y="2893449"/>
            <a:ext cx="448132" cy="369332"/>
          </a:xfrm>
          <a:prstGeom prst="rect">
            <a:avLst/>
          </a:prstGeom>
          <a:noFill/>
        </p:spPr>
        <p:txBody>
          <a:bodyPr wrap="square" rtlCol="0">
            <a:spAutoFit/>
          </a:bodyPr>
          <a:lstStyle/>
          <a:p>
            <a:r>
              <a:rPr lang="en-US" dirty="0"/>
              <a:t>15</a:t>
            </a:r>
          </a:p>
        </p:txBody>
      </p:sp>
      <p:sp>
        <p:nvSpPr>
          <p:cNvPr id="19" name="TextBox 18">
            <a:extLst>
              <a:ext uri="{FF2B5EF4-FFF2-40B4-BE49-F238E27FC236}">
                <a16:creationId xmlns:a16="http://schemas.microsoft.com/office/drawing/2014/main" id="{956C58E3-411C-4CD9-0C25-79EA99C85F53}"/>
              </a:ext>
            </a:extLst>
          </p:cNvPr>
          <p:cNvSpPr txBox="1"/>
          <p:nvPr/>
        </p:nvSpPr>
        <p:spPr>
          <a:xfrm>
            <a:off x="9543361" y="2649864"/>
            <a:ext cx="448132" cy="369332"/>
          </a:xfrm>
          <a:prstGeom prst="rect">
            <a:avLst/>
          </a:prstGeom>
          <a:noFill/>
        </p:spPr>
        <p:txBody>
          <a:bodyPr wrap="square" rtlCol="0">
            <a:spAutoFit/>
          </a:bodyPr>
          <a:lstStyle/>
          <a:p>
            <a:r>
              <a:rPr lang="en-US" dirty="0"/>
              <a:t>15</a:t>
            </a:r>
          </a:p>
        </p:txBody>
      </p:sp>
      <p:sp>
        <p:nvSpPr>
          <p:cNvPr id="20" name="TextBox 19">
            <a:extLst>
              <a:ext uri="{FF2B5EF4-FFF2-40B4-BE49-F238E27FC236}">
                <a16:creationId xmlns:a16="http://schemas.microsoft.com/office/drawing/2014/main" id="{F5086B29-12EC-30D6-0602-6F998A1E9BD6}"/>
              </a:ext>
            </a:extLst>
          </p:cNvPr>
          <p:cNvSpPr txBox="1"/>
          <p:nvPr/>
        </p:nvSpPr>
        <p:spPr>
          <a:xfrm>
            <a:off x="7022488" y="2654252"/>
            <a:ext cx="448132" cy="369332"/>
          </a:xfrm>
          <a:prstGeom prst="rect">
            <a:avLst/>
          </a:prstGeom>
          <a:noFill/>
        </p:spPr>
        <p:txBody>
          <a:bodyPr wrap="square" rtlCol="0">
            <a:spAutoFit/>
          </a:bodyPr>
          <a:lstStyle/>
          <a:p>
            <a:r>
              <a:rPr lang="en-US" dirty="0"/>
              <a:t>14</a:t>
            </a:r>
          </a:p>
        </p:txBody>
      </p:sp>
      <p:sp>
        <p:nvSpPr>
          <p:cNvPr id="21" name="TextBox 20">
            <a:extLst>
              <a:ext uri="{FF2B5EF4-FFF2-40B4-BE49-F238E27FC236}">
                <a16:creationId xmlns:a16="http://schemas.microsoft.com/office/drawing/2014/main" id="{0F98D39E-D4EB-A11B-0F4B-0D9039B0B879}"/>
              </a:ext>
            </a:extLst>
          </p:cNvPr>
          <p:cNvSpPr txBox="1"/>
          <p:nvPr/>
        </p:nvSpPr>
        <p:spPr>
          <a:xfrm>
            <a:off x="7651903" y="2849071"/>
            <a:ext cx="448132" cy="369332"/>
          </a:xfrm>
          <a:prstGeom prst="rect">
            <a:avLst/>
          </a:prstGeom>
          <a:noFill/>
        </p:spPr>
        <p:txBody>
          <a:bodyPr wrap="square" rtlCol="0">
            <a:spAutoFit/>
          </a:bodyPr>
          <a:lstStyle/>
          <a:p>
            <a:r>
              <a:rPr lang="en-US" dirty="0"/>
              <a:t>14</a:t>
            </a:r>
          </a:p>
        </p:txBody>
      </p:sp>
      <p:sp>
        <p:nvSpPr>
          <p:cNvPr id="22" name="TextBox 21">
            <a:extLst>
              <a:ext uri="{FF2B5EF4-FFF2-40B4-BE49-F238E27FC236}">
                <a16:creationId xmlns:a16="http://schemas.microsoft.com/office/drawing/2014/main" id="{A9B6346D-5E70-0B37-CB7C-FA4B330B08F3}"/>
              </a:ext>
            </a:extLst>
          </p:cNvPr>
          <p:cNvSpPr txBox="1"/>
          <p:nvPr/>
        </p:nvSpPr>
        <p:spPr>
          <a:xfrm>
            <a:off x="8297211" y="2534304"/>
            <a:ext cx="448132" cy="369332"/>
          </a:xfrm>
          <a:prstGeom prst="rect">
            <a:avLst/>
          </a:prstGeom>
          <a:noFill/>
        </p:spPr>
        <p:txBody>
          <a:bodyPr wrap="square" rtlCol="0">
            <a:spAutoFit/>
          </a:bodyPr>
          <a:lstStyle/>
          <a:p>
            <a:r>
              <a:rPr lang="en-US" dirty="0"/>
              <a:t>14</a:t>
            </a:r>
          </a:p>
        </p:txBody>
      </p:sp>
      <p:sp>
        <p:nvSpPr>
          <p:cNvPr id="23" name="TextBox 22">
            <a:extLst>
              <a:ext uri="{FF2B5EF4-FFF2-40B4-BE49-F238E27FC236}">
                <a16:creationId xmlns:a16="http://schemas.microsoft.com/office/drawing/2014/main" id="{256C602C-7535-7664-B517-7600394CDFD2}"/>
              </a:ext>
            </a:extLst>
          </p:cNvPr>
          <p:cNvSpPr txBox="1"/>
          <p:nvPr/>
        </p:nvSpPr>
        <p:spPr>
          <a:xfrm>
            <a:off x="8946920" y="2029132"/>
            <a:ext cx="448132" cy="369332"/>
          </a:xfrm>
          <a:prstGeom prst="rect">
            <a:avLst/>
          </a:prstGeom>
          <a:noFill/>
        </p:spPr>
        <p:txBody>
          <a:bodyPr wrap="square" rtlCol="0">
            <a:spAutoFit/>
          </a:bodyPr>
          <a:lstStyle/>
          <a:p>
            <a:r>
              <a:rPr lang="en-US" dirty="0"/>
              <a:t>14</a:t>
            </a:r>
          </a:p>
        </p:txBody>
      </p:sp>
      <p:sp>
        <p:nvSpPr>
          <p:cNvPr id="24" name="TextBox 23">
            <a:extLst>
              <a:ext uri="{FF2B5EF4-FFF2-40B4-BE49-F238E27FC236}">
                <a16:creationId xmlns:a16="http://schemas.microsoft.com/office/drawing/2014/main" id="{454711DC-4123-DED9-F913-7890647F3221}"/>
              </a:ext>
            </a:extLst>
          </p:cNvPr>
          <p:cNvSpPr txBox="1"/>
          <p:nvPr/>
        </p:nvSpPr>
        <p:spPr>
          <a:xfrm>
            <a:off x="9525308" y="2166538"/>
            <a:ext cx="448132" cy="369332"/>
          </a:xfrm>
          <a:prstGeom prst="rect">
            <a:avLst/>
          </a:prstGeom>
          <a:noFill/>
        </p:spPr>
        <p:txBody>
          <a:bodyPr wrap="square" rtlCol="0">
            <a:spAutoFit/>
          </a:bodyPr>
          <a:lstStyle/>
          <a:p>
            <a:r>
              <a:rPr lang="en-US" dirty="0"/>
              <a:t>14</a:t>
            </a:r>
          </a:p>
        </p:txBody>
      </p:sp>
      <p:sp>
        <p:nvSpPr>
          <p:cNvPr id="10" name="Rectangle 9">
            <a:extLst>
              <a:ext uri="{FF2B5EF4-FFF2-40B4-BE49-F238E27FC236}">
                <a16:creationId xmlns:a16="http://schemas.microsoft.com/office/drawing/2014/main" id="{07700D34-29AE-E8DB-1053-FFE535BFD636}"/>
              </a:ext>
            </a:extLst>
          </p:cNvPr>
          <p:cNvSpPr/>
          <p:nvPr/>
        </p:nvSpPr>
        <p:spPr>
          <a:xfrm>
            <a:off x="6421385" y="1490553"/>
            <a:ext cx="4986669" cy="500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EDDC6266-8F3D-F3A6-ED29-07A0AE3BD329}"/>
              </a:ext>
            </a:extLst>
          </p:cNvPr>
          <p:cNvSpPr>
            <a:spLocks noGrp="1"/>
          </p:cNvSpPr>
          <p:nvPr>
            <p:ph type="sldNum" sz="quarter" idx="12"/>
          </p:nvPr>
        </p:nvSpPr>
        <p:spPr/>
        <p:txBody>
          <a:bodyPr/>
          <a:lstStyle/>
          <a:p>
            <a:fld id="{F5D7A8B0-F719-C94C-A9BF-5FBD04FB7FA3}" type="slidenum">
              <a:rPr lang="en-US" smtClean="0"/>
              <a:t>11</a:t>
            </a:fld>
            <a:endParaRPr lang="en-US"/>
          </a:p>
        </p:txBody>
      </p:sp>
    </p:spTree>
    <p:extLst>
      <p:ext uri="{BB962C8B-B14F-4D97-AF65-F5344CB8AC3E}">
        <p14:creationId xmlns:p14="http://schemas.microsoft.com/office/powerpoint/2010/main" val="9937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370A-9C74-7E55-D184-9A0C96637767}"/>
              </a:ext>
            </a:extLst>
          </p:cNvPr>
          <p:cNvSpPr>
            <a:spLocks noGrp="1"/>
          </p:cNvSpPr>
          <p:nvPr>
            <p:ph type="title"/>
          </p:nvPr>
        </p:nvSpPr>
        <p:spPr/>
        <p:txBody>
          <a:bodyPr/>
          <a:lstStyle/>
          <a:p>
            <a:r>
              <a:rPr lang="en-US" dirty="0"/>
              <a:t>Skin Genetic Trend by Year of Birth</a:t>
            </a:r>
          </a:p>
        </p:txBody>
      </p:sp>
      <p:pic>
        <p:nvPicPr>
          <p:cNvPr id="9" name="Content Placeholder 8" descr="Chart&#10;&#10;Description automatically generated">
            <a:extLst>
              <a:ext uri="{FF2B5EF4-FFF2-40B4-BE49-F238E27FC236}">
                <a16:creationId xmlns:a16="http://schemas.microsoft.com/office/drawing/2014/main" id="{FCB40F37-5ECA-E60E-1A16-7CF698B85543}"/>
              </a:ext>
            </a:extLst>
          </p:cNvPr>
          <p:cNvPicPr>
            <a:picLocks noGrp="1" noChangeAspect="1"/>
          </p:cNvPicPr>
          <p:nvPr>
            <p:ph idx="1"/>
          </p:nvPr>
        </p:nvPicPr>
        <p:blipFill>
          <a:blip r:embed="rId3"/>
          <a:stretch>
            <a:fillRect/>
          </a:stretch>
        </p:blipFill>
        <p:spPr>
          <a:xfrm>
            <a:off x="1744662" y="1825625"/>
            <a:ext cx="8702676" cy="4351338"/>
          </a:xfrm>
        </p:spPr>
      </p:pic>
      <p:sp>
        <p:nvSpPr>
          <p:cNvPr id="10" name="TextBox 9">
            <a:extLst>
              <a:ext uri="{FF2B5EF4-FFF2-40B4-BE49-F238E27FC236}">
                <a16:creationId xmlns:a16="http://schemas.microsoft.com/office/drawing/2014/main" id="{AD26768A-0502-259D-7710-924973FAC704}"/>
              </a:ext>
            </a:extLst>
          </p:cNvPr>
          <p:cNvSpPr txBox="1"/>
          <p:nvPr/>
        </p:nvSpPr>
        <p:spPr>
          <a:xfrm>
            <a:off x="9272518" y="1825625"/>
            <a:ext cx="1174820" cy="369332"/>
          </a:xfrm>
          <a:prstGeom prst="rect">
            <a:avLst/>
          </a:prstGeom>
          <a:noFill/>
        </p:spPr>
        <p:txBody>
          <a:bodyPr wrap="square" rtlCol="0">
            <a:spAutoFit/>
          </a:bodyPr>
          <a:lstStyle/>
          <a:p>
            <a:r>
              <a:rPr lang="en-US" dirty="0"/>
              <a:t>h</a:t>
            </a:r>
            <a:r>
              <a:rPr lang="en-US" baseline="30000" dirty="0"/>
              <a:t>2</a:t>
            </a:r>
            <a:r>
              <a:rPr lang="en-US" dirty="0"/>
              <a:t> = 0.395</a:t>
            </a:r>
          </a:p>
        </p:txBody>
      </p:sp>
      <p:sp>
        <p:nvSpPr>
          <p:cNvPr id="3" name="Slide Number Placeholder 2">
            <a:extLst>
              <a:ext uri="{FF2B5EF4-FFF2-40B4-BE49-F238E27FC236}">
                <a16:creationId xmlns:a16="http://schemas.microsoft.com/office/drawing/2014/main" id="{E024DF37-0075-EFEE-38D8-0689891BF5B9}"/>
              </a:ext>
            </a:extLst>
          </p:cNvPr>
          <p:cNvSpPr>
            <a:spLocks noGrp="1"/>
          </p:cNvSpPr>
          <p:nvPr>
            <p:ph type="sldNum" sz="quarter" idx="12"/>
          </p:nvPr>
        </p:nvSpPr>
        <p:spPr/>
        <p:txBody>
          <a:bodyPr/>
          <a:lstStyle/>
          <a:p>
            <a:fld id="{F5D7A8B0-F719-C94C-A9BF-5FBD04FB7FA3}" type="slidenum">
              <a:rPr lang="en-US" smtClean="0"/>
              <a:t>12</a:t>
            </a:fld>
            <a:endParaRPr lang="en-US"/>
          </a:p>
        </p:txBody>
      </p:sp>
      <p:pic>
        <p:nvPicPr>
          <p:cNvPr id="4" name="Picture 4">
            <a:extLst>
              <a:ext uri="{FF2B5EF4-FFF2-40B4-BE49-F238E27FC236}">
                <a16:creationId xmlns:a16="http://schemas.microsoft.com/office/drawing/2014/main" id="{8C88B598-BCE7-E91C-52EB-A8A4BCC0B2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540" y="105780"/>
            <a:ext cx="1371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6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57925" y="201308"/>
            <a:ext cx="3650648" cy="1325563"/>
          </a:xfrm>
        </p:spPr>
        <p:txBody>
          <a:bodyPr/>
          <a:lstStyle/>
          <a:p>
            <a:r>
              <a:rPr lang="en-US" altLang="en-US" dirty="0">
                <a:solidFill>
                  <a:schemeClr val="tx1"/>
                </a:solidFill>
              </a:rPr>
              <a:t>Summary: Skin </a:t>
            </a:r>
          </a:p>
        </p:txBody>
      </p:sp>
      <p:sp>
        <p:nvSpPr>
          <p:cNvPr id="22531" name="Rectangle 3"/>
          <p:cNvSpPr>
            <a:spLocks noGrp="1" noChangeArrowheads="1"/>
          </p:cNvSpPr>
          <p:nvPr>
            <p:ph type="body" sz="half" idx="1"/>
          </p:nvPr>
        </p:nvSpPr>
        <p:spPr>
          <a:xfrm>
            <a:off x="668215" y="1477605"/>
            <a:ext cx="10855569" cy="4965937"/>
          </a:xfrm>
          <a:noFill/>
          <a:ln>
            <a:noFill/>
            <a:miter lim="800000"/>
            <a:headEnd/>
            <a:tailEnd/>
          </a:ln>
        </p:spPr>
        <p:txBody>
          <a:bodyPr>
            <a:normAutofit/>
          </a:bodyPr>
          <a:lstStyle/>
          <a:p>
            <a:pPr>
              <a:spcBef>
                <a:spcPts val="600"/>
              </a:spcBef>
              <a:spcAft>
                <a:spcPts val="1200"/>
              </a:spcAft>
            </a:pPr>
            <a:r>
              <a:rPr lang="en-US" altLang="en-US" sz="2400" dirty="0">
                <a:solidFill>
                  <a:schemeClr val="tx1"/>
                </a:solidFill>
              </a:rPr>
              <a:t>Responds well to genetic selection. Select young breeders from families with lowest incidence of skin allergy and otitis.</a:t>
            </a:r>
          </a:p>
          <a:p>
            <a:pPr>
              <a:spcBef>
                <a:spcPts val="600"/>
              </a:spcBef>
              <a:spcAft>
                <a:spcPts val="1200"/>
              </a:spcAft>
            </a:pPr>
            <a:endParaRPr lang="en-US" altLang="en-US" sz="2400" dirty="0"/>
          </a:p>
          <a:p>
            <a:pPr marL="0" indent="0">
              <a:spcBef>
                <a:spcPts val="600"/>
              </a:spcBef>
              <a:spcAft>
                <a:spcPts val="1200"/>
              </a:spcAft>
              <a:buNone/>
            </a:pPr>
            <a:endParaRPr lang="en-US" altLang="en-US" dirty="0">
              <a:solidFill>
                <a:schemeClr val="tx1"/>
              </a:solidFill>
            </a:endParaRPr>
          </a:p>
          <a:p>
            <a:pPr>
              <a:spcBef>
                <a:spcPts val="600"/>
              </a:spcBef>
              <a:spcAft>
                <a:spcPts val="1200"/>
              </a:spcAft>
            </a:pPr>
            <a:r>
              <a:rPr lang="en-US" altLang="en-US" sz="2400" dirty="0">
                <a:solidFill>
                  <a:schemeClr val="tx1"/>
                </a:solidFill>
              </a:rPr>
              <a:t>Requires accurate data on many relatives &amp; can be later onset: Annual health survey of dog’s owners helps track changes with age. </a:t>
            </a:r>
            <a:r>
              <a:rPr lang="en-US" altLang="en-US" sz="2400" b="1" dirty="0">
                <a:solidFill>
                  <a:schemeClr val="tx1"/>
                </a:solidFill>
              </a:rPr>
              <a:t>Continue getting data on all relatives at least until at least 5 years of age.</a:t>
            </a:r>
          </a:p>
        </p:txBody>
      </p:sp>
      <p:graphicFrame>
        <p:nvGraphicFramePr>
          <p:cNvPr id="13" name="Table 4">
            <a:extLst>
              <a:ext uri="{FF2B5EF4-FFF2-40B4-BE49-F238E27FC236}">
                <a16:creationId xmlns:a16="http://schemas.microsoft.com/office/drawing/2014/main" id="{3DB4DA5E-D5AD-7DFE-FCB8-DF3B6768997A}"/>
              </a:ext>
            </a:extLst>
          </p:cNvPr>
          <p:cNvGraphicFramePr>
            <a:graphicFrameLocks noGrp="1"/>
          </p:cNvGraphicFramePr>
          <p:nvPr>
            <p:extLst>
              <p:ext uri="{D42A27DB-BD31-4B8C-83A1-F6EECF244321}">
                <p14:modId xmlns:p14="http://schemas.microsoft.com/office/powerpoint/2010/main" val="1584601620"/>
              </p:ext>
            </p:extLst>
          </p:nvPr>
        </p:nvGraphicFramePr>
        <p:xfrm>
          <a:off x="1013186" y="2297708"/>
          <a:ext cx="9554307" cy="1010920"/>
        </p:xfrm>
        <a:graphic>
          <a:graphicData uri="http://schemas.openxmlformats.org/drawingml/2006/table">
            <a:tbl>
              <a:tblPr firstRow="1" bandRow="1">
                <a:tableStyleId>{5C22544A-7EE6-4342-B048-85BDC9FD1C3A}</a:tableStyleId>
              </a:tblPr>
              <a:tblGrid>
                <a:gridCol w="1286151">
                  <a:extLst>
                    <a:ext uri="{9D8B030D-6E8A-4147-A177-3AD203B41FA5}">
                      <a16:colId xmlns:a16="http://schemas.microsoft.com/office/drawing/2014/main" val="985998281"/>
                    </a:ext>
                  </a:extLst>
                </a:gridCol>
                <a:gridCol w="2067039">
                  <a:extLst>
                    <a:ext uri="{9D8B030D-6E8A-4147-A177-3AD203B41FA5}">
                      <a16:colId xmlns:a16="http://schemas.microsoft.com/office/drawing/2014/main" val="2805863666"/>
                    </a:ext>
                  </a:extLst>
                </a:gridCol>
                <a:gridCol w="2067039">
                  <a:extLst>
                    <a:ext uri="{9D8B030D-6E8A-4147-A177-3AD203B41FA5}">
                      <a16:colId xmlns:a16="http://schemas.microsoft.com/office/drawing/2014/main" val="312417818"/>
                    </a:ext>
                  </a:extLst>
                </a:gridCol>
                <a:gridCol w="2067039">
                  <a:extLst>
                    <a:ext uri="{9D8B030D-6E8A-4147-A177-3AD203B41FA5}">
                      <a16:colId xmlns:a16="http://schemas.microsoft.com/office/drawing/2014/main" val="1863594678"/>
                    </a:ext>
                  </a:extLst>
                </a:gridCol>
                <a:gridCol w="2067039">
                  <a:extLst>
                    <a:ext uri="{9D8B030D-6E8A-4147-A177-3AD203B41FA5}">
                      <a16:colId xmlns:a16="http://schemas.microsoft.com/office/drawing/2014/main" val="4101498043"/>
                    </a:ext>
                  </a:extLst>
                </a:gridCol>
              </a:tblGrid>
              <a:tr h="370840">
                <a:tc>
                  <a:txBody>
                    <a:bodyPr/>
                    <a:lstStyle/>
                    <a:p>
                      <a:pPr algn="ctr"/>
                      <a:endParaRPr lang="en-US" dirty="0"/>
                    </a:p>
                  </a:txBody>
                  <a:tcPr/>
                </a:tc>
                <a:tc>
                  <a:txBody>
                    <a:bodyPr/>
                    <a:lstStyle/>
                    <a:p>
                      <a:pPr algn="ctr"/>
                      <a:r>
                        <a:rPr lang="en-US" dirty="0"/>
                        <a:t>Labrador Retriever (GEB)</a:t>
                      </a:r>
                    </a:p>
                  </a:txBody>
                  <a:tcPr/>
                </a:tc>
                <a:tc>
                  <a:txBody>
                    <a:bodyPr/>
                    <a:lstStyle/>
                    <a:p>
                      <a:pPr algn="ctr"/>
                      <a:r>
                        <a:rPr lang="en-US" dirty="0"/>
                        <a:t>Labrador Retriever (IWDR)</a:t>
                      </a:r>
                    </a:p>
                  </a:txBody>
                  <a:tcPr/>
                </a:tc>
                <a:tc>
                  <a:txBody>
                    <a:bodyPr/>
                    <a:lstStyle/>
                    <a:p>
                      <a:pPr algn="ctr"/>
                      <a:r>
                        <a:rPr lang="en-US" dirty="0"/>
                        <a:t>German Shepherd (IWDR)</a:t>
                      </a:r>
                    </a:p>
                  </a:txBody>
                  <a:tcPr/>
                </a:tc>
                <a:tc>
                  <a:txBody>
                    <a:bodyPr/>
                    <a:lstStyle/>
                    <a:p>
                      <a:pPr algn="ctr"/>
                      <a:r>
                        <a:rPr lang="en-US" dirty="0"/>
                        <a:t>Golden Retriever (IWDR)</a:t>
                      </a:r>
                    </a:p>
                  </a:txBody>
                  <a:tcPr/>
                </a:tc>
                <a:extLst>
                  <a:ext uri="{0D108BD9-81ED-4DB2-BD59-A6C34878D82A}">
                    <a16:rowId xmlns:a16="http://schemas.microsoft.com/office/drawing/2014/main" val="1152436600"/>
                  </a:ext>
                </a:extLst>
              </a:tr>
              <a:tr h="370840">
                <a:tc>
                  <a:txBody>
                    <a:bodyPr/>
                    <a:lstStyle/>
                    <a:p>
                      <a:pPr algn="ctr"/>
                      <a:r>
                        <a:rPr lang="en-US" dirty="0"/>
                        <a:t>Heritability</a:t>
                      </a:r>
                    </a:p>
                  </a:txBody>
                  <a:tcPr/>
                </a:tc>
                <a:tc>
                  <a:txBody>
                    <a:bodyPr/>
                    <a:lstStyle/>
                    <a:p>
                      <a:pPr algn="ctr"/>
                      <a:r>
                        <a:rPr lang="en-US" dirty="0"/>
                        <a:t>0.395</a:t>
                      </a:r>
                    </a:p>
                  </a:txBody>
                  <a:tcPr/>
                </a:tc>
                <a:tc>
                  <a:txBody>
                    <a:bodyPr/>
                    <a:lstStyle/>
                    <a:p>
                      <a:pPr algn="ctr"/>
                      <a:r>
                        <a:rPr lang="en-US" dirty="0"/>
                        <a:t>0.353</a:t>
                      </a:r>
                    </a:p>
                  </a:txBody>
                  <a:tcPr/>
                </a:tc>
                <a:tc>
                  <a:txBody>
                    <a:bodyPr/>
                    <a:lstStyle/>
                    <a:p>
                      <a:pPr algn="ctr"/>
                      <a:r>
                        <a:rPr lang="en-US" dirty="0"/>
                        <a:t>0.279</a:t>
                      </a:r>
                    </a:p>
                  </a:txBody>
                  <a:tcPr/>
                </a:tc>
                <a:tc>
                  <a:txBody>
                    <a:bodyPr/>
                    <a:lstStyle/>
                    <a:p>
                      <a:pPr algn="ctr"/>
                      <a:r>
                        <a:rPr lang="en-US" dirty="0"/>
                        <a:t>0.459</a:t>
                      </a:r>
                    </a:p>
                  </a:txBody>
                  <a:tcPr/>
                </a:tc>
                <a:extLst>
                  <a:ext uri="{0D108BD9-81ED-4DB2-BD59-A6C34878D82A}">
                    <a16:rowId xmlns:a16="http://schemas.microsoft.com/office/drawing/2014/main" val="1859701983"/>
                  </a:ext>
                </a:extLst>
              </a:tr>
            </a:tbl>
          </a:graphicData>
        </a:graphic>
      </p:graphicFrame>
      <p:sp>
        <p:nvSpPr>
          <p:cNvPr id="2" name="Slide Number Placeholder 1">
            <a:extLst>
              <a:ext uri="{FF2B5EF4-FFF2-40B4-BE49-F238E27FC236}">
                <a16:creationId xmlns:a16="http://schemas.microsoft.com/office/drawing/2014/main" id="{7D512A6D-D1E8-D2AB-0FB3-8BACA2846501}"/>
              </a:ext>
            </a:extLst>
          </p:cNvPr>
          <p:cNvSpPr>
            <a:spLocks noGrp="1"/>
          </p:cNvSpPr>
          <p:nvPr>
            <p:ph type="sldNum" sz="quarter" idx="12"/>
          </p:nvPr>
        </p:nvSpPr>
        <p:spPr/>
        <p:txBody>
          <a:bodyPr/>
          <a:lstStyle/>
          <a:p>
            <a:fld id="{F5D7A8B0-F719-C94C-A9BF-5FBD04FB7FA3}" type="slidenum">
              <a:rPr lang="en-US" smtClean="0"/>
              <a:t>13</a:t>
            </a:fld>
            <a:endParaRPr lang="en-US"/>
          </a:p>
        </p:txBody>
      </p:sp>
      <p:grpSp>
        <p:nvGrpSpPr>
          <p:cNvPr id="3" name="Group 2">
            <a:extLst>
              <a:ext uri="{FF2B5EF4-FFF2-40B4-BE49-F238E27FC236}">
                <a16:creationId xmlns:a16="http://schemas.microsoft.com/office/drawing/2014/main" id="{E2EF7811-00AF-9C00-A0F2-B4069833F68C}"/>
              </a:ext>
            </a:extLst>
          </p:cNvPr>
          <p:cNvGrpSpPr/>
          <p:nvPr/>
        </p:nvGrpSpPr>
        <p:grpSpPr>
          <a:xfrm>
            <a:off x="3581401" y="4918242"/>
            <a:ext cx="1219200" cy="1525300"/>
            <a:chOff x="2133600" y="5049398"/>
            <a:chExt cx="1219200" cy="1525300"/>
          </a:xfrm>
        </p:grpSpPr>
        <p:pic>
          <p:nvPicPr>
            <p:cNvPr id="4" name="Picture 2" descr="http://exelate.com/newsite/wp-content/uploads/2014/02/accuracy-precision.png">
              <a:extLst>
                <a:ext uri="{FF2B5EF4-FFF2-40B4-BE49-F238E27FC236}">
                  <a16:creationId xmlns:a16="http://schemas.microsoft.com/office/drawing/2014/main" id="{0B828215-8A80-35F6-D96D-961FD225DC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35" r="72474" b="22220"/>
            <a:stretch/>
          </p:blipFill>
          <p:spPr bwMode="auto">
            <a:xfrm>
              <a:off x="2133600" y="5049398"/>
              <a:ext cx="1219200" cy="1255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A5EEDD-589F-3130-7409-BC6A36C9BFA3}"/>
                </a:ext>
              </a:extLst>
            </p:cNvPr>
            <p:cNvSpPr txBox="1"/>
            <p:nvPr/>
          </p:nvSpPr>
          <p:spPr>
            <a:xfrm>
              <a:off x="2251587" y="6205366"/>
              <a:ext cx="8354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mo.</a:t>
              </a:r>
            </a:p>
          </p:txBody>
        </p:sp>
      </p:grpSp>
      <p:grpSp>
        <p:nvGrpSpPr>
          <p:cNvPr id="6" name="Group 5">
            <a:extLst>
              <a:ext uri="{FF2B5EF4-FFF2-40B4-BE49-F238E27FC236}">
                <a16:creationId xmlns:a16="http://schemas.microsoft.com/office/drawing/2014/main" id="{7506C213-E7CD-D312-11E1-9A8034921607}"/>
              </a:ext>
            </a:extLst>
          </p:cNvPr>
          <p:cNvGrpSpPr/>
          <p:nvPr/>
        </p:nvGrpSpPr>
        <p:grpSpPr>
          <a:xfrm>
            <a:off x="6102840" y="5035239"/>
            <a:ext cx="1471248" cy="1408303"/>
            <a:chOff x="9370239" y="4819384"/>
            <a:chExt cx="1471248" cy="1408303"/>
          </a:xfrm>
        </p:grpSpPr>
        <p:pic>
          <p:nvPicPr>
            <p:cNvPr id="7" name="Picture 2" descr="http://exelate.com/newsite/wp-content/uploads/2014/02/accuracy-precision.png">
              <a:extLst>
                <a:ext uri="{FF2B5EF4-FFF2-40B4-BE49-F238E27FC236}">
                  <a16:creationId xmlns:a16="http://schemas.microsoft.com/office/drawing/2014/main" id="{2E761131-ABA5-CB2F-308E-F98A00320A5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481" t="1" b="25318"/>
            <a:stretch/>
          </p:blipFill>
          <p:spPr bwMode="auto">
            <a:xfrm>
              <a:off x="9370239" y="4819384"/>
              <a:ext cx="1471248" cy="1021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74EF95-9883-EBBD-B658-6C44C0768789}"/>
                </a:ext>
              </a:extLst>
            </p:cNvPr>
            <p:cNvSpPr txBox="1"/>
            <p:nvPr/>
          </p:nvSpPr>
          <p:spPr>
            <a:xfrm>
              <a:off x="9488226" y="5858355"/>
              <a:ext cx="8479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years</a:t>
              </a:r>
            </a:p>
          </p:txBody>
        </p:sp>
      </p:grpSp>
      <p:pic>
        <p:nvPicPr>
          <p:cNvPr id="9" name="Picture 4">
            <a:extLst>
              <a:ext uri="{FF2B5EF4-FFF2-40B4-BE49-F238E27FC236}">
                <a16:creationId xmlns:a16="http://schemas.microsoft.com/office/drawing/2014/main" id="{CFA5C93B-E246-B265-0731-E1B90A3A6C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72540" y="105780"/>
            <a:ext cx="1371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73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CF0FBB-D5D7-2748-56A7-BC1E62F10B03}"/>
              </a:ext>
            </a:extLst>
          </p:cNvPr>
          <p:cNvSpPr>
            <a:spLocks noGrp="1"/>
          </p:cNvSpPr>
          <p:nvPr>
            <p:ph type="title"/>
          </p:nvPr>
        </p:nvSpPr>
        <p:spPr/>
        <p:txBody>
          <a:bodyPr/>
          <a:lstStyle/>
          <a:p>
            <a:r>
              <a:rPr lang="en-US" dirty="0"/>
              <a:t>Elbow Dysplasia</a:t>
            </a:r>
          </a:p>
        </p:txBody>
      </p:sp>
      <p:sp>
        <p:nvSpPr>
          <p:cNvPr id="4" name="Slide Number Placeholder 3">
            <a:extLst>
              <a:ext uri="{FF2B5EF4-FFF2-40B4-BE49-F238E27FC236}">
                <a16:creationId xmlns:a16="http://schemas.microsoft.com/office/drawing/2014/main" id="{2D1D0906-573F-18BA-F365-76C471C151C1}"/>
              </a:ext>
            </a:extLst>
          </p:cNvPr>
          <p:cNvSpPr>
            <a:spLocks noGrp="1"/>
          </p:cNvSpPr>
          <p:nvPr>
            <p:ph type="sldNum" sz="quarter" idx="12"/>
          </p:nvPr>
        </p:nvSpPr>
        <p:spPr/>
        <p:txBody>
          <a:bodyPr/>
          <a:lstStyle/>
          <a:p>
            <a:fld id="{F5D7A8B0-F719-C94C-A9BF-5FBD04FB7FA3}" type="slidenum">
              <a:rPr lang="en-US" smtClean="0"/>
              <a:t>14</a:t>
            </a:fld>
            <a:endParaRPr lang="en-US"/>
          </a:p>
        </p:txBody>
      </p:sp>
    </p:spTree>
    <p:extLst>
      <p:ext uri="{BB962C8B-B14F-4D97-AF65-F5344CB8AC3E}">
        <p14:creationId xmlns:p14="http://schemas.microsoft.com/office/powerpoint/2010/main" val="25394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9B56-7D85-454F-9B1B-0001EEBE4A0A}"/>
              </a:ext>
            </a:extLst>
          </p:cNvPr>
          <p:cNvSpPr>
            <a:spLocks noGrp="1"/>
          </p:cNvSpPr>
          <p:nvPr>
            <p:ph type="title"/>
          </p:nvPr>
        </p:nvSpPr>
        <p:spPr>
          <a:xfrm>
            <a:off x="599303" y="154279"/>
            <a:ext cx="3573674" cy="2382721"/>
          </a:xfrm>
        </p:spPr>
        <p:txBody>
          <a:bodyPr>
            <a:normAutofit fontScale="90000"/>
          </a:bodyPr>
          <a:lstStyle/>
          <a:p>
            <a:pPr algn="ctr"/>
            <a:r>
              <a:rPr lang="en-AU" dirty="0"/>
              <a:t>Radiograph Views For </a:t>
            </a:r>
            <a:r>
              <a:rPr lang="en-US" dirty="0"/>
              <a:t>Elbow Diagnoses</a:t>
            </a:r>
          </a:p>
        </p:txBody>
      </p:sp>
      <p:grpSp>
        <p:nvGrpSpPr>
          <p:cNvPr id="4" name="Group 3">
            <a:extLst>
              <a:ext uri="{FF2B5EF4-FFF2-40B4-BE49-F238E27FC236}">
                <a16:creationId xmlns:a16="http://schemas.microsoft.com/office/drawing/2014/main" id="{3B0B7300-0D36-4422-B9B7-EA69AC0E4A87}"/>
              </a:ext>
            </a:extLst>
          </p:cNvPr>
          <p:cNvGrpSpPr/>
          <p:nvPr/>
        </p:nvGrpSpPr>
        <p:grpSpPr>
          <a:xfrm>
            <a:off x="4724541" y="941587"/>
            <a:ext cx="6340179" cy="1587094"/>
            <a:chOff x="5227280" y="4401486"/>
            <a:chExt cx="6303801" cy="1574870"/>
          </a:xfrm>
        </p:grpSpPr>
        <p:pic>
          <p:nvPicPr>
            <p:cNvPr id="5" name="Picture 4">
              <a:extLst>
                <a:ext uri="{FF2B5EF4-FFF2-40B4-BE49-F238E27FC236}">
                  <a16:creationId xmlns:a16="http://schemas.microsoft.com/office/drawing/2014/main" id="{A9DCEFE4-CDBE-4548-8F1B-686F8ED6E2B1}"/>
                </a:ext>
              </a:extLst>
            </p:cNvPr>
            <p:cNvPicPr/>
            <p:nvPr/>
          </p:nvPicPr>
          <p:blipFill>
            <a:blip r:embed="rId3">
              <a:extLst>
                <a:ext uri="{28A0092B-C50C-407E-A947-70E740481C1C}">
                  <a14:useLocalDpi xmlns:a14="http://schemas.microsoft.com/office/drawing/2010/main" val="0"/>
                </a:ext>
              </a:extLst>
            </a:blip>
            <a:stretch>
              <a:fillRect/>
            </a:stretch>
          </p:blipFill>
          <p:spPr>
            <a:xfrm>
              <a:off x="5227280" y="4401486"/>
              <a:ext cx="1322584" cy="1558635"/>
            </a:xfrm>
            <a:prstGeom prst="rect">
              <a:avLst/>
            </a:prstGeom>
          </p:spPr>
        </p:pic>
        <p:pic>
          <p:nvPicPr>
            <p:cNvPr id="6" name="Picture 5">
              <a:extLst>
                <a:ext uri="{FF2B5EF4-FFF2-40B4-BE49-F238E27FC236}">
                  <a16:creationId xmlns:a16="http://schemas.microsoft.com/office/drawing/2014/main" id="{68585087-A811-4BF6-82F8-C361652575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40727" y="4417722"/>
              <a:ext cx="1258854" cy="1526166"/>
            </a:xfrm>
            <a:prstGeom prst="rect">
              <a:avLst/>
            </a:prstGeom>
            <a:noFill/>
          </p:spPr>
        </p:pic>
        <p:pic>
          <p:nvPicPr>
            <p:cNvPr id="7" name="Picture 6">
              <a:extLst>
                <a:ext uri="{FF2B5EF4-FFF2-40B4-BE49-F238E27FC236}">
                  <a16:creationId xmlns:a16="http://schemas.microsoft.com/office/drawing/2014/main" id="{8F6B9A83-5FE3-4A4F-ACBB-570614E2B924}"/>
                </a:ext>
              </a:extLst>
            </p:cNvPr>
            <p:cNvPicPr/>
            <p:nvPr/>
          </p:nvPicPr>
          <p:blipFill>
            <a:blip r:embed="rId5">
              <a:extLst>
                <a:ext uri="{28A0092B-C50C-407E-A947-70E740481C1C}">
                  <a14:useLocalDpi xmlns:a14="http://schemas.microsoft.com/office/drawing/2010/main" val="0"/>
                </a:ext>
              </a:extLst>
            </a:blip>
            <a:stretch>
              <a:fillRect/>
            </a:stretch>
          </p:blipFill>
          <p:spPr>
            <a:xfrm>
              <a:off x="8647981" y="4417722"/>
              <a:ext cx="1043356" cy="1526165"/>
            </a:xfrm>
            <a:prstGeom prst="rect">
              <a:avLst/>
            </a:prstGeom>
          </p:spPr>
        </p:pic>
        <p:pic>
          <p:nvPicPr>
            <p:cNvPr id="11" name="Picture 10">
              <a:extLst>
                <a:ext uri="{FF2B5EF4-FFF2-40B4-BE49-F238E27FC236}">
                  <a16:creationId xmlns:a16="http://schemas.microsoft.com/office/drawing/2014/main" id="{CD631E95-C68A-406F-B3C2-C4A88A2F46BA}"/>
                </a:ext>
              </a:extLst>
            </p:cNvPr>
            <p:cNvPicPr/>
            <p:nvPr/>
          </p:nvPicPr>
          <p:blipFill>
            <a:blip r:embed="rId6">
              <a:extLst>
                <a:ext uri="{28A0092B-C50C-407E-A947-70E740481C1C}">
                  <a14:useLocalDpi xmlns:a14="http://schemas.microsoft.com/office/drawing/2010/main" val="0"/>
                </a:ext>
              </a:extLst>
            </a:blip>
            <a:stretch>
              <a:fillRect/>
            </a:stretch>
          </p:blipFill>
          <p:spPr>
            <a:xfrm>
              <a:off x="10342984" y="4450190"/>
              <a:ext cx="1188097" cy="1526166"/>
            </a:xfrm>
            <a:prstGeom prst="rect">
              <a:avLst/>
            </a:prstGeom>
          </p:spPr>
        </p:pic>
      </p:grpSp>
      <p:graphicFrame>
        <p:nvGraphicFramePr>
          <p:cNvPr id="13" name="Table 13">
            <a:extLst>
              <a:ext uri="{FF2B5EF4-FFF2-40B4-BE49-F238E27FC236}">
                <a16:creationId xmlns:a16="http://schemas.microsoft.com/office/drawing/2014/main" id="{6780C3E5-6675-4FAA-AB31-D414889B6D8B}"/>
              </a:ext>
            </a:extLst>
          </p:cNvPr>
          <p:cNvGraphicFramePr>
            <a:graphicFrameLocks noGrp="1"/>
          </p:cNvGraphicFramePr>
          <p:nvPr>
            <p:extLst>
              <p:ext uri="{D42A27DB-BD31-4B8C-83A1-F6EECF244321}">
                <p14:modId xmlns:p14="http://schemas.microsoft.com/office/powerpoint/2010/main" val="1658631395"/>
              </p:ext>
            </p:extLst>
          </p:nvPr>
        </p:nvGraphicFramePr>
        <p:xfrm>
          <a:off x="599303" y="2621942"/>
          <a:ext cx="10622293" cy="2763520"/>
        </p:xfrm>
        <a:graphic>
          <a:graphicData uri="http://schemas.openxmlformats.org/drawingml/2006/table">
            <a:tbl>
              <a:tblPr firstRow="1" bandRow="1">
                <a:tableStyleId>{5C22544A-7EE6-4342-B048-85BDC9FD1C3A}</a:tableStyleId>
              </a:tblPr>
              <a:tblGrid>
                <a:gridCol w="4016221">
                  <a:extLst>
                    <a:ext uri="{9D8B030D-6E8A-4147-A177-3AD203B41FA5}">
                      <a16:colId xmlns:a16="http://schemas.microsoft.com/office/drawing/2014/main" val="1445829709"/>
                    </a:ext>
                  </a:extLst>
                </a:gridCol>
                <a:gridCol w="1595534">
                  <a:extLst>
                    <a:ext uri="{9D8B030D-6E8A-4147-A177-3AD203B41FA5}">
                      <a16:colId xmlns:a16="http://schemas.microsoft.com/office/drawing/2014/main" val="1282183575"/>
                    </a:ext>
                  </a:extLst>
                </a:gridCol>
                <a:gridCol w="1688841">
                  <a:extLst>
                    <a:ext uri="{9D8B030D-6E8A-4147-A177-3AD203B41FA5}">
                      <a16:colId xmlns:a16="http://schemas.microsoft.com/office/drawing/2014/main" val="394589358"/>
                    </a:ext>
                  </a:extLst>
                </a:gridCol>
                <a:gridCol w="1719451">
                  <a:extLst>
                    <a:ext uri="{9D8B030D-6E8A-4147-A177-3AD203B41FA5}">
                      <a16:colId xmlns:a16="http://schemas.microsoft.com/office/drawing/2014/main" val="1263385158"/>
                    </a:ext>
                  </a:extLst>
                </a:gridCol>
                <a:gridCol w="1602246">
                  <a:extLst>
                    <a:ext uri="{9D8B030D-6E8A-4147-A177-3AD203B41FA5}">
                      <a16:colId xmlns:a16="http://schemas.microsoft.com/office/drawing/2014/main" val="2884731790"/>
                    </a:ext>
                  </a:extLst>
                </a:gridCol>
              </a:tblGrid>
              <a:tr h="488799">
                <a:tc>
                  <a:txBody>
                    <a:bodyPr/>
                    <a:lstStyle/>
                    <a:p>
                      <a:r>
                        <a:rPr lang="en-US" dirty="0"/>
                        <a:t>Elbow Diagnosis</a:t>
                      </a:r>
                    </a:p>
                  </a:txBody>
                  <a:tcPr/>
                </a:tc>
                <a:tc>
                  <a:txBody>
                    <a:bodyPr/>
                    <a:lstStyle/>
                    <a:p>
                      <a:r>
                        <a:rPr lang="en-US" dirty="0"/>
                        <a:t>ML Flexed</a:t>
                      </a:r>
                    </a:p>
                  </a:txBody>
                  <a:tcPr/>
                </a:tc>
                <a:tc>
                  <a:txBody>
                    <a:bodyPr/>
                    <a:lstStyle/>
                    <a:p>
                      <a:r>
                        <a:rPr lang="en-US" dirty="0"/>
                        <a:t>ML extended</a:t>
                      </a:r>
                    </a:p>
                  </a:txBody>
                  <a:tcPr/>
                </a:tc>
                <a:tc>
                  <a:txBody>
                    <a:bodyPr/>
                    <a:lstStyle/>
                    <a:p>
                      <a:r>
                        <a:rPr lang="en-US" dirty="0"/>
                        <a:t>Cranial Caudal</a:t>
                      </a:r>
                    </a:p>
                  </a:txBody>
                  <a:tcPr/>
                </a:tc>
                <a:tc>
                  <a:txBody>
                    <a:bodyPr/>
                    <a:lstStyle/>
                    <a:p>
                      <a:r>
                        <a:rPr lang="en-US" dirty="0"/>
                        <a:t>Cranial Caudal</a:t>
                      </a:r>
                    </a:p>
                    <a:p>
                      <a:r>
                        <a:rPr lang="en-US" dirty="0"/>
                        <a:t>Oblique</a:t>
                      </a:r>
                    </a:p>
                  </a:txBody>
                  <a:tcPr/>
                </a:tc>
                <a:extLst>
                  <a:ext uri="{0D108BD9-81ED-4DB2-BD59-A6C34878D82A}">
                    <a16:rowId xmlns:a16="http://schemas.microsoft.com/office/drawing/2014/main" val="3611394467"/>
                  </a:ext>
                </a:extLst>
              </a:tr>
              <a:tr h="370840">
                <a:tc>
                  <a:txBody>
                    <a:bodyPr/>
                    <a:lstStyle/>
                    <a:p>
                      <a:r>
                        <a:rPr lang="en-US" dirty="0"/>
                        <a:t>Medial Coronoid (MCD) previously FCP</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467689953"/>
                  </a:ext>
                </a:extLst>
              </a:tr>
              <a:tr h="370840">
                <a:tc>
                  <a:txBody>
                    <a:bodyPr/>
                    <a:lstStyle/>
                    <a:p>
                      <a:r>
                        <a:rPr lang="en-US" dirty="0"/>
                        <a:t>Ununited anconeal process (UAP)</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406619379"/>
                  </a:ext>
                </a:extLst>
              </a:tr>
              <a:tr h="370840">
                <a:tc>
                  <a:txBody>
                    <a:bodyPr/>
                    <a:lstStyle/>
                    <a:p>
                      <a:r>
                        <a:rPr lang="en-US" dirty="0"/>
                        <a:t>Osteochondrosis (OCD) </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469161820"/>
                  </a:ext>
                </a:extLst>
              </a:tr>
              <a:tr h="370840">
                <a:tc>
                  <a:txBody>
                    <a:bodyPr/>
                    <a:lstStyle/>
                    <a:p>
                      <a:r>
                        <a:rPr lang="en-US" dirty="0"/>
                        <a:t>Kissing lesions – look like OCD but are secondary to MCD</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94934181"/>
                  </a:ext>
                </a:extLst>
              </a:tr>
              <a:tr h="370840">
                <a:tc>
                  <a:txBody>
                    <a:bodyPr/>
                    <a:lstStyle/>
                    <a:p>
                      <a:r>
                        <a:rPr lang="en-US" dirty="0"/>
                        <a:t>Incongruity </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769909032"/>
                  </a:ext>
                </a:extLst>
              </a:tr>
            </a:tbl>
          </a:graphicData>
        </a:graphic>
      </p:graphicFrame>
      <p:sp>
        <p:nvSpPr>
          <p:cNvPr id="3" name="TextBox 2">
            <a:extLst>
              <a:ext uri="{FF2B5EF4-FFF2-40B4-BE49-F238E27FC236}">
                <a16:creationId xmlns:a16="http://schemas.microsoft.com/office/drawing/2014/main" id="{76AC0C8F-769F-4237-AA79-1683FAF8D904}"/>
              </a:ext>
            </a:extLst>
          </p:cNvPr>
          <p:cNvSpPr txBox="1"/>
          <p:nvPr/>
        </p:nvSpPr>
        <p:spPr>
          <a:xfrm>
            <a:off x="599303" y="5679336"/>
            <a:ext cx="9937016" cy="646331"/>
          </a:xfrm>
          <a:prstGeom prst="rect">
            <a:avLst/>
          </a:prstGeom>
          <a:noFill/>
        </p:spPr>
        <p:txBody>
          <a:bodyPr wrap="none" rtlCol="0">
            <a:spAutoFit/>
          </a:bodyPr>
          <a:lstStyle/>
          <a:p>
            <a:r>
              <a:rPr lang="en-US" dirty="0"/>
              <a:t>Summary from IWDR: </a:t>
            </a:r>
            <a:r>
              <a:rPr lang="en-US" dirty="0">
                <a:hlinkClick r:id="rId7"/>
              </a:rPr>
              <a:t>https://www.iwdr.org/elbow-dysplasia-screening/</a:t>
            </a:r>
            <a:endParaRPr lang="en-US" dirty="0"/>
          </a:p>
          <a:p>
            <a:r>
              <a:rPr lang="en-US" dirty="0"/>
              <a:t>PowerPoint download from FCI website: </a:t>
            </a:r>
            <a:r>
              <a:rPr lang="en-US" dirty="0">
                <a:hlinkClick r:id="rId8"/>
              </a:rPr>
              <a:t>http://www.fci.be/medias/SCI-ART-DYS-COU-MDU-en-1744.ppt</a:t>
            </a:r>
            <a:endParaRPr lang="en-US" dirty="0"/>
          </a:p>
        </p:txBody>
      </p:sp>
      <p:sp>
        <p:nvSpPr>
          <p:cNvPr id="15" name="Slide Number Placeholder 14">
            <a:extLst>
              <a:ext uri="{FF2B5EF4-FFF2-40B4-BE49-F238E27FC236}">
                <a16:creationId xmlns:a16="http://schemas.microsoft.com/office/drawing/2014/main" id="{116CC5E6-9F5F-528B-C589-0DE0B7CC9668}"/>
              </a:ext>
            </a:extLst>
          </p:cNvPr>
          <p:cNvSpPr>
            <a:spLocks noGrp="1"/>
          </p:cNvSpPr>
          <p:nvPr>
            <p:ph type="sldNum" sz="quarter" idx="12"/>
          </p:nvPr>
        </p:nvSpPr>
        <p:spPr/>
        <p:txBody>
          <a:bodyPr/>
          <a:lstStyle/>
          <a:p>
            <a:fld id="{F5D7A8B0-F719-C94C-A9BF-5FBD04FB7FA3}" type="slidenum">
              <a:rPr lang="en-US" smtClean="0"/>
              <a:t>15</a:t>
            </a:fld>
            <a:endParaRPr lang="en-US"/>
          </a:p>
        </p:txBody>
      </p:sp>
      <p:sp>
        <p:nvSpPr>
          <p:cNvPr id="8" name="TextBox 7">
            <a:extLst>
              <a:ext uri="{FF2B5EF4-FFF2-40B4-BE49-F238E27FC236}">
                <a16:creationId xmlns:a16="http://schemas.microsoft.com/office/drawing/2014/main" id="{2BFC5565-989E-2F9B-347B-1713C8FE596A}"/>
              </a:ext>
            </a:extLst>
          </p:cNvPr>
          <p:cNvSpPr txBox="1"/>
          <p:nvPr/>
        </p:nvSpPr>
        <p:spPr>
          <a:xfrm>
            <a:off x="4724541" y="297180"/>
            <a:ext cx="6340179" cy="365760"/>
          </a:xfrm>
          <a:prstGeom prst="rect">
            <a:avLst/>
          </a:prstGeom>
          <a:noFill/>
        </p:spPr>
        <p:txBody>
          <a:bodyPr wrap="square" rtlCol="0">
            <a:spAutoFit/>
          </a:bodyPr>
          <a:lstStyle/>
          <a:p>
            <a:pPr algn="ctr"/>
            <a:r>
              <a:rPr lang="en-US" b="1" dirty="0">
                <a:solidFill>
                  <a:srgbClr val="C00000"/>
                </a:solidFill>
              </a:rPr>
              <a:t>Multiple conditions = need different views to correctly identify.</a:t>
            </a:r>
          </a:p>
        </p:txBody>
      </p:sp>
    </p:spTree>
    <p:extLst>
      <p:ext uri="{BB962C8B-B14F-4D97-AF65-F5344CB8AC3E}">
        <p14:creationId xmlns:p14="http://schemas.microsoft.com/office/powerpoint/2010/main" val="228157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44B6-AB5C-FC39-F7EA-74A47314E7FD}"/>
              </a:ext>
            </a:extLst>
          </p:cNvPr>
          <p:cNvSpPr>
            <a:spLocks noGrp="1"/>
          </p:cNvSpPr>
          <p:nvPr>
            <p:ph type="title"/>
          </p:nvPr>
        </p:nvSpPr>
        <p:spPr/>
        <p:txBody>
          <a:bodyPr/>
          <a:lstStyle/>
          <a:p>
            <a:r>
              <a:rPr lang="en-US" dirty="0"/>
              <a:t>Identifying Elbow Dysplasia</a:t>
            </a:r>
            <a:br>
              <a:rPr lang="en-US" dirty="0"/>
            </a:br>
            <a:r>
              <a:rPr lang="en-US" dirty="0"/>
              <a:t>(Radiographs)</a:t>
            </a:r>
          </a:p>
        </p:txBody>
      </p:sp>
      <p:sp>
        <p:nvSpPr>
          <p:cNvPr id="5" name="Content Placeholder 4">
            <a:extLst>
              <a:ext uri="{FF2B5EF4-FFF2-40B4-BE49-F238E27FC236}">
                <a16:creationId xmlns:a16="http://schemas.microsoft.com/office/drawing/2014/main" id="{F72D738D-C8DD-49BF-0868-F0826A4F280B}"/>
              </a:ext>
            </a:extLst>
          </p:cNvPr>
          <p:cNvSpPr>
            <a:spLocks noGrp="1"/>
          </p:cNvSpPr>
          <p:nvPr>
            <p:ph idx="1"/>
          </p:nvPr>
        </p:nvSpPr>
        <p:spPr>
          <a:xfrm>
            <a:off x="838200" y="1952783"/>
            <a:ext cx="10515600" cy="4694202"/>
          </a:xfrm>
        </p:spPr>
        <p:txBody>
          <a:bodyPr>
            <a:normAutofit/>
          </a:bodyPr>
          <a:lstStyle/>
          <a:p>
            <a:r>
              <a:rPr lang="en-US" b="1" dirty="0"/>
              <a:t>Measure: </a:t>
            </a:r>
            <a:r>
              <a:rPr lang="en-US" dirty="0">
                <a:hlinkClick r:id="rId3"/>
              </a:rPr>
              <a:t>https://www.iwdr.org/elbow-dysplasia-screening/</a:t>
            </a:r>
            <a:endParaRPr lang="en-US" dirty="0"/>
          </a:p>
          <a:p>
            <a:pPr lvl="1"/>
            <a:r>
              <a:rPr lang="en-US" dirty="0"/>
              <a:t>4 views is best</a:t>
            </a:r>
          </a:p>
          <a:p>
            <a:pPr lvl="1"/>
            <a:r>
              <a:rPr lang="en-US" dirty="0"/>
              <a:t>Read by certifying agency (FCI, OFA, BVA), not a local veterinarian</a:t>
            </a:r>
          </a:p>
          <a:p>
            <a:pPr lvl="1"/>
            <a:endParaRPr lang="en-US" sz="1700" b="1" dirty="0"/>
          </a:p>
          <a:p>
            <a:r>
              <a:rPr lang="en-US" b="1" dirty="0"/>
              <a:t>Age: </a:t>
            </a:r>
          </a:p>
          <a:p>
            <a:pPr lvl="1"/>
            <a:r>
              <a:rPr lang="en-US" b="1" dirty="0"/>
              <a:t>IDEAL:</a:t>
            </a:r>
            <a:r>
              <a:rPr lang="en-US" dirty="0"/>
              <a:t> 15-18 months old</a:t>
            </a:r>
          </a:p>
          <a:p>
            <a:pPr lvl="1"/>
            <a:r>
              <a:rPr lang="en-US" b="1" dirty="0"/>
              <a:t>Minimum:</a:t>
            </a:r>
            <a:r>
              <a:rPr lang="en-US" dirty="0"/>
              <a:t> 12 months old</a:t>
            </a:r>
          </a:p>
          <a:p>
            <a:pPr lvl="1"/>
            <a:r>
              <a:rPr lang="en-US" b="1" dirty="0"/>
              <a:t>Breeders:</a:t>
            </a:r>
            <a:r>
              <a:rPr lang="en-US" dirty="0"/>
              <a:t> Re-screen at 36 months (3 years) old</a:t>
            </a:r>
          </a:p>
          <a:p>
            <a:endParaRPr lang="en-US" sz="1700" b="1" dirty="0"/>
          </a:p>
          <a:p>
            <a:r>
              <a:rPr lang="en-US" b="1" dirty="0"/>
              <a:t>Which Dogs:</a:t>
            </a:r>
            <a:r>
              <a:rPr lang="en-US" dirty="0"/>
              <a:t> All dogs (breeders, working candidates, released of appropriate age)</a:t>
            </a:r>
          </a:p>
        </p:txBody>
      </p:sp>
      <p:grpSp>
        <p:nvGrpSpPr>
          <p:cNvPr id="4" name="Group 3">
            <a:extLst>
              <a:ext uri="{FF2B5EF4-FFF2-40B4-BE49-F238E27FC236}">
                <a16:creationId xmlns:a16="http://schemas.microsoft.com/office/drawing/2014/main" id="{164EF257-F776-EB87-04CA-3E1B66D7D6B1}"/>
              </a:ext>
            </a:extLst>
          </p:cNvPr>
          <p:cNvGrpSpPr/>
          <p:nvPr/>
        </p:nvGrpSpPr>
        <p:grpSpPr>
          <a:xfrm>
            <a:off x="7269474" y="365126"/>
            <a:ext cx="4690872" cy="1587658"/>
            <a:chOff x="5222272" y="4401486"/>
            <a:chExt cx="6640046" cy="2197598"/>
          </a:xfrm>
        </p:grpSpPr>
        <p:pic>
          <p:nvPicPr>
            <p:cNvPr id="6" name="Picture 5">
              <a:extLst>
                <a:ext uri="{FF2B5EF4-FFF2-40B4-BE49-F238E27FC236}">
                  <a16:creationId xmlns:a16="http://schemas.microsoft.com/office/drawing/2014/main" id="{D38FFFF8-7BC5-F218-C9C4-77448E5B4765}"/>
                </a:ext>
              </a:extLst>
            </p:cNvPr>
            <p:cNvPicPr/>
            <p:nvPr/>
          </p:nvPicPr>
          <p:blipFill>
            <a:blip r:embed="rId4">
              <a:extLst>
                <a:ext uri="{28A0092B-C50C-407E-A947-70E740481C1C}">
                  <a14:useLocalDpi xmlns:a14="http://schemas.microsoft.com/office/drawing/2010/main" val="0"/>
                </a:ext>
              </a:extLst>
            </a:blip>
            <a:stretch>
              <a:fillRect/>
            </a:stretch>
          </p:blipFill>
          <p:spPr>
            <a:xfrm>
              <a:off x="5227280" y="4401486"/>
              <a:ext cx="1322584" cy="1558635"/>
            </a:xfrm>
            <a:prstGeom prst="rect">
              <a:avLst/>
            </a:prstGeom>
          </p:spPr>
        </p:pic>
        <p:pic>
          <p:nvPicPr>
            <p:cNvPr id="7" name="Picture 6">
              <a:extLst>
                <a:ext uri="{FF2B5EF4-FFF2-40B4-BE49-F238E27FC236}">
                  <a16:creationId xmlns:a16="http://schemas.microsoft.com/office/drawing/2014/main" id="{9C71FB70-BD35-FA6B-6865-BAF13EE9F41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40727" y="4417722"/>
              <a:ext cx="1258854" cy="1526166"/>
            </a:xfrm>
            <a:prstGeom prst="rect">
              <a:avLst/>
            </a:prstGeom>
            <a:noFill/>
          </p:spPr>
        </p:pic>
        <p:pic>
          <p:nvPicPr>
            <p:cNvPr id="8" name="Picture 7">
              <a:extLst>
                <a:ext uri="{FF2B5EF4-FFF2-40B4-BE49-F238E27FC236}">
                  <a16:creationId xmlns:a16="http://schemas.microsoft.com/office/drawing/2014/main" id="{4477AD51-9831-D41F-4D6D-593FDA901BDE}"/>
                </a:ext>
              </a:extLst>
            </p:cNvPr>
            <p:cNvPicPr/>
            <p:nvPr/>
          </p:nvPicPr>
          <p:blipFill>
            <a:blip r:embed="rId6">
              <a:extLst>
                <a:ext uri="{28A0092B-C50C-407E-A947-70E740481C1C}">
                  <a14:useLocalDpi xmlns:a14="http://schemas.microsoft.com/office/drawing/2010/main" val="0"/>
                </a:ext>
              </a:extLst>
            </a:blip>
            <a:stretch>
              <a:fillRect/>
            </a:stretch>
          </p:blipFill>
          <p:spPr>
            <a:xfrm>
              <a:off x="8647981" y="4417722"/>
              <a:ext cx="1043356" cy="1526165"/>
            </a:xfrm>
            <a:prstGeom prst="rect">
              <a:avLst/>
            </a:prstGeom>
          </p:spPr>
        </p:pic>
        <p:sp>
          <p:nvSpPr>
            <p:cNvPr id="9" name="TextBox 8">
              <a:extLst>
                <a:ext uri="{FF2B5EF4-FFF2-40B4-BE49-F238E27FC236}">
                  <a16:creationId xmlns:a16="http://schemas.microsoft.com/office/drawing/2014/main" id="{BDBA8EC2-0F2D-6326-0DFF-49FBF8A4CAED}"/>
                </a:ext>
              </a:extLst>
            </p:cNvPr>
            <p:cNvSpPr txBox="1"/>
            <p:nvPr/>
          </p:nvSpPr>
          <p:spPr>
            <a:xfrm>
              <a:off x="5222272" y="5945053"/>
              <a:ext cx="1258855" cy="363163"/>
            </a:xfrm>
            <a:prstGeom prst="rect">
              <a:avLst/>
            </a:prstGeom>
            <a:noFill/>
          </p:spPr>
          <p:txBody>
            <a:bodyPr wrap="square" rtlCol="0">
              <a:spAutoFit/>
            </a:bodyPr>
            <a:lstStyle/>
            <a:p>
              <a:r>
                <a:rPr lang="en-AU" sz="1200" dirty="0"/>
                <a:t>ML flexed</a:t>
              </a:r>
            </a:p>
          </p:txBody>
        </p:sp>
        <p:sp>
          <p:nvSpPr>
            <p:cNvPr id="10" name="TextBox 9">
              <a:extLst>
                <a:ext uri="{FF2B5EF4-FFF2-40B4-BE49-F238E27FC236}">
                  <a16:creationId xmlns:a16="http://schemas.microsoft.com/office/drawing/2014/main" id="{FEA4A50C-CE92-2813-A94C-6B3C0D8442AB}"/>
                </a:ext>
              </a:extLst>
            </p:cNvPr>
            <p:cNvSpPr txBox="1"/>
            <p:nvPr/>
          </p:nvSpPr>
          <p:spPr>
            <a:xfrm>
              <a:off x="6920397" y="5985007"/>
              <a:ext cx="1411256" cy="363163"/>
            </a:xfrm>
            <a:prstGeom prst="rect">
              <a:avLst/>
            </a:prstGeom>
            <a:noFill/>
          </p:spPr>
          <p:txBody>
            <a:bodyPr wrap="square" rtlCol="0">
              <a:spAutoFit/>
            </a:bodyPr>
            <a:lstStyle/>
            <a:p>
              <a:r>
                <a:rPr lang="en-US" sz="1200" dirty="0"/>
                <a:t>ML extended</a:t>
              </a:r>
            </a:p>
          </p:txBody>
        </p:sp>
        <p:sp>
          <p:nvSpPr>
            <p:cNvPr id="11" name="TextBox 10">
              <a:extLst>
                <a:ext uri="{FF2B5EF4-FFF2-40B4-BE49-F238E27FC236}">
                  <a16:creationId xmlns:a16="http://schemas.microsoft.com/office/drawing/2014/main" id="{7797E921-D0B4-1660-A5C9-80E77D89A1AD}"/>
                </a:ext>
              </a:extLst>
            </p:cNvPr>
            <p:cNvSpPr txBox="1"/>
            <p:nvPr/>
          </p:nvSpPr>
          <p:spPr>
            <a:xfrm>
              <a:off x="8535955" y="5985007"/>
              <a:ext cx="1625082" cy="369332"/>
            </a:xfrm>
            <a:prstGeom prst="rect">
              <a:avLst/>
            </a:prstGeom>
            <a:noFill/>
          </p:spPr>
          <p:txBody>
            <a:bodyPr wrap="square" rtlCol="0">
              <a:spAutoFit/>
            </a:bodyPr>
            <a:lstStyle/>
            <a:p>
              <a:r>
                <a:rPr lang="en-US" sz="1200" dirty="0"/>
                <a:t>Cranial Caudal</a:t>
              </a:r>
            </a:p>
          </p:txBody>
        </p:sp>
        <p:pic>
          <p:nvPicPr>
            <p:cNvPr id="12" name="Picture 11">
              <a:extLst>
                <a:ext uri="{FF2B5EF4-FFF2-40B4-BE49-F238E27FC236}">
                  <a16:creationId xmlns:a16="http://schemas.microsoft.com/office/drawing/2014/main" id="{C00649BD-99B1-42E8-B074-4D25243D1CCD}"/>
                </a:ext>
              </a:extLst>
            </p:cNvPr>
            <p:cNvPicPr/>
            <p:nvPr/>
          </p:nvPicPr>
          <p:blipFill>
            <a:blip r:embed="rId7">
              <a:extLst>
                <a:ext uri="{28A0092B-C50C-407E-A947-70E740481C1C}">
                  <a14:useLocalDpi xmlns:a14="http://schemas.microsoft.com/office/drawing/2010/main" val="0"/>
                </a:ext>
              </a:extLst>
            </a:blip>
            <a:stretch>
              <a:fillRect/>
            </a:stretch>
          </p:blipFill>
          <p:spPr>
            <a:xfrm>
              <a:off x="10342984" y="4450190"/>
              <a:ext cx="1188097" cy="1526166"/>
            </a:xfrm>
            <a:prstGeom prst="rect">
              <a:avLst/>
            </a:prstGeom>
          </p:spPr>
        </p:pic>
        <p:sp>
          <p:nvSpPr>
            <p:cNvPr id="13" name="TextBox 12">
              <a:extLst>
                <a:ext uri="{FF2B5EF4-FFF2-40B4-BE49-F238E27FC236}">
                  <a16:creationId xmlns:a16="http://schemas.microsoft.com/office/drawing/2014/main" id="{41B7D9CC-CA02-147B-0F57-65A59E14EDA8}"/>
                </a:ext>
              </a:extLst>
            </p:cNvPr>
            <p:cNvSpPr txBox="1"/>
            <p:nvPr/>
          </p:nvSpPr>
          <p:spPr>
            <a:xfrm>
              <a:off x="10237236" y="5993813"/>
              <a:ext cx="1625082" cy="605271"/>
            </a:xfrm>
            <a:prstGeom prst="rect">
              <a:avLst/>
            </a:prstGeom>
            <a:noFill/>
          </p:spPr>
          <p:txBody>
            <a:bodyPr wrap="square" rtlCol="0">
              <a:spAutoFit/>
            </a:bodyPr>
            <a:lstStyle/>
            <a:p>
              <a:r>
                <a:rPr lang="en-US" sz="1200" dirty="0"/>
                <a:t>Cranial Caudal</a:t>
              </a:r>
            </a:p>
            <a:p>
              <a:r>
                <a:rPr lang="en-US" sz="1200" dirty="0"/>
                <a:t>Oblique</a:t>
              </a:r>
            </a:p>
          </p:txBody>
        </p:sp>
      </p:grpSp>
      <p:sp>
        <p:nvSpPr>
          <p:cNvPr id="14" name="Slide Number Placeholder 13">
            <a:extLst>
              <a:ext uri="{FF2B5EF4-FFF2-40B4-BE49-F238E27FC236}">
                <a16:creationId xmlns:a16="http://schemas.microsoft.com/office/drawing/2014/main" id="{0828200E-C7F9-C9A8-E3AC-CA65FB43A087}"/>
              </a:ext>
            </a:extLst>
          </p:cNvPr>
          <p:cNvSpPr>
            <a:spLocks noGrp="1"/>
          </p:cNvSpPr>
          <p:nvPr>
            <p:ph type="sldNum" sz="quarter" idx="12"/>
          </p:nvPr>
        </p:nvSpPr>
        <p:spPr/>
        <p:txBody>
          <a:bodyPr/>
          <a:lstStyle/>
          <a:p>
            <a:fld id="{F5D7A8B0-F719-C94C-A9BF-5FBD04FB7FA3}" type="slidenum">
              <a:rPr lang="en-US" smtClean="0"/>
              <a:t>16</a:t>
            </a:fld>
            <a:endParaRPr lang="en-US"/>
          </a:p>
        </p:txBody>
      </p:sp>
    </p:spTree>
    <p:extLst>
      <p:ext uri="{BB962C8B-B14F-4D97-AF65-F5344CB8AC3E}">
        <p14:creationId xmlns:p14="http://schemas.microsoft.com/office/powerpoint/2010/main" val="210022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44B6-AB5C-FC39-F7EA-74A47314E7FD}"/>
              </a:ext>
            </a:extLst>
          </p:cNvPr>
          <p:cNvSpPr>
            <a:spLocks noGrp="1"/>
          </p:cNvSpPr>
          <p:nvPr>
            <p:ph type="title"/>
          </p:nvPr>
        </p:nvSpPr>
        <p:spPr/>
        <p:txBody>
          <a:bodyPr/>
          <a:lstStyle/>
          <a:p>
            <a:r>
              <a:rPr lang="en-US" dirty="0"/>
              <a:t>Identifying Elbow Dysplasia</a:t>
            </a:r>
            <a:br>
              <a:rPr lang="en-US" dirty="0"/>
            </a:br>
            <a:r>
              <a:rPr lang="en-US" dirty="0"/>
              <a:t>(CAT Scan)</a:t>
            </a:r>
          </a:p>
        </p:txBody>
      </p:sp>
      <p:sp>
        <p:nvSpPr>
          <p:cNvPr id="5" name="Content Placeholder 4">
            <a:extLst>
              <a:ext uri="{FF2B5EF4-FFF2-40B4-BE49-F238E27FC236}">
                <a16:creationId xmlns:a16="http://schemas.microsoft.com/office/drawing/2014/main" id="{F72D738D-C8DD-49BF-0868-F0826A4F280B}"/>
              </a:ext>
            </a:extLst>
          </p:cNvPr>
          <p:cNvSpPr>
            <a:spLocks noGrp="1"/>
          </p:cNvSpPr>
          <p:nvPr>
            <p:ph idx="1"/>
          </p:nvPr>
        </p:nvSpPr>
        <p:spPr>
          <a:xfrm>
            <a:off x="838200" y="1952783"/>
            <a:ext cx="10515600" cy="4694202"/>
          </a:xfrm>
        </p:spPr>
        <p:txBody>
          <a:bodyPr>
            <a:normAutofit/>
          </a:bodyPr>
          <a:lstStyle/>
          <a:p>
            <a:r>
              <a:rPr lang="en-US" dirty="0"/>
              <a:t>Alternative way of measuring elbow quality gaining popularity in some parts of the world</a:t>
            </a:r>
          </a:p>
          <a:p>
            <a:r>
              <a:rPr lang="en-US" dirty="0"/>
              <a:t>Accuracy for selection is better than radiographs.</a:t>
            </a:r>
          </a:p>
          <a:p>
            <a:r>
              <a:rPr lang="en-US" dirty="0"/>
              <a:t>May be able to identify MCD at younger ages than radiographs.</a:t>
            </a:r>
          </a:p>
          <a:p>
            <a:r>
              <a:rPr lang="en-US" dirty="0"/>
              <a:t>May be cost prohibitive and/or less available in some places.</a:t>
            </a:r>
          </a:p>
          <a:p>
            <a:r>
              <a:rPr lang="en-US" dirty="0"/>
              <a:t>See extra slides for references/further reading.</a:t>
            </a:r>
          </a:p>
        </p:txBody>
      </p:sp>
      <p:sp>
        <p:nvSpPr>
          <p:cNvPr id="14" name="Slide Number Placeholder 13">
            <a:extLst>
              <a:ext uri="{FF2B5EF4-FFF2-40B4-BE49-F238E27FC236}">
                <a16:creationId xmlns:a16="http://schemas.microsoft.com/office/drawing/2014/main" id="{0828200E-C7F9-C9A8-E3AC-CA65FB43A087}"/>
              </a:ext>
            </a:extLst>
          </p:cNvPr>
          <p:cNvSpPr>
            <a:spLocks noGrp="1"/>
          </p:cNvSpPr>
          <p:nvPr>
            <p:ph type="sldNum" sz="quarter" idx="12"/>
          </p:nvPr>
        </p:nvSpPr>
        <p:spPr/>
        <p:txBody>
          <a:bodyPr/>
          <a:lstStyle/>
          <a:p>
            <a:fld id="{F5D7A8B0-F719-C94C-A9BF-5FBD04FB7FA3}" type="slidenum">
              <a:rPr lang="en-US" smtClean="0"/>
              <a:t>17</a:t>
            </a:fld>
            <a:endParaRPr lang="en-US"/>
          </a:p>
        </p:txBody>
      </p:sp>
    </p:spTree>
    <p:extLst>
      <p:ext uri="{BB962C8B-B14F-4D97-AF65-F5344CB8AC3E}">
        <p14:creationId xmlns:p14="http://schemas.microsoft.com/office/powerpoint/2010/main" val="256575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5C8-7F9E-A1C5-B1C7-F1B4BBBA7F57}"/>
              </a:ext>
            </a:extLst>
          </p:cNvPr>
          <p:cNvSpPr>
            <a:spLocks noGrp="1"/>
          </p:cNvSpPr>
          <p:nvPr>
            <p:ph type="title"/>
          </p:nvPr>
        </p:nvSpPr>
        <p:spPr/>
        <p:txBody>
          <a:bodyPr/>
          <a:lstStyle/>
          <a:p>
            <a:r>
              <a:rPr lang="en-US" dirty="0"/>
              <a:t>IWDR</a:t>
            </a:r>
            <a:r>
              <a:rPr lang="en-US" baseline="30000" dirty="0"/>
              <a:t>*</a:t>
            </a:r>
            <a:r>
              <a:rPr lang="en-US" dirty="0"/>
              <a:t> Elbow EBV Model – same as Skin</a:t>
            </a:r>
          </a:p>
        </p:txBody>
      </p:sp>
      <p:sp>
        <p:nvSpPr>
          <p:cNvPr id="3" name="Content Placeholder 2">
            <a:extLst>
              <a:ext uri="{FF2B5EF4-FFF2-40B4-BE49-F238E27FC236}">
                <a16:creationId xmlns:a16="http://schemas.microsoft.com/office/drawing/2014/main" id="{623FC63F-0551-2C51-7053-6F2EC6E5E866}"/>
              </a:ext>
            </a:extLst>
          </p:cNvPr>
          <p:cNvSpPr>
            <a:spLocks noGrp="1"/>
          </p:cNvSpPr>
          <p:nvPr>
            <p:ph idx="1"/>
          </p:nvPr>
        </p:nvSpPr>
        <p:spPr>
          <a:xfrm>
            <a:off x="838200" y="2667001"/>
            <a:ext cx="10515600" cy="3509962"/>
          </a:xfrm>
        </p:spPr>
        <p:txBody>
          <a:bodyPr/>
          <a:lstStyle/>
          <a:p>
            <a:r>
              <a:rPr lang="en-US" b="1" dirty="0"/>
              <a:t>Trait:</a:t>
            </a:r>
            <a:r>
              <a:rPr lang="en-US" dirty="0"/>
              <a:t> score of lowest-scored (most undesirable) elbow diagnosis</a:t>
            </a:r>
          </a:p>
          <a:p>
            <a:r>
              <a:rPr lang="en-US" b="1" dirty="0"/>
              <a:t>Fixed effects:</a:t>
            </a:r>
            <a:r>
              <a:rPr lang="en-US" dirty="0"/>
              <a:t> sex</a:t>
            </a:r>
          </a:p>
          <a:p>
            <a:r>
              <a:rPr lang="en-US" b="1" dirty="0"/>
              <a:t>Covariates:</a:t>
            </a:r>
            <a:r>
              <a:rPr lang="en-US" dirty="0"/>
              <a:t> percent inbreeding</a:t>
            </a:r>
          </a:p>
          <a:p>
            <a:r>
              <a:rPr lang="en-US" b="1" dirty="0"/>
              <a:t>Random effects: </a:t>
            </a:r>
          </a:p>
          <a:p>
            <a:pPr lvl="1"/>
            <a:r>
              <a:rPr lang="en-US" dirty="0"/>
              <a:t>Age of dog in days when evaluated for elbow quality</a:t>
            </a:r>
          </a:p>
          <a:p>
            <a:pPr lvl="1"/>
            <a:r>
              <a:rPr lang="en-US" dirty="0"/>
              <a:t>Dog ID</a:t>
            </a:r>
          </a:p>
        </p:txBody>
      </p:sp>
      <p:graphicFrame>
        <p:nvGraphicFramePr>
          <p:cNvPr id="4" name="Table 4">
            <a:extLst>
              <a:ext uri="{FF2B5EF4-FFF2-40B4-BE49-F238E27FC236}">
                <a16:creationId xmlns:a16="http://schemas.microsoft.com/office/drawing/2014/main" id="{F71006F4-5230-E8E7-DE57-B6E1CF80C76E}"/>
              </a:ext>
            </a:extLst>
          </p:cNvPr>
          <p:cNvGraphicFramePr>
            <a:graphicFrameLocks noGrp="1"/>
          </p:cNvGraphicFramePr>
          <p:nvPr/>
        </p:nvGraphicFramePr>
        <p:xfrm>
          <a:off x="2415825" y="1690688"/>
          <a:ext cx="7360349" cy="741680"/>
        </p:xfrm>
        <a:graphic>
          <a:graphicData uri="http://schemas.openxmlformats.org/drawingml/2006/table">
            <a:tbl>
              <a:tblPr firstRow="1" bandRow="1">
                <a:tableStyleId>{5C22544A-7EE6-4342-B048-85BDC9FD1C3A}</a:tableStyleId>
              </a:tblPr>
              <a:tblGrid>
                <a:gridCol w="1264349">
                  <a:extLst>
                    <a:ext uri="{9D8B030D-6E8A-4147-A177-3AD203B41FA5}">
                      <a16:colId xmlns:a16="http://schemas.microsoft.com/office/drawing/2014/main" val="985998281"/>
                    </a:ext>
                  </a:extLst>
                </a:gridCol>
                <a:gridCol w="2032000">
                  <a:extLst>
                    <a:ext uri="{9D8B030D-6E8A-4147-A177-3AD203B41FA5}">
                      <a16:colId xmlns:a16="http://schemas.microsoft.com/office/drawing/2014/main" val="312417818"/>
                    </a:ext>
                  </a:extLst>
                </a:gridCol>
                <a:gridCol w="2032000">
                  <a:extLst>
                    <a:ext uri="{9D8B030D-6E8A-4147-A177-3AD203B41FA5}">
                      <a16:colId xmlns:a16="http://schemas.microsoft.com/office/drawing/2014/main" val="1863594678"/>
                    </a:ext>
                  </a:extLst>
                </a:gridCol>
                <a:gridCol w="2032000">
                  <a:extLst>
                    <a:ext uri="{9D8B030D-6E8A-4147-A177-3AD203B41FA5}">
                      <a16:colId xmlns:a16="http://schemas.microsoft.com/office/drawing/2014/main" val="4101498043"/>
                    </a:ext>
                  </a:extLst>
                </a:gridCol>
              </a:tblGrid>
              <a:tr h="370840">
                <a:tc>
                  <a:txBody>
                    <a:bodyPr/>
                    <a:lstStyle/>
                    <a:p>
                      <a:pPr algn="ctr"/>
                      <a:endParaRPr lang="en-US" dirty="0"/>
                    </a:p>
                  </a:txBody>
                  <a:tcPr/>
                </a:tc>
                <a:tc>
                  <a:txBody>
                    <a:bodyPr/>
                    <a:lstStyle/>
                    <a:p>
                      <a:pPr algn="ctr"/>
                      <a:r>
                        <a:rPr lang="en-US" dirty="0"/>
                        <a:t>Labrador Retriever</a:t>
                      </a:r>
                    </a:p>
                  </a:txBody>
                  <a:tcPr/>
                </a:tc>
                <a:tc>
                  <a:txBody>
                    <a:bodyPr/>
                    <a:lstStyle/>
                    <a:p>
                      <a:pPr algn="ctr"/>
                      <a:r>
                        <a:rPr lang="en-US" dirty="0"/>
                        <a:t>German Shepherd</a:t>
                      </a:r>
                    </a:p>
                  </a:txBody>
                  <a:tcPr/>
                </a:tc>
                <a:tc>
                  <a:txBody>
                    <a:bodyPr/>
                    <a:lstStyle/>
                    <a:p>
                      <a:pPr algn="ctr"/>
                      <a:r>
                        <a:rPr lang="en-US" dirty="0"/>
                        <a:t>Golden Retriever</a:t>
                      </a:r>
                    </a:p>
                  </a:txBody>
                  <a:tcPr/>
                </a:tc>
                <a:extLst>
                  <a:ext uri="{0D108BD9-81ED-4DB2-BD59-A6C34878D82A}">
                    <a16:rowId xmlns:a16="http://schemas.microsoft.com/office/drawing/2014/main" val="1152436600"/>
                  </a:ext>
                </a:extLst>
              </a:tr>
              <a:tr h="370840">
                <a:tc>
                  <a:txBody>
                    <a:bodyPr/>
                    <a:lstStyle/>
                    <a:p>
                      <a:pPr algn="ctr"/>
                      <a:r>
                        <a:rPr lang="en-US" dirty="0"/>
                        <a:t>Heritability</a:t>
                      </a:r>
                    </a:p>
                  </a:txBody>
                  <a:tcPr/>
                </a:tc>
                <a:tc>
                  <a:txBody>
                    <a:bodyPr/>
                    <a:lstStyle/>
                    <a:p>
                      <a:pPr algn="ctr"/>
                      <a:r>
                        <a:rPr lang="en-US" dirty="0"/>
                        <a:t>0.312</a:t>
                      </a:r>
                    </a:p>
                  </a:txBody>
                  <a:tcPr/>
                </a:tc>
                <a:tc>
                  <a:txBody>
                    <a:bodyPr/>
                    <a:lstStyle/>
                    <a:p>
                      <a:pPr algn="ctr"/>
                      <a:r>
                        <a:rPr lang="en-US" dirty="0"/>
                        <a:t>0.268</a:t>
                      </a:r>
                    </a:p>
                  </a:txBody>
                  <a:tcPr/>
                </a:tc>
                <a:tc>
                  <a:txBody>
                    <a:bodyPr/>
                    <a:lstStyle/>
                    <a:p>
                      <a:pPr algn="ctr"/>
                      <a:r>
                        <a:rPr lang="en-US" dirty="0"/>
                        <a:t>0.204</a:t>
                      </a:r>
                    </a:p>
                  </a:txBody>
                  <a:tcPr/>
                </a:tc>
                <a:extLst>
                  <a:ext uri="{0D108BD9-81ED-4DB2-BD59-A6C34878D82A}">
                    <a16:rowId xmlns:a16="http://schemas.microsoft.com/office/drawing/2014/main" val="1859701983"/>
                  </a:ext>
                </a:extLst>
              </a:tr>
            </a:tbl>
          </a:graphicData>
        </a:graphic>
      </p:graphicFrame>
      <p:sp>
        <p:nvSpPr>
          <p:cNvPr id="5" name="TextBox 4">
            <a:extLst>
              <a:ext uri="{FF2B5EF4-FFF2-40B4-BE49-F238E27FC236}">
                <a16:creationId xmlns:a16="http://schemas.microsoft.com/office/drawing/2014/main" id="{72F62A09-2C4A-F120-5C9F-3E05BD6B6720}"/>
              </a:ext>
            </a:extLst>
          </p:cNvPr>
          <p:cNvSpPr txBox="1"/>
          <p:nvPr/>
        </p:nvSpPr>
        <p:spPr>
          <a:xfrm>
            <a:off x="7612837" y="5992297"/>
            <a:ext cx="3317630" cy="369332"/>
          </a:xfrm>
          <a:prstGeom prst="rect">
            <a:avLst/>
          </a:prstGeom>
          <a:noFill/>
        </p:spPr>
        <p:txBody>
          <a:bodyPr wrap="square" rtlCol="0">
            <a:spAutoFit/>
          </a:bodyPr>
          <a:lstStyle/>
          <a:p>
            <a:r>
              <a:rPr lang="en-US" i="1" dirty="0"/>
              <a:t>*GEB model shown next differs.</a:t>
            </a:r>
          </a:p>
        </p:txBody>
      </p:sp>
      <p:sp>
        <p:nvSpPr>
          <p:cNvPr id="6" name="Slide Number Placeholder 5">
            <a:extLst>
              <a:ext uri="{FF2B5EF4-FFF2-40B4-BE49-F238E27FC236}">
                <a16:creationId xmlns:a16="http://schemas.microsoft.com/office/drawing/2014/main" id="{FB2E9E3A-DDEE-843D-87F9-32C2BB761CFF}"/>
              </a:ext>
            </a:extLst>
          </p:cNvPr>
          <p:cNvSpPr>
            <a:spLocks noGrp="1"/>
          </p:cNvSpPr>
          <p:nvPr>
            <p:ph type="sldNum" sz="quarter" idx="12"/>
          </p:nvPr>
        </p:nvSpPr>
        <p:spPr/>
        <p:txBody>
          <a:bodyPr/>
          <a:lstStyle/>
          <a:p>
            <a:fld id="{F5D7A8B0-F719-C94C-A9BF-5FBD04FB7FA3}" type="slidenum">
              <a:rPr lang="en-US" smtClean="0"/>
              <a:t>18</a:t>
            </a:fld>
            <a:endParaRPr lang="en-US"/>
          </a:p>
        </p:txBody>
      </p:sp>
    </p:spTree>
    <p:extLst>
      <p:ext uri="{BB962C8B-B14F-4D97-AF65-F5344CB8AC3E}">
        <p14:creationId xmlns:p14="http://schemas.microsoft.com/office/powerpoint/2010/main" val="428422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8B43-3971-7808-76C0-894CA99006B8}"/>
              </a:ext>
            </a:extLst>
          </p:cNvPr>
          <p:cNvSpPr>
            <a:spLocks noGrp="1"/>
          </p:cNvSpPr>
          <p:nvPr>
            <p:ph type="title"/>
          </p:nvPr>
        </p:nvSpPr>
        <p:spPr/>
        <p:txBody>
          <a:bodyPr/>
          <a:lstStyle/>
          <a:p>
            <a:r>
              <a:rPr lang="en-US" dirty="0"/>
              <a:t>Elbow Genetic Trend by Generation</a:t>
            </a:r>
          </a:p>
        </p:txBody>
      </p:sp>
      <p:pic>
        <p:nvPicPr>
          <p:cNvPr id="5" name="Content Placeholder 4" descr="Chart, box and whisker chart&#10;&#10;Description automatically generated">
            <a:extLst>
              <a:ext uri="{FF2B5EF4-FFF2-40B4-BE49-F238E27FC236}">
                <a16:creationId xmlns:a16="http://schemas.microsoft.com/office/drawing/2014/main" id="{4E6FDEF7-2D42-E0E1-A0B0-913C3D634151}"/>
              </a:ext>
            </a:extLst>
          </p:cNvPr>
          <p:cNvPicPr>
            <a:picLocks noGrp="1" noChangeAspect="1"/>
          </p:cNvPicPr>
          <p:nvPr>
            <p:ph idx="1"/>
          </p:nvPr>
        </p:nvPicPr>
        <p:blipFill>
          <a:blip r:embed="rId3"/>
          <a:stretch>
            <a:fillRect/>
          </a:stretch>
        </p:blipFill>
        <p:spPr>
          <a:xfrm>
            <a:off x="1744662" y="1825625"/>
            <a:ext cx="8702676" cy="4351338"/>
          </a:xfrm>
        </p:spPr>
      </p:pic>
      <p:sp>
        <p:nvSpPr>
          <p:cNvPr id="3" name="TextBox 2">
            <a:extLst>
              <a:ext uri="{FF2B5EF4-FFF2-40B4-BE49-F238E27FC236}">
                <a16:creationId xmlns:a16="http://schemas.microsoft.com/office/drawing/2014/main" id="{8B5EAD77-9E65-1EC2-784E-EC634D60F176}"/>
              </a:ext>
            </a:extLst>
          </p:cNvPr>
          <p:cNvSpPr txBox="1"/>
          <p:nvPr/>
        </p:nvSpPr>
        <p:spPr>
          <a:xfrm>
            <a:off x="9272518" y="1825625"/>
            <a:ext cx="1174820" cy="369332"/>
          </a:xfrm>
          <a:prstGeom prst="rect">
            <a:avLst/>
          </a:prstGeom>
          <a:noFill/>
        </p:spPr>
        <p:txBody>
          <a:bodyPr wrap="square" rtlCol="0">
            <a:spAutoFit/>
          </a:bodyPr>
          <a:lstStyle/>
          <a:p>
            <a:r>
              <a:rPr lang="en-US" dirty="0"/>
              <a:t>h</a:t>
            </a:r>
            <a:r>
              <a:rPr lang="en-US" baseline="30000" dirty="0"/>
              <a:t>2</a:t>
            </a:r>
            <a:r>
              <a:rPr lang="en-US" dirty="0"/>
              <a:t> = 0.59</a:t>
            </a:r>
          </a:p>
        </p:txBody>
      </p:sp>
      <p:pic>
        <p:nvPicPr>
          <p:cNvPr id="4" name="Google Shape;548;p17">
            <a:extLst>
              <a:ext uri="{FF2B5EF4-FFF2-40B4-BE49-F238E27FC236}">
                <a16:creationId xmlns:a16="http://schemas.microsoft.com/office/drawing/2014/main" id="{2BD9756C-28DA-91CE-40A5-17801DB7A7E4}"/>
              </a:ext>
            </a:extLst>
          </p:cNvPr>
          <p:cNvPicPr preferRelativeResize="0"/>
          <p:nvPr/>
        </p:nvPicPr>
        <p:blipFill rotWithShape="1">
          <a:blip r:embed="rId4">
            <a:alphaModFix/>
          </a:blip>
          <a:srcRect/>
          <a:stretch/>
        </p:blipFill>
        <p:spPr>
          <a:xfrm>
            <a:off x="10281139" y="126206"/>
            <a:ext cx="1760537" cy="901700"/>
          </a:xfrm>
          <a:prstGeom prst="rect">
            <a:avLst/>
          </a:prstGeom>
          <a:noFill/>
          <a:ln>
            <a:noFill/>
          </a:ln>
        </p:spPr>
      </p:pic>
      <p:sp>
        <p:nvSpPr>
          <p:cNvPr id="6" name="Slide Number Placeholder 5">
            <a:extLst>
              <a:ext uri="{FF2B5EF4-FFF2-40B4-BE49-F238E27FC236}">
                <a16:creationId xmlns:a16="http://schemas.microsoft.com/office/drawing/2014/main" id="{9134C599-C8DA-86F5-96DD-A32B89C7B6A7}"/>
              </a:ext>
            </a:extLst>
          </p:cNvPr>
          <p:cNvSpPr>
            <a:spLocks noGrp="1"/>
          </p:cNvSpPr>
          <p:nvPr>
            <p:ph type="sldNum" sz="quarter" idx="12"/>
          </p:nvPr>
        </p:nvSpPr>
        <p:spPr/>
        <p:txBody>
          <a:bodyPr/>
          <a:lstStyle/>
          <a:p>
            <a:fld id="{F5D7A8B0-F719-C94C-A9BF-5FBD04FB7FA3}" type="slidenum">
              <a:rPr lang="en-US" smtClean="0"/>
              <a:t>19</a:t>
            </a:fld>
            <a:endParaRPr lang="en-US"/>
          </a:p>
        </p:txBody>
      </p:sp>
    </p:spTree>
    <p:extLst>
      <p:ext uri="{BB962C8B-B14F-4D97-AF65-F5344CB8AC3E}">
        <p14:creationId xmlns:p14="http://schemas.microsoft.com/office/powerpoint/2010/main" val="282184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D0AA-3ED8-EBBD-A8CF-1E9346627B9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FE73081-A0B9-900B-C42E-BAC946B3EFD9}"/>
              </a:ext>
            </a:extLst>
          </p:cNvPr>
          <p:cNvSpPr>
            <a:spLocks noGrp="1"/>
          </p:cNvSpPr>
          <p:nvPr>
            <p:ph idx="1"/>
          </p:nvPr>
        </p:nvSpPr>
        <p:spPr/>
        <p:txBody>
          <a:bodyPr>
            <a:normAutofit/>
          </a:bodyPr>
          <a:lstStyle/>
          <a:p>
            <a:r>
              <a:rPr lang="en-US" dirty="0"/>
              <a:t>Goal = select new, young breeders less likely to produce affected offspring</a:t>
            </a:r>
          </a:p>
          <a:p>
            <a:endParaRPr lang="en-US" sz="1200" dirty="0"/>
          </a:p>
          <a:p>
            <a:r>
              <a:rPr lang="en-US" dirty="0"/>
              <a:t>EBVs </a:t>
            </a:r>
            <a:r>
              <a:rPr lang="en-US" dirty="0">
                <a:solidFill>
                  <a:srgbClr val="FF0000"/>
                </a:solidFill>
              </a:rPr>
              <a:t>DO NOT </a:t>
            </a:r>
            <a:r>
              <a:rPr lang="en-US" dirty="0"/>
              <a:t>identify genetic cause and effect. </a:t>
            </a:r>
          </a:p>
          <a:p>
            <a:endParaRPr lang="en-US" sz="1200" dirty="0"/>
          </a:p>
          <a:p>
            <a:r>
              <a:rPr lang="en-US" dirty="0"/>
              <a:t>Traits must be measurable, have variation, and be heritable (i.e., significant portion due to genetics) to make worthwhile improvements through breeding. </a:t>
            </a:r>
          </a:p>
          <a:p>
            <a:endParaRPr lang="en-US" sz="1200" dirty="0"/>
          </a:p>
          <a:p>
            <a:r>
              <a:rPr lang="en-US" dirty="0"/>
              <a:t>Need lots of consistent and accurate data on many (ideally all) dogs.</a:t>
            </a:r>
          </a:p>
        </p:txBody>
      </p:sp>
      <p:sp>
        <p:nvSpPr>
          <p:cNvPr id="4" name="Slide Number Placeholder 3">
            <a:extLst>
              <a:ext uri="{FF2B5EF4-FFF2-40B4-BE49-F238E27FC236}">
                <a16:creationId xmlns:a16="http://schemas.microsoft.com/office/drawing/2014/main" id="{0752CADF-331E-C00D-DCE2-0A0410AE2DB6}"/>
              </a:ext>
            </a:extLst>
          </p:cNvPr>
          <p:cNvSpPr>
            <a:spLocks noGrp="1"/>
          </p:cNvSpPr>
          <p:nvPr>
            <p:ph type="sldNum" sz="quarter" idx="12"/>
          </p:nvPr>
        </p:nvSpPr>
        <p:spPr/>
        <p:txBody>
          <a:bodyPr/>
          <a:lstStyle/>
          <a:p>
            <a:fld id="{F5D7A8B0-F719-C94C-A9BF-5FBD04FB7FA3}" type="slidenum">
              <a:rPr lang="en-US" smtClean="0"/>
              <a:t>2</a:t>
            </a:fld>
            <a:endParaRPr lang="en-US"/>
          </a:p>
        </p:txBody>
      </p:sp>
    </p:spTree>
    <p:extLst>
      <p:ext uri="{BB962C8B-B14F-4D97-AF65-F5344CB8AC3E}">
        <p14:creationId xmlns:p14="http://schemas.microsoft.com/office/powerpoint/2010/main" val="426699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0FCC361-8B83-174A-9927-2EDD55E39A52}"/>
              </a:ext>
            </a:extLst>
          </p:cNvPr>
          <p:cNvGraphicFramePr>
            <a:graphicFrameLocks noGrp="1"/>
          </p:cNvGraphicFramePr>
          <p:nvPr>
            <p:ph idx="1"/>
          </p:nvPr>
        </p:nvGraphicFramePr>
        <p:xfrm>
          <a:off x="838200" y="365125"/>
          <a:ext cx="10515600"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3757EAB-02EA-8C35-D1A6-7D282D7F101F}"/>
              </a:ext>
            </a:extLst>
          </p:cNvPr>
          <p:cNvSpPr txBox="1"/>
          <p:nvPr/>
        </p:nvSpPr>
        <p:spPr>
          <a:xfrm>
            <a:off x="0" y="6492875"/>
            <a:ext cx="8554278" cy="338554"/>
          </a:xfrm>
          <a:prstGeom prst="rect">
            <a:avLst/>
          </a:prstGeom>
          <a:noFill/>
        </p:spPr>
        <p:txBody>
          <a:bodyPr wrap="square" rtlCol="0">
            <a:spAutoFit/>
          </a:bodyPr>
          <a:lstStyle/>
          <a:p>
            <a:r>
              <a:rPr lang="en-US" sz="1600" i="1" dirty="0">
                <a:solidFill>
                  <a:schemeClr val="bg1">
                    <a:lumMod val="50000"/>
                  </a:schemeClr>
                </a:solidFill>
              </a:rPr>
              <a:t>*Birth years 2021 and 2022 excluded due to low number of dogs screened to-date.</a:t>
            </a:r>
          </a:p>
        </p:txBody>
      </p:sp>
      <p:pic>
        <p:nvPicPr>
          <p:cNvPr id="2" name="Google Shape;548;p17">
            <a:extLst>
              <a:ext uri="{FF2B5EF4-FFF2-40B4-BE49-F238E27FC236}">
                <a16:creationId xmlns:a16="http://schemas.microsoft.com/office/drawing/2014/main" id="{789C1518-F3EE-614E-18EC-062665C6A5D2}"/>
              </a:ext>
            </a:extLst>
          </p:cNvPr>
          <p:cNvPicPr preferRelativeResize="0"/>
          <p:nvPr/>
        </p:nvPicPr>
        <p:blipFill rotWithShape="1">
          <a:blip r:embed="rId4">
            <a:alphaModFix/>
          </a:blip>
          <a:srcRect/>
          <a:stretch/>
        </p:blipFill>
        <p:spPr>
          <a:xfrm>
            <a:off x="0" y="69994"/>
            <a:ext cx="1760537" cy="901700"/>
          </a:xfrm>
          <a:prstGeom prst="rect">
            <a:avLst/>
          </a:prstGeom>
          <a:noFill/>
          <a:ln>
            <a:noFill/>
          </a:ln>
        </p:spPr>
      </p:pic>
      <p:sp>
        <p:nvSpPr>
          <p:cNvPr id="3" name="Slide Number Placeholder 2">
            <a:extLst>
              <a:ext uri="{FF2B5EF4-FFF2-40B4-BE49-F238E27FC236}">
                <a16:creationId xmlns:a16="http://schemas.microsoft.com/office/drawing/2014/main" id="{E2299C22-9ED6-7031-4F90-881041F495F7}"/>
              </a:ext>
            </a:extLst>
          </p:cNvPr>
          <p:cNvSpPr>
            <a:spLocks noGrp="1"/>
          </p:cNvSpPr>
          <p:nvPr>
            <p:ph type="sldNum" sz="quarter" idx="12"/>
          </p:nvPr>
        </p:nvSpPr>
        <p:spPr/>
        <p:txBody>
          <a:bodyPr/>
          <a:lstStyle/>
          <a:p>
            <a:fld id="{F5D7A8B0-F719-C94C-A9BF-5FBD04FB7FA3}" type="slidenum">
              <a:rPr lang="en-US" smtClean="0"/>
              <a:t>20</a:t>
            </a:fld>
            <a:endParaRPr lang="en-US"/>
          </a:p>
        </p:txBody>
      </p:sp>
    </p:spTree>
    <p:extLst>
      <p:ext uri="{BB962C8B-B14F-4D97-AF65-F5344CB8AC3E}">
        <p14:creationId xmlns:p14="http://schemas.microsoft.com/office/powerpoint/2010/main" val="252664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79B5-6251-A40D-F575-7B68E0CCCD51}"/>
              </a:ext>
            </a:extLst>
          </p:cNvPr>
          <p:cNvSpPr>
            <a:spLocks noGrp="1"/>
          </p:cNvSpPr>
          <p:nvPr>
            <p:ph type="title"/>
          </p:nvPr>
        </p:nvSpPr>
        <p:spPr/>
        <p:txBody>
          <a:bodyPr/>
          <a:lstStyle/>
          <a:p>
            <a:r>
              <a:rPr lang="en-US" dirty="0"/>
              <a:t>Summary: Elbow Dysplasia</a:t>
            </a:r>
          </a:p>
        </p:txBody>
      </p:sp>
      <p:sp>
        <p:nvSpPr>
          <p:cNvPr id="3" name="Content Placeholder 2">
            <a:extLst>
              <a:ext uri="{FF2B5EF4-FFF2-40B4-BE49-F238E27FC236}">
                <a16:creationId xmlns:a16="http://schemas.microsoft.com/office/drawing/2014/main" id="{E73D43B6-EB9C-4D06-750E-52EA530DD73D}"/>
              </a:ext>
            </a:extLst>
          </p:cNvPr>
          <p:cNvSpPr>
            <a:spLocks noGrp="1"/>
          </p:cNvSpPr>
          <p:nvPr>
            <p:ph idx="1"/>
          </p:nvPr>
        </p:nvSpPr>
        <p:spPr/>
        <p:txBody>
          <a:bodyPr/>
          <a:lstStyle/>
          <a:p>
            <a:r>
              <a:rPr lang="en-US" dirty="0"/>
              <a:t>Consists of several diseases seen with different radiographic views</a:t>
            </a:r>
          </a:p>
          <a:p>
            <a:endParaRPr lang="en-US" sz="1600" dirty="0"/>
          </a:p>
          <a:p>
            <a:r>
              <a:rPr lang="en-US" dirty="0"/>
              <a:t>Screen all dogs ideally at 15-18 months old but no younger than 12 months old. Recheck breeders at 36 months.</a:t>
            </a:r>
          </a:p>
          <a:p>
            <a:endParaRPr lang="en-US" sz="1600" dirty="0"/>
          </a:p>
          <a:p>
            <a:r>
              <a:rPr lang="en-US" dirty="0"/>
              <a:t>Responds to genetic selection, but several radiographic views read by certifying agency (not a local vet) or CAT scan </a:t>
            </a:r>
            <a:r>
              <a:rPr lang="en-US" sz="2800" dirty="0"/>
              <a:t>are necessary to get accurate data for accurate selection.</a:t>
            </a:r>
          </a:p>
        </p:txBody>
      </p:sp>
      <p:graphicFrame>
        <p:nvGraphicFramePr>
          <p:cNvPr id="8" name="Table 4">
            <a:extLst>
              <a:ext uri="{FF2B5EF4-FFF2-40B4-BE49-F238E27FC236}">
                <a16:creationId xmlns:a16="http://schemas.microsoft.com/office/drawing/2014/main" id="{2816C49B-33D3-03D5-6201-56CEF96F562B}"/>
              </a:ext>
            </a:extLst>
          </p:cNvPr>
          <p:cNvGraphicFramePr>
            <a:graphicFrameLocks noGrp="1"/>
          </p:cNvGraphicFramePr>
          <p:nvPr>
            <p:extLst>
              <p:ext uri="{D42A27DB-BD31-4B8C-83A1-F6EECF244321}">
                <p14:modId xmlns:p14="http://schemas.microsoft.com/office/powerpoint/2010/main" val="561652290"/>
              </p:ext>
            </p:extLst>
          </p:nvPr>
        </p:nvGraphicFramePr>
        <p:xfrm>
          <a:off x="1318846" y="5345430"/>
          <a:ext cx="9554307" cy="1010920"/>
        </p:xfrm>
        <a:graphic>
          <a:graphicData uri="http://schemas.openxmlformats.org/drawingml/2006/table">
            <a:tbl>
              <a:tblPr firstRow="1" bandRow="1">
                <a:tableStyleId>{5C22544A-7EE6-4342-B048-85BDC9FD1C3A}</a:tableStyleId>
              </a:tblPr>
              <a:tblGrid>
                <a:gridCol w="1286151">
                  <a:extLst>
                    <a:ext uri="{9D8B030D-6E8A-4147-A177-3AD203B41FA5}">
                      <a16:colId xmlns:a16="http://schemas.microsoft.com/office/drawing/2014/main" val="985998281"/>
                    </a:ext>
                  </a:extLst>
                </a:gridCol>
                <a:gridCol w="2067039">
                  <a:extLst>
                    <a:ext uri="{9D8B030D-6E8A-4147-A177-3AD203B41FA5}">
                      <a16:colId xmlns:a16="http://schemas.microsoft.com/office/drawing/2014/main" val="2805863666"/>
                    </a:ext>
                  </a:extLst>
                </a:gridCol>
                <a:gridCol w="2067039">
                  <a:extLst>
                    <a:ext uri="{9D8B030D-6E8A-4147-A177-3AD203B41FA5}">
                      <a16:colId xmlns:a16="http://schemas.microsoft.com/office/drawing/2014/main" val="312417818"/>
                    </a:ext>
                  </a:extLst>
                </a:gridCol>
                <a:gridCol w="2067039">
                  <a:extLst>
                    <a:ext uri="{9D8B030D-6E8A-4147-A177-3AD203B41FA5}">
                      <a16:colId xmlns:a16="http://schemas.microsoft.com/office/drawing/2014/main" val="1863594678"/>
                    </a:ext>
                  </a:extLst>
                </a:gridCol>
                <a:gridCol w="2067039">
                  <a:extLst>
                    <a:ext uri="{9D8B030D-6E8A-4147-A177-3AD203B41FA5}">
                      <a16:colId xmlns:a16="http://schemas.microsoft.com/office/drawing/2014/main" val="4101498043"/>
                    </a:ext>
                  </a:extLst>
                </a:gridCol>
              </a:tblGrid>
              <a:tr h="370840">
                <a:tc>
                  <a:txBody>
                    <a:bodyPr/>
                    <a:lstStyle/>
                    <a:p>
                      <a:pPr algn="ctr"/>
                      <a:endParaRPr lang="en-US" dirty="0"/>
                    </a:p>
                  </a:txBody>
                  <a:tcPr/>
                </a:tc>
                <a:tc>
                  <a:txBody>
                    <a:bodyPr/>
                    <a:lstStyle/>
                    <a:p>
                      <a:pPr algn="ctr"/>
                      <a:r>
                        <a:rPr lang="en-US" dirty="0"/>
                        <a:t>Labrador Retriever (GEB)</a:t>
                      </a:r>
                    </a:p>
                  </a:txBody>
                  <a:tcPr/>
                </a:tc>
                <a:tc>
                  <a:txBody>
                    <a:bodyPr/>
                    <a:lstStyle/>
                    <a:p>
                      <a:pPr algn="ctr"/>
                      <a:r>
                        <a:rPr lang="en-US" dirty="0"/>
                        <a:t>Labrador Retriever (IWDR)</a:t>
                      </a:r>
                    </a:p>
                  </a:txBody>
                  <a:tcPr/>
                </a:tc>
                <a:tc>
                  <a:txBody>
                    <a:bodyPr/>
                    <a:lstStyle/>
                    <a:p>
                      <a:pPr algn="ctr"/>
                      <a:r>
                        <a:rPr lang="en-US" dirty="0"/>
                        <a:t>German Shepherd (IWDR)</a:t>
                      </a:r>
                    </a:p>
                  </a:txBody>
                  <a:tcPr/>
                </a:tc>
                <a:tc>
                  <a:txBody>
                    <a:bodyPr/>
                    <a:lstStyle/>
                    <a:p>
                      <a:pPr algn="ctr"/>
                      <a:r>
                        <a:rPr lang="en-US" dirty="0"/>
                        <a:t>Golden Retriever (IWDR)</a:t>
                      </a:r>
                    </a:p>
                  </a:txBody>
                  <a:tcPr/>
                </a:tc>
                <a:extLst>
                  <a:ext uri="{0D108BD9-81ED-4DB2-BD59-A6C34878D82A}">
                    <a16:rowId xmlns:a16="http://schemas.microsoft.com/office/drawing/2014/main" val="1152436600"/>
                  </a:ext>
                </a:extLst>
              </a:tr>
              <a:tr h="370840">
                <a:tc>
                  <a:txBody>
                    <a:bodyPr/>
                    <a:lstStyle/>
                    <a:p>
                      <a:pPr algn="ctr"/>
                      <a:r>
                        <a:rPr lang="en-US" dirty="0"/>
                        <a:t>Heritability</a:t>
                      </a:r>
                    </a:p>
                  </a:txBody>
                  <a:tcPr/>
                </a:tc>
                <a:tc>
                  <a:txBody>
                    <a:bodyPr/>
                    <a:lstStyle/>
                    <a:p>
                      <a:pPr algn="ctr"/>
                      <a:r>
                        <a:rPr lang="en-US" dirty="0"/>
                        <a:t>0.594</a:t>
                      </a:r>
                    </a:p>
                  </a:txBody>
                  <a:tcPr/>
                </a:tc>
                <a:tc>
                  <a:txBody>
                    <a:bodyPr/>
                    <a:lstStyle/>
                    <a:p>
                      <a:pPr algn="ctr"/>
                      <a:r>
                        <a:rPr lang="en-US" dirty="0"/>
                        <a:t>0.353</a:t>
                      </a:r>
                    </a:p>
                  </a:txBody>
                  <a:tcPr/>
                </a:tc>
                <a:tc>
                  <a:txBody>
                    <a:bodyPr/>
                    <a:lstStyle/>
                    <a:p>
                      <a:pPr algn="ctr"/>
                      <a:r>
                        <a:rPr lang="en-US" dirty="0"/>
                        <a:t>0.279</a:t>
                      </a:r>
                    </a:p>
                  </a:txBody>
                  <a:tcPr/>
                </a:tc>
                <a:tc>
                  <a:txBody>
                    <a:bodyPr/>
                    <a:lstStyle/>
                    <a:p>
                      <a:pPr algn="ctr"/>
                      <a:r>
                        <a:rPr lang="en-US" dirty="0"/>
                        <a:t>0.459</a:t>
                      </a:r>
                    </a:p>
                  </a:txBody>
                  <a:tcPr/>
                </a:tc>
                <a:extLst>
                  <a:ext uri="{0D108BD9-81ED-4DB2-BD59-A6C34878D82A}">
                    <a16:rowId xmlns:a16="http://schemas.microsoft.com/office/drawing/2014/main" val="1859701983"/>
                  </a:ext>
                </a:extLst>
              </a:tr>
            </a:tbl>
          </a:graphicData>
        </a:graphic>
      </p:graphicFrame>
      <p:sp>
        <p:nvSpPr>
          <p:cNvPr id="9" name="Slide Number Placeholder 8">
            <a:extLst>
              <a:ext uri="{FF2B5EF4-FFF2-40B4-BE49-F238E27FC236}">
                <a16:creationId xmlns:a16="http://schemas.microsoft.com/office/drawing/2014/main" id="{0767B1CB-8AB1-D700-B99D-8F9D3CBB01DC}"/>
              </a:ext>
            </a:extLst>
          </p:cNvPr>
          <p:cNvSpPr>
            <a:spLocks noGrp="1"/>
          </p:cNvSpPr>
          <p:nvPr>
            <p:ph type="sldNum" sz="quarter" idx="12"/>
          </p:nvPr>
        </p:nvSpPr>
        <p:spPr/>
        <p:txBody>
          <a:bodyPr/>
          <a:lstStyle/>
          <a:p>
            <a:fld id="{F5D7A8B0-F719-C94C-A9BF-5FBD04FB7FA3}" type="slidenum">
              <a:rPr lang="en-US" smtClean="0"/>
              <a:t>21</a:t>
            </a:fld>
            <a:endParaRPr lang="en-US"/>
          </a:p>
        </p:txBody>
      </p:sp>
      <p:pic>
        <p:nvPicPr>
          <p:cNvPr id="5" name="Google Shape;548;p17">
            <a:extLst>
              <a:ext uri="{FF2B5EF4-FFF2-40B4-BE49-F238E27FC236}">
                <a16:creationId xmlns:a16="http://schemas.microsoft.com/office/drawing/2014/main" id="{039ACB32-CED0-B6B5-B573-E9C31BF800B6}"/>
              </a:ext>
            </a:extLst>
          </p:cNvPr>
          <p:cNvPicPr preferRelativeResize="0"/>
          <p:nvPr/>
        </p:nvPicPr>
        <p:blipFill rotWithShape="1">
          <a:blip r:embed="rId3">
            <a:alphaModFix/>
          </a:blip>
          <a:srcRect/>
          <a:stretch/>
        </p:blipFill>
        <p:spPr>
          <a:xfrm>
            <a:off x="10281139" y="126206"/>
            <a:ext cx="1760537" cy="901700"/>
          </a:xfrm>
          <a:prstGeom prst="rect">
            <a:avLst/>
          </a:prstGeom>
          <a:noFill/>
          <a:ln>
            <a:noFill/>
          </a:ln>
        </p:spPr>
      </p:pic>
    </p:spTree>
    <p:extLst>
      <p:ext uri="{BB962C8B-B14F-4D97-AF65-F5344CB8AC3E}">
        <p14:creationId xmlns:p14="http://schemas.microsoft.com/office/powerpoint/2010/main" val="307924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CF0FBB-D5D7-2748-56A7-BC1E62F10B03}"/>
              </a:ext>
            </a:extLst>
          </p:cNvPr>
          <p:cNvSpPr>
            <a:spLocks noGrp="1"/>
          </p:cNvSpPr>
          <p:nvPr>
            <p:ph type="title"/>
          </p:nvPr>
        </p:nvSpPr>
        <p:spPr/>
        <p:txBody>
          <a:bodyPr/>
          <a:lstStyle/>
          <a:p>
            <a:r>
              <a:rPr lang="en-US" dirty="0"/>
              <a:t>Mast Cell Tumors</a:t>
            </a:r>
          </a:p>
        </p:txBody>
      </p:sp>
      <p:sp>
        <p:nvSpPr>
          <p:cNvPr id="4" name="Slide Number Placeholder 3">
            <a:extLst>
              <a:ext uri="{FF2B5EF4-FFF2-40B4-BE49-F238E27FC236}">
                <a16:creationId xmlns:a16="http://schemas.microsoft.com/office/drawing/2014/main" id="{2D1D0906-573F-18BA-F365-76C471C151C1}"/>
              </a:ext>
            </a:extLst>
          </p:cNvPr>
          <p:cNvSpPr>
            <a:spLocks noGrp="1"/>
          </p:cNvSpPr>
          <p:nvPr>
            <p:ph type="sldNum" sz="quarter" idx="12"/>
          </p:nvPr>
        </p:nvSpPr>
        <p:spPr/>
        <p:txBody>
          <a:bodyPr/>
          <a:lstStyle/>
          <a:p>
            <a:fld id="{F5D7A8B0-F719-C94C-A9BF-5FBD04FB7FA3}" type="slidenum">
              <a:rPr lang="en-US" smtClean="0"/>
              <a:t>22</a:t>
            </a:fld>
            <a:endParaRPr lang="en-US"/>
          </a:p>
        </p:txBody>
      </p:sp>
    </p:spTree>
    <p:extLst>
      <p:ext uri="{BB962C8B-B14F-4D97-AF65-F5344CB8AC3E}">
        <p14:creationId xmlns:p14="http://schemas.microsoft.com/office/powerpoint/2010/main" val="29377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7B2C-D829-8F1C-4B0B-0E98BD878BC5}"/>
              </a:ext>
            </a:extLst>
          </p:cNvPr>
          <p:cNvSpPr>
            <a:spLocks noGrp="1"/>
          </p:cNvSpPr>
          <p:nvPr>
            <p:ph type="title"/>
          </p:nvPr>
        </p:nvSpPr>
        <p:spPr/>
        <p:txBody>
          <a:bodyPr/>
          <a:lstStyle/>
          <a:p>
            <a:r>
              <a:rPr lang="en-US" dirty="0"/>
              <a:t>Mast Cell Tumors</a:t>
            </a:r>
          </a:p>
        </p:txBody>
      </p:sp>
      <p:sp>
        <p:nvSpPr>
          <p:cNvPr id="3" name="Content Placeholder 2">
            <a:extLst>
              <a:ext uri="{FF2B5EF4-FFF2-40B4-BE49-F238E27FC236}">
                <a16:creationId xmlns:a16="http://schemas.microsoft.com/office/drawing/2014/main" id="{2B7DFCC0-AACF-FB6E-F235-8FA763128F98}"/>
              </a:ext>
            </a:extLst>
          </p:cNvPr>
          <p:cNvSpPr>
            <a:spLocks noGrp="1"/>
          </p:cNvSpPr>
          <p:nvPr>
            <p:ph idx="1"/>
          </p:nvPr>
        </p:nvSpPr>
        <p:spPr/>
        <p:txBody>
          <a:bodyPr/>
          <a:lstStyle/>
          <a:p>
            <a:r>
              <a:rPr lang="en-US" dirty="0"/>
              <a:t>Common type of malignant skin tumor.</a:t>
            </a:r>
          </a:p>
          <a:p>
            <a:endParaRPr lang="en-US" dirty="0"/>
          </a:p>
          <a:p>
            <a:r>
              <a:rPr lang="en-US" dirty="0"/>
              <a:t>Can be graded by biopsy/histopathologic analysis: Lower grades are less aggressive.</a:t>
            </a:r>
          </a:p>
          <a:p>
            <a:endParaRPr lang="en-US" dirty="0"/>
          </a:p>
          <a:p>
            <a:r>
              <a:rPr lang="en-US" dirty="0"/>
              <a:t>Average age of onset in GEB colony = 7 years old, so need to survey dog owners/handlers about health through advanced ages.</a:t>
            </a:r>
          </a:p>
        </p:txBody>
      </p:sp>
      <p:pic>
        <p:nvPicPr>
          <p:cNvPr id="4" name="Google Shape;548;p17">
            <a:extLst>
              <a:ext uri="{FF2B5EF4-FFF2-40B4-BE49-F238E27FC236}">
                <a16:creationId xmlns:a16="http://schemas.microsoft.com/office/drawing/2014/main" id="{1B18EDAB-8212-1571-CFA1-C98FEC0AA354}"/>
              </a:ext>
            </a:extLst>
          </p:cNvPr>
          <p:cNvPicPr preferRelativeResize="0"/>
          <p:nvPr/>
        </p:nvPicPr>
        <p:blipFill rotWithShape="1">
          <a:blip r:embed="rId3">
            <a:alphaModFix/>
          </a:blip>
          <a:srcRect/>
          <a:stretch/>
        </p:blipFill>
        <p:spPr>
          <a:xfrm>
            <a:off x="10281139" y="126206"/>
            <a:ext cx="1760537" cy="901700"/>
          </a:xfrm>
          <a:prstGeom prst="rect">
            <a:avLst/>
          </a:prstGeom>
          <a:noFill/>
          <a:ln>
            <a:noFill/>
          </a:ln>
        </p:spPr>
      </p:pic>
      <p:sp>
        <p:nvSpPr>
          <p:cNvPr id="5" name="Slide Number Placeholder 4">
            <a:extLst>
              <a:ext uri="{FF2B5EF4-FFF2-40B4-BE49-F238E27FC236}">
                <a16:creationId xmlns:a16="http://schemas.microsoft.com/office/drawing/2014/main" id="{F1872724-8469-482C-A15E-3EDA946795F9}"/>
              </a:ext>
            </a:extLst>
          </p:cNvPr>
          <p:cNvSpPr>
            <a:spLocks noGrp="1"/>
          </p:cNvSpPr>
          <p:nvPr>
            <p:ph type="sldNum" sz="quarter" idx="12"/>
          </p:nvPr>
        </p:nvSpPr>
        <p:spPr/>
        <p:txBody>
          <a:bodyPr/>
          <a:lstStyle/>
          <a:p>
            <a:fld id="{F5D7A8B0-F719-C94C-A9BF-5FBD04FB7FA3}" type="slidenum">
              <a:rPr lang="en-US" smtClean="0"/>
              <a:t>23</a:t>
            </a:fld>
            <a:endParaRPr lang="en-US"/>
          </a:p>
        </p:txBody>
      </p:sp>
    </p:spTree>
    <p:extLst>
      <p:ext uri="{BB962C8B-B14F-4D97-AF65-F5344CB8AC3E}">
        <p14:creationId xmlns:p14="http://schemas.microsoft.com/office/powerpoint/2010/main" val="384551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0A2A-5117-CC06-489A-2FF55C0B458B}"/>
              </a:ext>
            </a:extLst>
          </p:cNvPr>
          <p:cNvSpPr>
            <a:spLocks noGrp="1"/>
          </p:cNvSpPr>
          <p:nvPr>
            <p:ph type="title"/>
          </p:nvPr>
        </p:nvSpPr>
        <p:spPr/>
        <p:txBody>
          <a:bodyPr/>
          <a:lstStyle/>
          <a:p>
            <a:r>
              <a:rPr lang="en-US" dirty="0"/>
              <a:t>Mast Cell Genetic Model (GEB Labradors)</a:t>
            </a:r>
          </a:p>
        </p:txBody>
      </p:sp>
      <p:sp>
        <p:nvSpPr>
          <p:cNvPr id="3" name="Content Placeholder 2">
            <a:extLst>
              <a:ext uri="{FF2B5EF4-FFF2-40B4-BE49-F238E27FC236}">
                <a16:creationId xmlns:a16="http://schemas.microsoft.com/office/drawing/2014/main" id="{645F187F-B50B-CA60-803D-324DA4A0DB05}"/>
              </a:ext>
            </a:extLst>
          </p:cNvPr>
          <p:cNvSpPr>
            <a:spLocks noGrp="1"/>
          </p:cNvSpPr>
          <p:nvPr>
            <p:ph idx="1"/>
          </p:nvPr>
        </p:nvSpPr>
        <p:spPr>
          <a:xfrm>
            <a:off x="838200" y="1690688"/>
            <a:ext cx="10515600" cy="4486275"/>
          </a:xfrm>
        </p:spPr>
        <p:txBody>
          <a:bodyPr>
            <a:normAutofit/>
          </a:bodyPr>
          <a:lstStyle/>
          <a:p>
            <a:r>
              <a:rPr lang="en-US" dirty="0"/>
              <a:t>Doesn’t currently have an IWDR EBV</a:t>
            </a:r>
          </a:p>
          <a:p>
            <a:r>
              <a:rPr lang="en-US" b="1" dirty="0"/>
              <a:t>Heritability</a:t>
            </a:r>
            <a:r>
              <a:rPr lang="en-US" dirty="0"/>
              <a:t> about 30%</a:t>
            </a:r>
          </a:p>
          <a:p>
            <a:r>
              <a:rPr lang="en-US" b="1" dirty="0"/>
              <a:t>Trait: </a:t>
            </a:r>
            <a:r>
              <a:rPr lang="en-US" dirty="0"/>
              <a:t>Age of onset (2 parts: min and max age. Driving toward later onset – using score did not drive continued improvement.)</a:t>
            </a:r>
          </a:p>
          <a:p>
            <a:pPr lvl="1"/>
            <a:r>
              <a:rPr lang="en-US" b="1" dirty="0"/>
              <a:t>Cases:</a:t>
            </a:r>
            <a:r>
              <a:rPr lang="en-US" dirty="0"/>
              <a:t> min age = max age</a:t>
            </a:r>
          </a:p>
          <a:p>
            <a:pPr lvl="1"/>
            <a:r>
              <a:rPr lang="en-US" b="1" dirty="0"/>
              <a:t>Controls: </a:t>
            </a:r>
          </a:p>
          <a:p>
            <a:pPr lvl="2"/>
            <a:r>
              <a:rPr lang="en-US" dirty="0"/>
              <a:t>Min age is 6 or less depending on last exam </a:t>
            </a:r>
          </a:p>
          <a:p>
            <a:pPr lvl="2"/>
            <a:r>
              <a:rPr lang="en-US" dirty="0"/>
              <a:t>Max age is infinity (did not get disease)</a:t>
            </a:r>
          </a:p>
          <a:p>
            <a:r>
              <a:rPr lang="en-US" b="1" dirty="0"/>
              <a:t>Fixed effects:</a:t>
            </a:r>
            <a:r>
              <a:rPr lang="en-US" dirty="0"/>
              <a:t> Sex</a:t>
            </a:r>
          </a:p>
          <a:p>
            <a:r>
              <a:rPr lang="en-US" b="1" dirty="0"/>
              <a:t>Random effects:</a:t>
            </a:r>
            <a:r>
              <a:rPr lang="en-US" dirty="0"/>
              <a:t> Dog ID</a:t>
            </a:r>
          </a:p>
        </p:txBody>
      </p:sp>
      <p:pic>
        <p:nvPicPr>
          <p:cNvPr id="4" name="Google Shape;548;p17">
            <a:extLst>
              <a:ext uri="{FF2B5EF4-FFF2-40B4-BE49-F238E27FC236}">
                <a16:creationId xmlns:a16="http://schemas.microsoft.com/office/drawing/2014/main" id="{5379BD8A-DFC7-6087-2DB6-AABE4CCA678E}"/>
              </a:ext>
            </a:extLst>
          </p:cNvPr>
          <p:cNvPicPr preferRelativeResize="0"/>
          <p:nvPr/>
        </p:nvPicPr>
        <p:blipFill rotWithShape="1">
          <a:blip r:embed="rId3">
            <a:alphaModFix/>
          </a:blip>
          <a:srcRect/>
          <a:stretch/>
        </p:blipFill>
        <p:spPr>
          <a:xfrm>
            <a:off x="10281139" y="126206"/>
            <a:ext cx="1760537" cy="901700"/>
          </a:xfrm>
          <a:prstGeom prst="rect">
            <a:avLst/>
          </a:prstGeom>
          <a:noFill/>
          <a:ln>
            <a:noFill/>
          </a:ln>
        </p:spPr>
      </p:pic>
      <p:sp>
        <p:nvSpPr>
          <p:cNvPr id="5" name="Slide Number Placeholder 4">
            <a:extLst>
              <a:ext uri="{FF2B5EF4-FFF2-40B4-BE49-F238E27FC236}">
                <a16:creationId xmlns:a16="http://schemas.microsoft.com/office/drawing/2014/main" id="{47609E54-17B6-F5D4-D9D3-F239586A690B}"/>
              </a:ext>
            </a:extLst>
          </p:cNvPr>
          <p:cNvSpPr>
            <a:spLocks noGrp="1"/>
          </p:cNvSpPr>
          <p:nvPr>
            <p:ph type="sldNum" sz="quarter" idx="12"/>
          </p:nvPr>
        </p:nvSpPr>
        <p:spPr/>
        <p:txBody>
          <a:bodyPr/>
          <a:lstStyle/>
          <a:p>
            <a:fld id="{F5D7A8B0-F719-C94C-A9BF-5FBD04FB7FA3}" type="slidenum">
              <a:rPr lang="en-US" smtClean="0"/>
              <a:t>24</a:t>
            </a:fld>
            <a:endParaRPr lang="en-US"/>
          </a:p>
        </p:txBody>
      </p:sp>
    </p:spTree>
    <p:extLst>
      <p:ext uri="{BB962C8B-B14F-4D97-AF65-F5344CB8AC3E}">
        <p14:creationId xmlns:p14="http://schemas.microsoft.com/office/powerpoint/2010/main" val="280289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366-77B3-4061-05BE-6616B348D16E}"/>
              </a:ext>
            </a:extLst>
          </p:cNvPr>
          <p:cNvSpPr>
            <a:spLocks noGrp="1"/>
          </p:cNvSpPr>
          <p:nvPr>
            <p:ph type="title"/>
          </p:nvPr>
        </p:nvSpPr>
        <p:spPr/>
        <p:txBody>
          <a:bodyPr/>
          <a:lstStyle/>
          <a:p>
            <a:r>
              <a:rPr lang="en-US" dirty="0"/>
              <a:t>Mast Cell Genetic Trend by Generation</a:t>
            </a:r>
          </a:p>
        </p:txBody>
      </p:sp>
      <p:pic>
        <p:nvPicPr>
          <p:cNvPr id="5" name="Content Placeholder 4" descr="Chart, box and whisker chart&#10;&#10;Description automatically generated">
            <a:extLst>
              <a:ext uri="{FF2B5EF4-FFF2-40B4-BE49-F238E27FC236}">
                <a16:creationId xmlns:a16="http://schemas.microsoft.com/office/drawing/2014/main" id="{82973062-F3E1-11A9-DDF7-119637BF1085}"/>
              </a:ext>
            </a:extLst>
          </p:cNvPr>
          <p:cNvPicPr>
            <a:picLocks noGrp="1" noChangeAspect="1"/>
          </p:cNvPicPr>
          <p:nvPr>
            <p:ph idx="1"/>
          </p:nvPr>
        </p:nvPicPr>
        <p:blipFill>
          <a:blip r:embed="rId3"/>
          <a:stretch>
            <a:fillRect/>
          </a:stretch>
        </p:blipFill>
        <p:spPr>
          <a:xfrm>
            <a:off x="1744662" y="1825625"/>
            <a:ext cx="8702676" cy="4351338"/>
          </a:xfrm>
        </p:spPr>
      </p:pic>
      <p:sp>
        <p:nvSpPr>
          <p:cNvPr id="4" name="TextBox 3">
            <a:extLst>
              <a:ext uri="{FF2B5EF4-FFF2-40B4-BE49-F238E27FC236}">
                <a16:creationId xmlns:a16="http://schemas.microsoft.com/office/drawing/2014/main" id="{5C1FFBDB-4224-3D7B-1A31-558A5C6F6528}"/>
              </a:ext>
            </a:extLst>
          </p:cNvPr>
          <p:cNvSpPr txBox="1"/>
          <p:nvPr/>
        </p:nvSpPr>
        <p:spPr>
          <a:xfrm>
            <a:off x="9272518" y="1825625"/>
            <a:ext cx="1174820" cy="369332"/>
          </a:xfrm>
          <a:prstGeom prst="rect">
            <a:avLst/>
          </a:prstGeom>
          <a:noFill/>
        </p:spPr>
        <p:txBody>
          <a:bodyPr wrap="square" rtlCol="0">
            <a:spAutoFit/>
          </a:bodyPr>
          <a:lstStyle/>
          <a:p>
            <a:r>
              <a:rPr lang="en-US" dirty="0"/>
              <a:t>h</a:t>
            </a:r>
            <a:r>
              <a:rPr lang="en-US" baseline="30000" dirty="0"/>
              <a:t>2</a:t>
            </a:r>
            <a:r>
              <a:rPr lang="en-US" dirty="0"/>
              <a:t> = 0.30</a:t>
            </a:r>
          </a:p>
        </p:txBody>
      </p:sp>
      <p:grpSp>
        <p:nvGrpSpPr>
          <p:cNvPr id="14" name="Group 13">
            <a:extLst>
              <a:ext uri="{FF2B5EF4-FFF2-40B4-BE49-F238E27FC236}">
                <a16:creationId xmlns:a16="http://schemas.microsoft.com/office/drawing/2014/main" id="{ACA7C6B1-FA5B-7BC2-BB4E-53A67C5FAD70}"/>
              </a:ext>
            </a:extLst>
          </p:cNvPr>
          <p:cNvGrpSpPr/>
          <p:nvPr/>
        </p:nvGrpSpPr>
        <p:grpSpPr>
          <a:xfrm>
            <a:off x="6594240" y="1734756"/>
            <a:ext cx="1358634" cy="4993533"/>
            <a:chOff x="6594240" y="1734756"/>
            <a:chExt cx="1358634" cy="4993533"/>
          </a:xfrm>
        </p:grpSpPr>
        <p:cxnSp>
          <p:nvCxnSpPr>
            <p:cNvPr id="7" name="Straight Connector 6">
              <a:extLst>
                <a:ext uri="{FF2B5EF4-FFF2-40B4-BE49-F238E27FC236}">
                  <a16:creationId xmlns:a16="http://schemas.microsoft.com/office/drawing/2014/main" id="{E35C6709-7E3D-F91B-D169-9E7D1964A329}"/>
                </a:ext>
              </a:extLst>
            </p:cNvPr>
            <p:cNvCxnSpPr>
              <a:cxnSpLocks/>
            </p:cNvCxnSpPr>
            <p:nvPr/>
          </p:nvCxnSpPr>
          <p:spPr>
            <a:xfrm flipV="1">
              <a:off x="7684477" y="1734756"/>
              <a:ext cx="0" cy="4351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6397B4-76E7-761A-3AEA-10277374CD52}"/>
                </a:ext>
              </a:extLst>
            </p:cNvPr>
            <p:cNvSpPr txBox="1"/>
            <p:nvPr/>
          </p:nvSpPr>
          <p:spPr>
            <a:xfrm>
              <a:off x="6594240" y="6081958"/>
              <a:ext cx="1358634" cy="646331"/>
            </a:xfrm>
            <a:prstGeom prst="rect">
              <a:avLst/>
            </a:prstGeom>
            <a:noFill/>
            <a:ln w="19050">
              <a:solidFill>
                <a:srgbClr val="FF0000"/>
              </a:solidFill>
            </a:ln>
          </p:spPr>
          <p:txBody>
            <a:bodyPr wrap="square" rtlCol="0">
              <a:spAutoFit/>
            </a:bodyPr>
            <a:lstStyle/>
            <a:p>
              <a:r>
                <a:rPr lang="en-US" dirty="0"/>
                <a:t>EBV based on grading</a:t>
              </a:r>
            </a:p>
          </p:txBody>
        </p:sp>
      </p:grpSp>
      <p:grpSp>
        <p:nvGrpSpPr>
          <p:cNvPr id="15" name="Group 14">
            <a:extLst>
              <a:ext uri="{FF2B5EF4-FFF2-40B4-BE49-F238E27FC236}">
                <a16:creationId xmlns:a16="http://schemas.microsoft.com/office/drawing/2014/main" id="{BFBA2481-5A7E-75B6-0064-8F853F833825}"/>
              </a:ext>
            </a:extLst>
          </p:cNvPr>
          <p:cNvGrpSpPr/>
          <p:nvPr/>
        </p:nvGrpSpPr>
        <p:grpSpPr>
          <a:xfrm>
            <a:off x="8099307" y="1734756"/>
            <a:ext cx="2909586" cy="4999699"/>
            <a:chOff x="8094929" y="1728590"/>
            <a:chExt cx="2909586" cy="4999699"/>
          </a:xfrm>
        </p:grpSpPr>
        <p:cxnSp>
          <p:nvCxnSpPr>
            <p:cNvPr id="10" name="Straight Connector 9">
              <a:extLst>
                <a:ext uri="{FF2B5EF4-FFF2-40B4-BE49-F238E27FC236}">
                  <a16:creationId xmlns:a16="http://schemas.microsoft.com/office/drawing/2014/main" id="{B361023E-0DD3-5047-C05E-E544F3741705}"/>
                </a:ext>
              </a:extLst>
            </p:cNvPr>
            <p:cNvCxnSpPr>
              <a:cxnSpLocks/>
            </p:cNvCxnSpPr>
            <p:nvPr/>
          </p:nvCxnSpPr>
          <p:spPr>
            <a:xfrm flipV="1">
              <a:off x="9008749" y="1728590"/>
              <a:ext cx="0" cy="4351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EF1850-10EC-5FCE-707A-3C9A13300EEF}"/>
                </a:ext>
              </a:extLst>
            </p:cNvPr>
            <p:cNvSpPr txBox="1"/>
            <p:nvPr/>
          </p:nvSpPr>
          <p:spPr>
            <a:xfrm>
              <a:off x="8094929" y="6081958"/>
              <a:ext cx="2909586" cy="646331"/>
            </a:xfrm>
            <a:prstGeom prst="rect">
              <a:avLst/>
            </a:prstGeom>
            <a:noFill/>
            <a:ln w="19050">
              <a:solidFill>
                <a:srgbClr val="FF0000"/>
              </a:solidFill>
            </a:ln>
          </p:spPr>
          <p:txBody>
            <a:bodyPr wrap="square" rtlCol="0">
              <a:spAutoFit/>
            </a:bodyPr>
            <a:lstStyle/>
            <a:p>
              <a:r>
                <a:rPr lang="en-US" dirty="0"/>
                <a:t>EBV model changed to consider age of onset as trait</a:t>
              </a:r>
            </a:p>
          </p:txBody>
        </p:sp>
      </p:grpSp>
      <p:pic>
        <p:nvPicPr>
          <p:cNvPr id="12" name="Google Shape;548;p17">
            <a:extLst>
              <a:ext uri="{FF2B5EF4-FFF2-40B4-BE49-F238E27FC236}">
                <a16:creationId xmlns:a16="http://schemas.microsoft.com/office/drawing/2014/main" id="{6F67C427-B3A7-D473-2F9B-B3FF7FEC2C9A}"/>
              </a:ext>
            </a:extLst>
          </p:cNvPr>
          <p:cNvPicPr preferRelativeResize="0"/>
          <p:nvPr/>
        </p:nvPicPr>
        <p:blipFill rotWithShape="1">
          <a:blip r:embed="rId4">
            <a:alphaModFix/>
          </a:blip>
          <a:srcRect/>
          <a:stretch/>
        </p:blipFill>
        <p:spPr>
          <a:xfrm>
            <a:off x="10281139" y="126206"/>
            <a:ext cx="1760537" cy="901700"/>
          </a:xfrm>
          <a:prstGeom prst="rect">
            <a:avLst/>
          </a:prstGeom>
          <a:noFill/>
          <a:ln>
            <a:noFill/>
          </a:ln>
        </p:spPr>
      </p:pic>
      <p:sp>
        <p:nvSpPr>
          <p:cNvPr id="13" name="Slide Number Placeholder 12">
            <a:extLst>
              <a:ext uri="{FF2B5EF4-FFF2-40B4-BE49-F238E27FC236}">
                <a16:creationId xmlns:a16="http://schemas.microsoft.com/office/drawing/2014/main" id="{A350E731-9CED-FE3B-F36C-4FA63628EA34}"/>
              </a:ext>
            </a:extLst>
          </p:cNvPr>
          <p:cNvSpPr>
            <a:spLocks noGrp="1"/>
          </p:cNvSpPr>
          <p:nvPr>
            <p:ph type="sldNum" sz="quarter" idx="12"/>
          </p:nvPr>
        </p:nvSpPr>
        <p:spPr/>
        <p:txBody>
          <a:bodyPr/>
          <a:lstStyle/>
          <a:p>
            <a:fld id="{F5D7A8B0-F719-C94C-A9BF-5FBD04FB7FA3}" type="slidenum">
              <a:rPr lang="en-US" smtClean="0"/>
              <a:t>25</a:t>
            </a:fld>
            <a:endParaRPr lang="en-US"/>
          </a:p>
        </p:txBody>
      </p:sp>
    </p:spTree>
    <p:extLst>
      <p:ext uri="{BB962C8B-B14F-4D97-AF65-F5344CB8AC3E}">
        <p14:creationId xmlns:p14="http://schemas.microsoft.com/office/powerpoint/2010/main" val="12239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417119-88E5-5E06-3A80-18C0D73121DF}"/>
              </a:ext>
            </a:extLst>
          </p:cNvPr>
          <p:cNvGraphicFramePr>
            <a:graphicFrameLocks noGrp="1"/>
          </p:cNvGraphicFramePr>
          <p:nvPr>
            <p:ph idx="1"/>
            <p:extLst>
              <p:ext uri="{D42A27DB-BD31-4B8C-83A1-F6EECF244321}">
                <p14:modId xmlns:p14="http://schemas.microsoft.com/office/powerpoint/2010/main" val="3379574955"/>
              </p:ext>
            </p:extLst>
          </p:nvPr>
        </p:nvGraphicFramePr>
        <p:xfrm>
          <a:off x="838200" y="365125"/>
          <a:ext cx="10515600"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3750DEC-A0CA-810B-A3E5-5EE6A49DBE0B}"/>
              </a:ext>
            </a:extLst>
          </p:cNvPr>
          <p:cNvSpPr>
            <a:spLocks noGrp="1"/>
          </p:cNvSpPr>
          <p:nvPr>
            <p:ph type="sldNum" sz="quarter" idx="12"/>
          </p:nvPr>
        </p:nvSpPr>
        <p:spPr/>
        <p:txBody>
          <a:bodyPr/>
          <a:lstStyle/>
          <a:p>
            <a:fld id="{F5D7A8B0-F719-C94C-A9BF-5FBD04FB7FA3}" type="slidenum">
              <a:rPr lang="en-US" smtClean="0"/>
              <a:t>26</a:t>
            </a:fld>
            <a:endParaRPr lang="en-US"/>
          </a:p>
        </p:txBody>
      </p:sp>
      <p:pic>
        <p:nvPicPr>
          <p:cNvPr id="3" name="Google Shape;548;p17">
            <a:extLst>
              <a:ext uri="{FF2B5EF4-FFF2-40B4-BE49-F238E27FC236}">
                <a16:creationId xmlns:a16="http://schemas.microsoft.com/office/drawing/2014/main" id="{3ABD71E3-DE72-E5D2-077E-2D016E153C29}"/>
              </a:ext>
            </a:extLst>
          </p:cNvPr>
          <p:cNvPicPr preferRelativeResize="0"/>
          <p:nvPr/>
        </p:nvPicPr>
        <p:blipFill rotWithShape="1">
          <a:blip r:embed="rId4">
            <a:alphaModFix/>
          </a:blip>
          <a:srcRect/>
          <a:stretch/>
        </p:blipFill>
        <p:spPr>
          <a:xfrm>
            <a:off x="150324" y="20025"/>
            <a:ext cx="1760537" cy="901700"/>
          </a:xfrm>
          <a:prstGeom prst="rect">
            <a:avLst/>
          </a:prstGeom>
          <a:noFill/>
          <a:ln>
            <a:noFill/>
          </a:ln>
        </p:spPr>
      </p:pic>
    </p:spTree>
    <p:extLst>
      <p:ext uri="{BB962C8B-B14F-4D97-AF65-F5344CB8AC3E}">
        <p14:creationId xmlns:p14="http://schemas.microsoft.com/office/powerpoint/2010/main" val="349983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975" y="208795"/>
            <a:ext cx="4038600" cy="1325563"/>
          </a:xfrm>
        </p:spPr>
        <p:txBody>
          <a:bodyPr/>
          <a:lstStyle/>
          <a:p>
            <a:r>
              <a:rPr lang="en-US" dirty="0"/>
              <a:t>EU &amp; US cluster</a:t>
            </a:r>
          </a:p>
        </p:txBody>
      </p:sp>
      <p:sp>
        <p:nvSpPr>
          <p:cNvPr id="5" name="Oval 4"/>
          <p:cNvSpPr/>
          <p:nvPr/>
        </p:nvSpPr>
        <p:spPr>
          <a:xfrm>
            <a:off x="3343647" y="3743042"/>
            <a:ext cx="6252711" cy="2686574"/>
          </a:xfrm>
          <a:prstGeom prst="ellipse">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20326" y="2851018"/>
            <a:ext cx="3023321" cy="1200329"/>
          </a:xfrm>
          <a:prstGeom prst="rect">
            <a:avLst/>
          </a:prstGeom>
          <a:noFill/>
        </p:spPr>
        <p:txBody>
          <a:bodyPr wrap="square" rtlCol="0">
            <a:spAutoFit/>
          </a:bodyPr>
          <a:lstStyle/>
          <a:p>
            <a:r>
              <a:rPr lang="en-US" sz="2400" dirty="0"/>
              <a:t>114 affected, 119 controls. Inflation factor 1.08.</a:t>
            </a:r>
          </a:p>
        </p:txBody>
      </p:sp>
      <p:sp>
        <p:nvSpPr>
          <p:cNvPr id="7" name="Slide Number Placeholder 6"/>
          <p:cNvSpPr>
            <a:spLocks noGrp="1"/>
          </p:cNvSpPr>
          <p:nvPr>
            <p:ph type="sldNum" sz="quarter" idx="12"/>
          </p:nvPr>
        </p:nvSpPr>
        <p:spPr/>
        <p:txBody>
          <a:bodyPr/>
          <a:lstStyle/>
          <a:p>
            <a:fld id="{B9275D1D-AAEF-5D46-927C-DB2209DB892E}" type="slidenum">
              <a:rPr lang="en-US" smtClean="0"/>
              <a:pPr/>
              <a:t>27</a:t>
            </a:fld>
            <a:endParaRPr lang="en-US"/>
          </a:p>
        </p:txBody>
      </p:sp>
      <p:graphicFrame>
        <p:nvGraphicFramePr>
          <p:cNvPr id="9" name="Chart 8"/>
          <p:cNvGraphicFramePr/>
          <p:nvPr/>
        </p:nvGraphicFramePr>
        <p:xfrm>
          <a:off x="2662601" y="1279792"/>
          <a:ext cx="7300138" cy="477996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8489941" y="402104"/>
            <a:ext cx="2659129" cy="1015663"/>
          </a:xfrm>
          <a:prstGeom prst="rect">
            <a:avLst/>
          </a:prstGeom>
        </p:spPr>
        <p:txBody>
          <a:bodyPr wrap="square">
            <a:spAutoFit/>
          </a:bodyPr>
          <a:lstStyle/>
          <a:p>
            <a:r>
              <a:rPr lang="en-US" sz="2000" dirty="0"/>
              <a:t>The outlier group consists of the Guiding Eyes for the Blind dogs.</a:t>
            </a:r>
          </a:p>
        </p:txBody>
      </p:sp>
      <p:sp>
        <p:nvSpPr>
          <p:cNvPr id="8" name="Oval 7"/>
          <p:cNvSpPr/>
          <p:nvPr/>
        </p:nvSpPr>
        <p:spPr>
          <a:xfrm>
            <a:off x="5613125" y="1654964"/>
            <a:ext cx="1654892" cy="2078456"/>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flipV="1">
            <a:off x="7017857" y="1279791"/>
            <a:ext cx="1472084" cy="551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9596358" y="5210154"/>
            <a:ext cx="53909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073832" y="4979321"/>
            <a:ext cx="1989263" cy="461665"/>
          </a:xfrm>
          <a:prstGeom prst="rect">
            <a:avLst/>
          </a:prstGeom>
          <a:noFill/>
        </p:spPr>
        <p:txBody>
          <a:bodyPr wrap="none" rtlCol="0">
            <a:spAutoFit/>
          </a:bodyPr>
          <a:lstStyle/>
          <a:p>
            <a:r>
              <a:rPr lang="en-US" sz="2400" dirty="0"/>
              <a:t>EU&amp;US cluster</a:t>
            </a:r>
          </a:p>
        </p:txBody>
      </p:sp>
      <p:pic>
        <p:nvPicPr>
          <p:cNvPr id="2050" name="Picture 2" descr="Broad Instit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26" y="784490"/>
            <a:ext cx="1952625" cy="495301"/>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548;p17">
            <a:extLst>
              <a:ext uri="{FF2B5EF4-FFF2-40B4-BE49-F238E27FC236}">
                <a16:creationId xmlns:a16="http://schemas.microsoft.com/office/drawing/2014/main" id="{E97B19D7-4CD5-306C-65D8-BA662D607D07}"/>
              </a:ext>
            </a:extLst>
          </p:cNvPr>
          <p:cNvPicPr preferRelativeResize="0"/>
          <p:nvPr/>
        </p:nvPicPr>
        <p:blipFill rotWithShape="1">
          <a:blip r:embed="rId5">
            <a:alphaModFix/>
          </a:blip>
          <a:srcRect/>
          <a:stretch/>
        </p:blipFill>
        <p:spPr>
          <a:xfrm>
            <a:off x="320326" y="5875845"/>
            <a:ext cx="1760537" cy="901700"/>
          </a:xfrm>
          <a:prstGeom prst="rect">
            <a:avLst/>
          </a:prstGeom>
          <a:noFill/>
          <a:ln>
            <a:noFill/>
          </a:ln>
        </p:spPr>
      </p:pic>
    </p:spTree>
    <p:extLst>
      <p:ext uri="{BB962C8B-B14F-4D97-AF65-F5344CB8AC3E}">
        <p14:creationId xmlns:p14="http://schemas.microsoft.com/office/powerpoint/2010/main" val="1321331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61357"/>
            <a:ext cx="11458575" cy="1325563"/>
          </a:xfrm>
        </p:spPr>
        <p:txBody>
          <a:bodyPr>
            <a:normAutofit/>
          </a:bodyPr>
          <a:lstStyle/>
          <a:p>
            <a:r>
              <a:rPr lang="en-US" sz="3200" dirty="0"/>
              <a:t>GEB GWAS analysis based on mast cell tumor cases and controls</a:t>
            </a:r>
          </a:p>
        </p:txBody>
      </p:sp>
      <p:pic>
        <p:nvPicPr>
          <p:cNvPr id="5" name="Picture 4" descr="Manhattan_GEB_2016_emma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565" y="1600424"/>
            <a:ext cx="5977435" cy="2390974"/>
          </a:xfrm>
          <a:prstGeom prst="rect">
            <a:avLst/>
          </a:prstGeom>
        </p:spPr>
      </p:pic>
      <p:sp>
        <p:nvSpPr>
          <p:cNvPr id="7" name="Content Placeholder 6"/>
          <p:cNvSpPr>
            <a:spLocks noGrp="1"/>
          </p:cNvSpPr>
          <p:nvPr>
            <p:ph idx="1"/>
          </p:nvPr>
        </p:nvSpPr>
        <p:spPr>
          <a:xfrm>
            <a:off x="1981200" y="4511289"/>
            <a:ext cx="8229600" cy="2094045"/>
          </a:xfrm>
        </p:spPr>
        <p:txBody>
          <a:bodyPr>
            <a:normAutofit fontScale="47500" lnSpcReduction="20000"/>
          </a:bodyPr>
          <a:lstStyle/>
          <a:p>
            <a:r>
              <a:rPr lang="en-US" sz="7200" dirty="0"/>
              <a:t>No significant association identified</a:t>
            </a:r>
          </a:p>
          <a:p>
            <a:pPr marL="0" indent="0">
              <a:buNone/>
            </a:pPr>
            <a:r>
              <a:rPr lang="en-US" dirty="0"/>
              <a:t>261 individuals 141 cases 120 controls (recently updated phenotypes) after removing individuals related more than 25% there are 101 cases and 64 controls.  Analysis performed using the </a:t>
            </a:r>
            <a:r>
              <a:rPr lang="en-US" dirty="0" err="1"/>
              <a:t>emmax</a:t>
            </a:r>
            <a:r>
              <a:rPr lang="en-US" dirty="0"/>
              <a:t> software.  No deviations from the expected p-values in the </a:t>
            </a:r>
            <a:r>
              <a:rPr lang="en-US" dirty="0" err="1"/>
              <a:t>qq</a:t>
            </a:r>
            <a:r>
              <a:rPr lang="en-US" dirty="0"/>
              <a:t>-plot are seen.  </a:t>
            </a:r>
          </a:p>
          <a:p>
            <a:pPr marL="0" indent="0">
              <a:buNone/>
            </a:pPr>
            <a:endParaRPr lang="en-US" dirty="0"/>
          </a:p>
          <a:p>
            <a:r>
              <a:rPr lang="en-US" dirty="0"/>
              <a:t>QQ plot to the left shows expected versus observed p-values, a deviation from the expected normal indicates significance.  95% confidence interval is indicated by thin black line.  </a:t>
            </a:r>
          </a:p>
          <a:p>
            <a:r>
              <a:rPr lang="en-US" dirty="0"/>
              <a:t>Manhattan plot to the right shows dots for each SNP in the analysis. Location of each SNP is on the x-axis and on the y-axis the -10log p-value is noted. </a:t>
            </a:r>
          </a:p>
          <a:p>
            <a:pPr marL="0" indent="0">
              <a:buNone/>
            </a:pPr>
            <a:endParaRPr lang="en-US" dirty="0"/>
          </a:p>
        </p:txBody>
      </p:sp>
      <p:pic>
        <p:nvPicPr>
          <p:cNvPr id="8" name="Picture 7" descr="GEB_262_2016_filt_rm25.emma.ps.P.qq.png.P.qq.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349041"/>
            <a:ext cx="2935240" cy="2935240"/>
          </a:xfrm>
          <a:prstGeom prst="rect">
            <a:avLst/>
          </a:prstGeom>
        </p:spPr>
      </p:pic>
      <p:sp>
        <p:nvSpPr>
          <p:cNvPr id="3" name="Slide Number Placeholder 2">
            <a:extLst>
              <a:ext uri="{FF2B5EF4-FFF2-40B4-BE49-F238E27FC236}">
                <a16:creationId xmlns:a16="http://schemas.microsoft.com/office/drawing/2014/main" id="{C94D275E-C23B-39DC-1F4A-8D1F39341919}"/>
              </a:ext>
            </a:extLst>
          </p:cNvPr>
          <p:cNvSpPr>
            <a:spLocks noGrp="1"/>
          </p:cNvSpPr>
          <p:nvPr>
            <p:ph type="sldNum" sz="quarter" idx="12"/>
          </p:nvPr>
        </p:nvSpPr>
        <p:spPr/>
        <p:txBody>
          <a:bodyPr/>
          <a:lstStyle/>
          <a:p>
            <a:fld id="{F5D7A8B0-F719-C94C-A9BF-5FBD04FB7FA3}" type="slidenum">
              <a:rPr lang="en-US" smtClean="0"/>
              <a:t>28</a:t>
            </a:fld>
            <a:endParaRPr lang="en-US"/>
          </a:p>
        </p:txBody>
      </p:sp>
      <p:pic>
        <p:nvPicPr>
          <p:cNvPr id="6" name="Google Shape;548;p17">
            <a:extLst>
              <a:ext uri="{FF2B5EF4-FFF2-40B4-BE49-F238E27FC236}">
                <a16:creationId xmlns:a16="http://schemas.microsoft.com/office/drawing/2014/main" id="{34A75A65-2C99-1F83-20E3-311A519D15C0}"/>
              </a:ext>
            </a:extLst>
          </p:cNvPr>
          <p:cNvPicPr preferRelativeResize="0"/>
          <p:nvPr/>
        </p:nvPicPr>
        <p:blipFill rotWithShape="1">
          <a:blip r:embed="rId5">
            <a:alphaModFix/>
          </a:blip>
          <a:srcRect/>
          <a:stretch/>
        </p:blipFill>
        <p:spPr>
          <a:xfrm>
            <a:off x="220663" y="5905500"/>
            <a:ext cx="1760537" cy="901700"/>
          </a:xfrm>
          <a:prstGeom prst="rect">
            <a:avLst/>
          </a:prstGeom>
          <a:noFill/>
          <a:ln>
            <a:noFill/>
          </a:ln>
        </p:spPr>
      </p:pic>
      <p:pic>
        <p:nvPicPr>
          <p:cNvPr id="9" name="Picture 2" descr="Broad Institute">
            <a:extLst>
              <a:ext uri="{FF2B5EF4-FFF2-40B4-BE49-F238E27FC236}">
                <a16:creationId xmlns:a16="http://schemas.microsoft.com/office/drawing/2014/main" id="{03299815-5A2C-524D-CDED-59FD46ED1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 y="5224314"/>
            <a:ext cx="1760537" cy="49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3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79B5-6251-A40D-F575-7B68E0CCCD51}"/>
              </a:ext>
            </a:extLst>
          </p:cNvPr>
          <p:cNvSpPr>
            <a:spLocks noGrp="1"/>
          </p:cNvSpPr>
          <p:nvPr>
            <p:ph type="title"/>
          </p:nvPr>
        </p:nvSpPr>
        <p:spPr/>
        <p:txBody>
          <a:bodyPr/>
          <a:lstStyle/>
          <a:p>
            <a:r>
              <a:rPr lang="en-US" dirty="0"/>
              <a:t>Summary: Mast Cell</a:t>
            </a:r>
          </a:p>
        </p:txBody>
      </p:sp>
      <p:sp>
        <p:nvSpPr>
          <p:cNvPr id="3" name="Content Placeholder 2">
            <a:extLst>
              <a:ext uri="{FF2B5EF4-FFF2-40B4-BE49-F238E27FC236}">
                <a16:creationId xmlns:a16="http://schemas.microsoft.com/office/drawing/2014/main" id="{E73D43B6-EB9C-4D06-750E-52EA530DD73D}"/>
              </a:ext>
            </a:extLst>
          </p:cNvPr>
          <p:cNvSpPr>
            <a:spLocks noGrp="1"/>
          </p:cNvSpPr>
          <p:nvPr>
            <p:ph idx="1"/>
          </p:nvPr>
        </p:nvSpPr>
        <p:spPr/>
        <p:txBody>
          <a:bodyPr>
            <a:normAutofit/>
          </a:bodyPr>
          <a:lstStyle/>
          <a:p>
            <a:r>
              <a:rPr lang="en-US" dirty="0"/>
              <a:t>Need substantial longevity data, ideally lifetime (average age of onset is 7 in GEB colony – want to capture at least through then)</a:t>
            </a:r>
          </a:p>
          <a:p>
            <a:endParaRPr lang="en-US" dirty="0"/>
          </a:p>
          <a:p>
            <a:r>
              <a:rPr lang="en-US" dirty="0"/>
              <a:t>Responds to selection, especially when considering age of onset (goal = never get it, but if they do, it happens at more advanced ages)</a:t>
            </a:r>
          </a:p>
          <a:p>
            <a:endParaRPr lang="en-US" dirty="0"/>
          </a:p>
          <a:p>
            <a:r>
              <a:rPr lang="en-US" dirty="0"/>
              <a:t>Can be genetically different between colonies/populations. EBVs can still help if populations mix providing everyone is collecting data.</a:t>
            </a:r>
          </a:p>
        </p:txBody>
      </p:sp>
      <p:sp>
        <p:nvSpPr>
          <p:cNvPr id="4" name="Slide Number Placeholder 3">
            <a:extLst>
              <a:ext uri="{FF2B5EF4-FFF2-40B4-BE49-F238E27FC236}">
                <a16:creationId xmlns:a16="http://schemas.microsoft.com/office/drawing/2014/main" id="{B1970B96-6337-2C56-2126-065CF2821D35}"/>
              </a:ext>
            </a:extLst>
          </p:cNvPr>
          <p:cNvSpPr>
            <a:spLocks noGrp="1"/>
          </p:cNvSpPr>
          <p:nvPr>
            <p:ph type="sldNum" sz="quarter" idx="12"/>
          </p:nvPr>
        </p:nvSpPr>
        <p:spPr/>
        <p:txBody>
          <a:bodyPr/>
          <a:lstStyle/>
          <a:p>
            <a:fld id="{F5D7A8B0-F719-C94C-A9BF-5FBD04FB7FA3}" type="slidenum">
              <a:rPr lang="en-US" smtClean="0"/>
              <a:t>29</a:t>
            </a:fld>
            <a:endParaRPr lang="en-US"/>
          </a:p>
        </p:txBody>
      </p:sp>
      <p:pic>
        <p:nvPicPr>
          <p:cNvPr id="5" name="Google Shape;548;p17">
            <a:extLst>
              <a:ext uri="{FF2B5EF4-FFF2-40B4-BE49-F238E27FC236}">
                <a16:creationId xmlns:a16="http://schemas.microsoft.com/office/drawing/2014/main" id="{A872B604-41D8-57CB-5770-7A0794831222}"/>
              </a:ext>
            </a:extLst>
          </p:cNvPr>
          <p:cNvPicPr preferRelativeResize="0"/>
          <p:nvPr/>
        </p:nvPicPr>
        <p:blipFill rotWithShape="1">
          <a:blip r:embed="rId2">
            <a:alphaModFix/>
          </a:blip>
          <a:srcRect/>
          <a:stretch/>
        </p:blipFill>
        <p:spPr>
          <a:xfrm>
            <a:off x="10279063" y="0"/>
            <a:ext cx="1760537" cy="901700"/>
          </a:xfrm>
          <a:prstGeom prst="rect">
            <a:avLst/>
          </a:prstGeom>
          <a:noFill/>
          <a:ln>
            <a:noFill/>
          </a:ln>
        </p:spPr>
      </p:pic>
    </p:spTree>
    <p:extLst>
      <p:ext uri="{BB962C8B-B14F-4D97-AF65-F5344CB8AC3E}">
        <p14:creationId xmlns:p14="http://schemas.microsoft.com/office/powerpoint/2010/main" val="152090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CF0FBB-D5D7-2748-56A7-BC1E62F10B03}"/>
              </a:ext>
            </a:extLst>
          </p:cNvPr>
          <p:cNvSpPr>
            <a:spLocks noGrp="1"/>
          </p:cNvSpPr>
          <p:nvPr>
            <p:ph type="title"/>
          </p:nvPr>
        </p:nvSpPr>
        <p:spPr/>
        <p:txBody>
          <a:bodyPr/>
          <a:lstStyle/>
          <a:p>
            <a:r>
              <a:rPr lang="en-US" dirty="0"/>
              <a:t>Skin (Atopy)</a:t>
            </a:r>
          </a:p>
        </p:txBody>
      </p:sp>
      <p:sp>
        <p:nvSpPr>
          <p:cNvPr id="4" name="Slide Number Placeholder 3">
            <a:extLst>
              <a:ext uri="{FF2B5EF4-FFF2-40B4-BE49-F238E27FC236}">
                <a16:creationId xmlns:a16="http://schemas.microsoft.com/office/drawing/2014/main" id="{2D1D0906-573F-18BA-F365-76C471C151C1}"/>
              </a:ext>
            </a:extLst>
          </p:cNvPr>
          <p:cNvSpPr>
            <a:spLocks noGrp="1"/>
          </p:cNvSpPr>
          <p:nvPr>
            <p:ph type="sldNum" sz="quarter" idx="12"/>
          </p:nvPr>
        </p:nvSpPr>
        <p:spPr/>
        <p:txBody>
          <a:bodyPr/>
          <a:lstStyle/>
          <a:p>
            <a:fld id="{F5D7A8B0-F719-C94C-A9BF-5FBD04FB7FA3}" type="slidenum">
              <a:rPr lang="en-US" smtClean="0"/>
              <a:t>3</a:t>
            </a:fld>
            <a:endParaRPr lang="en-US"/>
          </a:p>
        </p:txBody>
      </p:sp>
    </p:spTree>
    <p:extLst>
      <p:ext uri="{BB962C8B-B14F-4D97-AF65-F5344CB8AC3E}">
        <p14:creationId xmlns:p14="http://schemas.microsoft.com/office/powerpoint/2010/main" val="3826660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3C369-3386-6D18-9724-CF581D884ADE}"/>
              </a:ext>
            </a:extLst>
          </p:cNvPr>
          <p:cNvSpPr>
            <a:spLocks noGrp="1"/>
          </p:cNvSpPr>
          <p:nvPr>
            <p:ph type="title"/>
          </p:nvPr>
        </p:nvSpPr>
        <p:spPr>
          <a:xfrm>
            <a:off x="831850" y="1709738"/>
            <a:ext cx="4243584" cy="2852737"/>
          </a:xfrm>
        </p:spPr>
        <p:txBody>
          <a:bodyPr/>
          <a:lstStyle/>
          <a:p>
            <a:r>
              <a:rPr lang="en-US" dirty="0"/>
              <a:t>Questions?</a:t>
            </a:r>
          </a:p>
        </p:txBody>
      </p:sp>
      <p:grpSp>
        <p:nvGrpSpPr>
          <p:cNvPr id="10" name="Group 9">
            <a:extLst>
              <a:ext uri="{FF2B5EF4-FFF2-40B4-BE49-F238E27FC236}">
                <a16:creationId xmlns:a16="http://schemas.microsoft.com/office/drawing/2014/main" id="{AC0EDAD0-D3BC-8588-747E-8BDB56CB242E}"/>
              </a:ext>
            </a:extLst>
          </p:cNvPr>
          <p:cNvGrpSpPr/>
          <p:nvPr/>
        </p:nvGrpSpPr>
        <p:grpSpPr>
          <a:xfrm>
            <a:off x="4691630" y="24078"/>
            <a:ext cx="7310530" cy="6833922"/>
            <a:chOff x="4873336" y="24078"/>
            <a:chExt cx="7310530" cy="6833922"/>
          </a:xfrm>
        </p:grpSpPr>
        <p:pic>
          <p:nvPicPr>
            <p:cNvPr id="7" name="Content Placeholder 5" descr="A black Labrador brood looks attentively at the camera.">
              <a:extLst>
                <a:ext uri="{FF2B5EF4-FFF2-40B4-BE49-F238E27FC236}">
                  <a16:creationId xmlns:a16="http://schemas.microsoft.com/office/drawing/2014/main" id="{DBFDCFF5-97A8-B495-EEEC-F30EA95B2744}"/>
                </a:ext>
              </a:extLst>
            </p:cNvPr>
            <p:cNvPicPr>
              <a:picLocks noChangeAspect="1"/>
            </p:cNvPicPr>
            <p:nvPr/>
          </p:nvPicPr>
          <p:blipFill rotWithShape="1">
            <a:blip r:embed="rId2"/>
            <a:srcRect l="-451" t="2" r="-757" b="-420"/>
            <a:stretch/>
          </p:blipFill>
          <p:spPr>
            <a:xfrm rot="20880159">
              <a:off x="6307282" y="561108"/>
              <a:ext cx="4644736" cy="5759861"/>
            </a:xfrm>
            <a:prstGeom prst="rect">
              <a:avLst/>
            </a:prstGeom>
          </p:spPr>
        </p:pic>
        <p:sp>
          <p:nvSpPr>
            <p:cNvPr id="3" name="Rectangle 2">
              <a:extLst>
                <a:ext uri="{FF2B5EF4-FFF2-40B4-BE49-F238E27FC236}">
                  <a16:creationId xmlns:a16="http://schemas.microsoft.com/office/drawing/2014/main" id="{8E437508-B281-B754-2CB9-0D515EF22260}"/>
                </a:ext>
              </a:extLst>
            </p:cNvPr>
            <p:cNvSpPr/>
            <p:nvPr/>
          </p:nvSpPr>
          <p:spPr>
            <a:xfrm>
              <a:off x="4873336" y="342900"/>
              <a:ext cx="1943100" cy="6255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B8D08B-EC52-3F19-66F1-8974951B2C7B}"/>
                </a:ext>
              </a:extLst>
            </p:cNvPr>
            <p:cNvSpPr/>
            <p:nvPr/>
          </p:nvSpPr>
          <p:spPr>
            <a:xfrm>
              <a:off x="10422082" y="602931"/>
              <a:ext cx="1761784" cy="6255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C0C807-F94C-1522-348F-7FA4A9D35182}"/>
                </a:ext>
              </a:extLst>
            </p:cNvPr>
            <p:cNvSpPr/>
            <p:nvPr/>
          </p:nvSpPr>
          <p:spPr>
            <a:xfrm rot="5400000">
              <a:off x="8109892" y="-2673881"/>
              <a:ext cx="859152" cy="6255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BD4824-53E9-9120-9A4C-332200C83EEF}"/>
                </a:ext>
              </a:extLst>
            </p:cNvPr>
            <p:cNvSpPr/>
            <p:nvPr/>
          </p:nvSpPr>
          <p:spPr>
            <a:xfrm rot="5400000">
              <a:off x="8542844" y="3287201"/>
              <a:ext cx="859152" cy="6255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192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7654-ABF9-96F0-37E1-F0D3D15FAB87}"/>
              </a:ext>
            </a:extLst>
          </p:cNvPr>
          <p:cNvSpPr>
            <a:spLocks noGrp="1"/>
          </p:cNvSpPr>
          <p:nvPr>
            <p:ph type="title"/>
          </p:nvPr>
        </p:nvSpPr>
        <p:spPr/>
        <p:txBody>
          <a:bodyPr/>
          <a:lstStyle/>
          <a:p>
            <a:r>
              <a:rPr lang="en-US" dirty="0"/>
              <a:t>Extra/alternative slides</a:t>
            </a:r>
          </a:p>
        </p:txBody>
      </p:sp>
      <p:sp>
        <p:nvSpPr>
          <p:cNvPr id="4" name="Text Placeholder 3">
            <a:extLst>
              <a:ext uri="{FF2B5EF4-FFF2-40B4-BE49-F238E27FC236}">
                <a16:creationId xmlns:a16="http://schemas.microsoft.com/office/drawing/2014/main" id="{80776E55-484B-783B-2B74-BF10C748C176}"/>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64C8BEF7-EBC0-3F59-C28A-296965B64EB6}"/>
              </a:ext>
            </a:extLst>
          </p:cNvPr>
          <p:cNvSpPr>
            <a:spLocks noGrp="1"/>
          </p:cNvSpPr>
          <p:nvPr>
            <p:ph type="sldNum" sz="quarter" idx="12"/>
          </p:nvPr>
        </p:nvSpPr>
        <p:spPr/>
        <p:txBody>
          <a:bodyPr/>
          <a:lstStyle/>
          <a:p>
            <a:fld id="{F5D7A8B0-F719-C94C-A9BF-5FBD04FB7FA3}" type="slidenum">
              <a:rPr lang="en-US" smtClean="0"/>
              <a:t>31</a:t>
            </a:fld>
            <a:endParaRPr lang="en-US"/>
          </a:p>
        </p:txBody>
      </p:sp>
    </p:spTree>
    <p:extLst>
      <p:ext uri="{BB962C8B-B14F-4D97-AF65-F5344CB8AC3E}">
        <p14:creationId xmlns:p14="http://schemas.microsoft.com/office/powerpoint/2010/main" val="348403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9228F6-EA3E-5DD0-5181-A594F696C7A7}"/>
              </a:ext>
            </a:extLst>
          </p:cNvPr>
          <p:cNvSpPr>
            <a:spLocks noGrp="1"/>
          </p:cNvSpPr>
          <p:nvPr>
            <p:ph type="title"/>
          </p:nvPr>
        </p:nvSpPr>
        <p:spPr/>
        <p:txBody>
          <a:bodyPr/>
          <a:lstStyle/>
          <a:p>
            <a:r>
              <a:rPr lang="en-US" dirty="0"/>
              <a:t>Some References for CT Scans for detecting Elbow Dysplasia</a:t>
            </a:r>
          </a:p>
        </p:txBody>
      </p:sp>
      <p:sp>
        <p:nvSpPr>
          <p:cNvPr id="6" name="Content Placeholder 5">
            <a:extLst>
              <a:ext uri="{FF2B5EF4-FFF2-40B4-BE49-F238E27FC236}">
                <a16:creationId xmlns:a16="http://schemas.microsoft.com/office/drawing/2014/main" id="{E6C804E2-4961-856D-C632-B5A0E5865EB9}"/>
              </a:ext>
            </a:extLst>
          </p:cNvPr>
          <p:cNvSpPr>
            <a:spLocks noGrp="1"/>
          </p:cNvSpPr>
          <p:nvPr>
            <p:ph idx="1"/>
          </p:nvPr>
        </p:nvSpPr>
        <p:spPr/>
        <p:txBody>
          <a:bodyPr>
            <a:normAutofit fontScale="85000" lnSpcReduction="20000"/>
          </a:bodyPr>
          <a:lstStyle/>
          <a:p>
            <a:r>
              <a:rPr lang="en-US" dirty="0" err="1">
                <a:solidFill>
                  <a:srgbClr val="333333"/>
                </a:solidFill>
                <a:latin typeface="-apple-system"/>
              </a:rPr>
              <a:t>Hazewinkel</a:t>
            </a:r>
            <a:r>
              <a:rPr lang="en-US" dirty="0">
                <a:solidFill>
                  <a:srgbClr val="333333"/>
                </a:solidFill>
                <a:latin typeface="-apple-system"/>
              </a:rPr>
              <a:t>, H.A.W. and Lau, S. F. Pathogenesis of fragmentation of coronoid process. Proceedings of the 34th IEWG Meeting, Nice, 2022.</a:t>
            </a:r>
          </a:p>
          <a:p>
            <a:endParaRPr lang="en-US" dirty="0">
              <a:solidFill>
                <a:srgbClr val="333333"/>
              </a:solidFill>
              <a:latin typeface="-apple-system"/>
            </a:endParaRPr>
          </a:p>
          <a:p>
            <a:r>
              <a:rPr lang="en-US" dirty="0">
                <a:solidFill>
                  <a:srgbClr val="333333"/>
                </a:solidFill>
                <a:latin typeface="-apple-system"/>
              </a:rPr>
              <a:t>Lau S.F., </a:t>
            </a:r>
            <a:r>
              <a:rPr lang="en-US" dirty="0" err="1">
                <a:solidFill>
                  <a:srgbClr val="333333"/>
                </a:solidFill>
                <a:latin typeface="-apple-system"/>
              </a:rPr>
              <a:t>Wolschrijn</a:t>
            </a:r>
            <a:r>
              <a:rPr lang="en-US" dirty="0">
                <a:solidFill>
                  <a:srgbClr val="333333"/>
                </a:solidFill>
                <a:latin typeface="-apple-system"/>
              </a:rPr>
              <a:t>, C.F., </a:t>
            </a:r>
            <a:r>
              <a:rPr lang="en-US" dirty="0" err="1">
                <a:solidFill>
                  <a:srgbClr val="333333"/>
                </a:solidFill>
                <a:latin typeface="-apple-system"/>
              </a:rPr>
              <a:t>Hazewinkel</a:t>
            </a:r>
            <a:r>
              <a:rPr lang="en-US" dirty="0">
                <a:solidFill>
                  <a:srgbClr val="333333"/>
                </a:solidFill>
                <a:latin typeface="-apple-system"/>
              </a:rPr>
              <a:t>, H.A.W., </a:t>
            </a:r>
            <a:r>
              <a:rPr lang="en-US" dirty="0" err="1">
                <a:solidFill>
                  <a:srgbClr val="333333"/>
                </a:solidFill>
                <a:latin typeface="-apple-system"/>
              </a:rPr>
              <a:t>Siebelt</a:t>
            </a:r>
            <a:r>
              <a:rPr lang="en-US" dirty="0">
                <a:solidFill>
                  <a:srgbClr val="333333"/>
                </a:solidFill>
                <a:latin typeface="-apple-system"/>
              </a:rPr>
              <a:t> M., </a:t>
            </a:r>
            <a:r>
              <a:rPr lang="en-US" dirty="0" err="1">
                <a:solidFill>
                  <a:srgbClr val="333333"/>
                </a:solidFill>
                <a:latin typeface="-apple-system"/>
              </a:rPr>
              <a:t>Voorhout</a:t>
            </a:r>
            <a:r>
              <a:rPr lang="en-US" dirty="0">
                <a:solidFill>
                  <a:srgbClr val="333333"/>
                </a:solidFill>
                <a:latin typeface="-apple-system"/>
              </a:rPr>
              <a:t> G. The early development of medial coronoid disease in growing Labrador retrievers: radiographic, computed tomographic, necropsy and micro-computed tomographic findings. Vet J. 2013;197:724–30. </a:t>
            </a:r>
            <a:r>
              <a:rPr lang="en-US" sz="2800" dirty="0">
                <a:effectLst/>
                <a:latin typeface="QwcspsAdvTTb5929f4c"/>
                <a:hlinkClick r:id="rId2"/>
              </a:rPr>
              <a:t>https://doi.org/10.1016/j.tvjl.2013.04.002</a:t>
            </a:r>
            <a:endParaRPr lang="en-US" dirty="0"/>
          </a:p>
          <a:p>
            <a:endParaRPr lang="en-US" b="0" i="0" u="none" strike="noStrike" dirty="0">
              <a:solidFill>
                <a:srgbClr val="333333"/>
              </a:solidFill>
              <a:effectLst/>
              <a:latin typeface="-apple-system"/>
            </a:endParaRPr>
          </a:p>
          <a:p>
            <a:r>
              <a:rPr lang="en-US" b="0" i="0" u="none" strike="noStrike" dirty="0" err="1">
                <a:solidFill>
                  <a:srgbClr val="333333"/>
                </a:solidFill>
                <a:effectLst/>
                <a:latin typeface="-apple-system"/>
              </a:rPr>
              <a:t>Villamonte</a:t>
            </a:r>
            <a:r>
              <a:rPr lang="en-US" b="0" i="0" u="none" strike="noStrike" dirty="0">
                <a:solidFill>
                  <a:srgbClr val="333333"/>
                </a:solidFill>
                <a:effectLst/>
                <a:latin typeface="-apple-system"/>
              </a:rPr>
              <a:t>-Chevalier, A., van Bree, H., </a:t>
            </a:r>
            <a:r>
              <a:rPr lang="en-US" b="0" i="0" u="none" strike="noStrike" dirty="0" err="1">
                <a:solidFill>
                  <a:srgbClr val="333333"/>
                </a:solidFill>
                <a:effectLst/>
                <a:latin typeface="-apple-system"/>
              </a:rPr>
              <a:t>Broeckx</a:t>
            </a:r>
            <a:r>
              <a:rPr lang="en-US" b="0" i="0" u="none" strike="noStrike" dirty="0">
                <a:solidFill>
                  <a:srgbClr val="333333"/>
                </a:solidFill>
                <a:effectLst/>
                <a:latin typeface="-apple-system"/>
              </a:rPr>
              <a:t>, B., </a:t>
            </a:r>
            <a:r>
              <a:rPr lang="en-US" b="0" i="0" u="none" strike="noStrike" dirty="0" err="1">
                <a:solidFill>
                  <a:srgbClr val="333333"/>
                </a:solidFill>
                <a:effectLst/>
                <a:latin typeface="-apple-system"/>
              </a:rPr>
              <a:t>Dingermanse</a:t>
            </a:r>
            <a:r>
              <a:rPr lang="en-US" b="0" i="0" u="none" strike="noStrike" dirty="0">
                <a:solidFill>
                  <a:srgbClr val="333333"/>
                </a:solidFill>
                <a:effectLst/>
                <a:latin typeface="-apple-system"/>
              </a:rPr>
              <a:t>, W., Soler, M., Van </a:t>
            </a:r>
            <a:r>
              <a:rPr lang="en-US" b="0" i="0" u="none" strike="noStrike" dirty="0" err="1">
                <a:solidFill>
                  <a:srgbClr val="333333"/>
                </a:solidFill>
                <a:effectLst/>
                <a:latin typeface="-apple-system"/>
              </a:rPr>
              <a:t>Ryssen</a:t>
            </a:r>
            <a:r>
              <a:rPr lang="en-US" b="0" i="0" u="none" strike="noStrike" dirty="0">
                <a:solidFill>
                  <a:srgbClr val="333333"/>
                </a:solidFill>
                <a:effectLst/>
                <a:latin typeface="-apple-system"/>
              </a:rPr>
              <a:t>, B., and </a:t>
            </a:r>
            <a:r>
              <a:rPr lang="en-US" b="0" i="0" u="none" strike="noStrike" dirty="0" err="1">
                <a:solidFill>
                  <a:srgbClr val="333333"/>
                </a:solidFill>
                <a:effectLst/>
                <a:latin typeface="-apple-system"/>
              </a:rPr>
              <a:t>Gielen</a:t>
            </a:r>
            <a:r>
              <a:rPr lang="en-US" b="0" i="0" u="none" strike="noStrike" dirty="0">
                <a:solidFill>
                  <a:srgbClr val="333333"/>
                </a:solidFill>
                <a:effectLst/>
                <a:latin typeface="-apple-system"/>
              </a:rPr>
              <a:t>, I. Assessment of medial coronoid disease in 180 canine lame elbow joints: a sensitivity and specificity comparison of radiographic, computed tomographic and arthroscopic findings. </a:t>
            </a:r>
            <a:r>
              <a:rPr lang="en-US" b="0" i="1" u="none" strike="noStrike" dirty="0">
                <a:solidFill>
                  <a:srgbClr val="333333"/>
                </a:solidFill>
                <a:effectLst/>
                <a:latin typeface="-apple-system"/>
              </a:rPr>
              <a:t>BMC Vet Res</a:t>
            </a:r>
            <a:r>
              <a:rPr lang="en-US" b="0" i="0" u="none" strike="noStrike" dirty="0">
                <a:solidFill>
                  <a:srgbClr val="333333"/>
                </a:solidFill>
                <a:effectLst/>
                <a:latin typeface="-apple-system"/>
              </a:rPr>
              <a:t> </a:t>
            </a:r>
            <a:r>
              <a:rPr lang="en-US" i="0" u="none" strike="noStrike" dirty="0">
                <a:solidFill>
                  <a:srgbClr val="333333"/>
                </a:solidFill>
                <a:effectLst/>
                <a:latin typeface="-apple-system"/>
              </a:rPr>
              <a:t>11</a:t>
            </a:r>
            <a:r>
              <a:rPr lang="en-US" b="0" i="0" u="none" strike="noStrike" dirty="0">
                <a:solidFill>
                  <a:srgbClr val="333333"/>
                </a:solidFill>
                <a:effectLst/>
                <a:latin typeface="-apple-system"/>
              </a:rPr>
              <a:t>, 243 (2015). </a:t>
            </a:r>
            <a:r>
              <a:rPr lang="en-US" b="0" i="0" u="none" strike="noStrike" dirty="0">
                <a:solidFill>
                  <a:srgbClr val="333333"/>
                </a:solidFill>
                <a:effectLst/>
                <a:latin typeface="-apple-system"/>
                <a:hlinkClick r:id="rId3"/>
              </a:rPr>
              <a:t>https://doi.org/10.1186/s12917-015-0556-9</a:t>
            </a:r>
            <a:endParaRPr lang="en-US" b="0" i="0" u="none" strike="noStrike" dirty="0">
              <a:solidFill>
                <a:srgbClr val="333333"/>
              </a:solidFill>
              <a:effectLst/>
              <a:latin typeface="-apple-system"/>
            </a:endParaRPr>
          </a:p>
          <a:p>
            <a:endParaRPr lang="en-US" b="0" i="0" u="none" strike="noStrike" dirty="0">
              <a:solidFill>
                <a:srgbClr val="333333"/>
              </a:solidFill>
              <a:effectLst/>
              <a:latin typeface="-apple-system"/>
            </a:endParaRPr>
          </a:p>
          <a:p>
            <a:endParaRPr lang="en-US" dirty="0"/>
          </a:p>
        </p:txBody>
      </p:sp>
      <p:sp>
        <p:nvSpPr>
          <p:cNvPr id="4" name="Slide Number Placeholder 3">
            <a:extLst>
              <a:ext uri="{FF2B5EF4-FFF2-40B4-BE49-F238E27FC236}">
                <a16:creationId xmlns:a16="http://schemas.microsoft.com/office/drawing/2014/main" id="{906A2CED-A154-2898-88EA-CDF8CB2725DB}"/>
              </a:ext>
            </a:extLst>
          </p:cNvPr>
          <p:cNvSpPr>
            <a:spLocks noGrp="1"/>
          </p:cNvSpPr>
          <p:nvPr>
            <p:ph type="sldNum" sz="quarter" idx="12"/>
          </p:nvPr>
        </p:nvSpPr>
        <p:spPr/>
        <p:txBody>
          <a:bodyPr/>
          <a:lstStyle/>
          <a:p>
            <a:fld id="{F5D7A8B0-F719-C94C-A9BF-5FBD04FB7FA3}" type="slidenum">
              <a:rPr lang="en-US" smtClean="0"/>
              <a:t>32</a:t>
            </a:fld>
            <a:endParaRPr lang="en-US"/>
          </a:p>
        </p:txBody>
      </p:sp>
    </p:spTree>
    <p:extLst>
      <p:ext uri="{BB962C8B-B14F-4D97-AF65-F5344CB8AC3E}">
        <p14:creationId xmlns:p14="http://schemas.microsoft.com/office/powerpoint/2010/main" val="417616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6"/>
          <p:cNvSpPr txBox="1">
            <a:spLocks noGrp="1"/>
          </p:cNvSpPr>
          <p:nvPr>
            <p:ph type="title"/>
          </p:nvPr>
        </p:nvSpPr>
        <p:spPr>
          <a:xfrm>
            <a:off x="2074416" y="501650"/>
            <a:ext cx="8043165" cy="50675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Summary of Health Measures Needed</a:t>
            </a:r>
            <a:endParaRPr dirty="0"/>
          </a:p>
        </p:txBody>
      </p:sp>
      <p:sp>
        <p:nvSpPr>
          <p:cNvPr id="513" name="Google Shape;51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33</a:t>
            </a:fld>
            <a:endParaRPr sz="1200" b="0" i="0" u="none" strike="noStrike" cap="none">
              <a:solidFill>
                <a:srgbClr val="888888"/>
              </a:solidFill>
              <a:latin typeface="Calibri"/>
              <a:ea typeface="Calibri"/>
              <a:cs typeface="Calibri"/>
              <a:sym typeface="Calibri"/>
            </a:endParaRPr>
          </a:p>
        </p:txBody>
      </p:sp>
      <p:graphicFrame>
        <p:nvGraphicFramePr>
          <p:cNvPr id="514" name="Google Shape;514;p16"/>
          <p:cNvGraphicFramePr/>
          <p:nvPr>
            <p:extLst>
              <p:ext uri="{D42A27DB-BD31-4B8C-83A1-F6EECF244321}">
                <p14:modId xmlns:p14="http://schemas.microsoft.com/office/powerpoint/2010/main" val="4059284486"/>
              </p:ext>
            </p:extLst>
          </p:nvPr>
        </p:nvGraphicFramePr>
        <p:xfrm>
          <a:off x="754360" y="1636470"/>
          <a:ext cx="10683275" cy="4946330"/>
        </p:xfrm>
        <a:graphic>
          <a:graphicData uri="http://schemas.openxmlformats.org/drawingml/2006/table">
            <a:tbl>
              <a:tblPr firstRow="1" bandRow="1">
                <a:noFill/>
              </a:tblPr>
              <a:tblGrid>
                <a:gridCol w="2210625">
                  <a:extLst>
                    <a:ext uri="{9D8B030D-6E8A-4147-A177-3AD203B41FA5}">
                      <a16:colId xmlns:a16="http://schemas.microsoft.com/office/drawing/2014/main" val="20000"/>
                    </a:ext>
                  </a:extLst>
                </a:gridCol>
                <a:gridCol w="1587825">
                  <a:extLst>
                    <a:ext uri="{9D8B030D-6E8A-4147-A177-3AD203B41FA5}">
                      <a16:colId xmlns:a16="http://schemas.microsoft.com/office/drawing/2014/main" val="20001"/>
                    </a:ext>
                  </a:extLst>
                </a:gridCol>
                <a:gridCol w="3269275">
                  <a:extLst>
                    <a:ext uri="{9D8B030D-6E8A-4147-A177-3AD203B41FA5}">
                      <a16:colId xmlns:a16="http://schemas.microsoft.com/office/drawing/2014/main" val="20002"/>
                    </a:ext>
                  </a:extLst>
                </a:gridCol>
                <a:gridCol w="3615550">
                  <a:extLst>
                    <a:ext uri="{9D8B030D-6E8A-4147-A177-3AD203B41FA5}">
                      <a16:colId xmlns:a16="http://schemas.microsoft.com/office/drawing/2014/main" val="20003"/>
                    </a:ext>
                  </a:extLst>
                </a:gridCol>
              </a:tblGrid>
              <a:tr h="854300">
                <a:tc>
                  <a:txBody>
                    <a:bodyPr/>
                    <a:lstStyle/>
                    <a:p>
                      <a:pPr marL="0" marR="0" lvl="0" indent="0" algn="l" rtl="0">
                        <a:spcBef>
                          <a:spcPts val="0"/>
                        </a:spcBef>
                        <a:spcAft>
                          <a:spcPts val="0"/>
                        </a:spcAft>
                        <a:buNone/>
                      </a:pPr>
                      <a:r>
                        <a:rPr lang="en-US" sz="1800" u="none" strike="noStrike" cap="none"/>
                        <a:t> Health Trait</a:t>
                      </a:r>
                      <a:endParaRPr/>
                    </a:p>
                  </a:txBody>
                  <a:tcPr marL="91450" marR="91450" marT="45725" marB="45725"/>
                </a:tc>
                <a:tc gridSpan="3">
                  <a:txBody>
                    <a:bodyPr/>
                    <a:lstStyle/>
                    <a:p>
                      <a:pPr marL="0" marR="0" lvl="0" indent="0" algn="ctr" rtl="0">
                        <a:spcBef>
                          <a:spcPts val="0"/>
                        </a:spcBef>
                        <a:spcAft>
                          <a:spcPts val="0"/>
                        </a:spcAft>
                        <a:buNone/>
                      </a:pPr>
                      <a:r>
                        <a:rPr lang="en-US" sz="1800" dirty="0"/>
                        <a:t>Need</a:t>
                      </a:r>
                      <a:endParaRPr dirty="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80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1800" b="1"/>
                        <a:t>Which Dogs</a:t>
                      </a:r>
                      <a:endParaRPr/>
                    </a:p>
                  </a:txBody>
                  <a:tcPr marL="91450" marR="91450" marT="45725" marB="45725"/>
                </a:tc>
                <a:tc>
                  <a:txBody>
                    <a:bodyPr/>
                    <a:lstStyle/>
                    <a:p>
                      <a:pPr marL="0" marR="0" lvl="0" indent="0" algn="ctr" rtl="0">
                        <a:spcBef>
                          <a:spcPts val="0"/>
                        </a:spcBef>
                        <a:spcAft>
                          <a:spcPts val="0"/>
                        </a:spcAft>
                        <a:buNone/>
                      </a:pPr>
                      <a:r>
                        <a:rPr lang="en-US" sz="1800" b="1"/>
                        <a:t>Age</a:t>
                      </a:r>
                      <a:endParaRPr/>
                    </a:p>
                  </a:txBody>
                  <a:tcPr marL="91450" marR="91450" marT="45725" marB="45725"/>
                </a:tc>
                <a:tc>
                  <a:txBody>
                    <a:bodyPr/>
                    <a:lstStyle/>
                    <a:p>
                      <a:pPr marL="0" marR="0" lvl="0" indent="0" algn="ctr" rtl="0">
                        <a:spcBef>
                          <a:spcPts val="0"/>
                        </a:spcBef>
                        <a:spcAft>
                          <a:spcPts val="0"/>
                        </a:spcAft>
                        <a:buNone/>
                      </a:pPr>
                      <a:r>
                        <a:rPr lang="en-US" sz="1800" b="1" dirty="0"/>
                        <a:t>Best Method</a:t>
                      </a:r>
                      <a:endParaRPr dirty="0"/>
                    </a:p>
                  </a:txBody>
                  <a:tcPr marL="91450" marR="91450" marT="45725" marB="45725"/>
                </a:tc>
                <a:extLst>
                  <a:ext uri="{0D108BD9-81ED-4DB2-BD59-A6C34878D82A}">
                    <a16:rowId xmlns:a16="http://schemas.microsoft.com/office/drawing/2014/main" val="10001"/>
                  </a:ext>
                </a:extLst>
              </a:tr>
              <a:tr h="1110600">
                <a:tc>
                  <a:txBody>
                    <a:bodyPr/>
                    <a:lstStyle/>
                    <a:p>
                      <a:pPr marL="0" marR="0" lvl="0" indent="0" algn="l" rtl="0">
                        <a:spcBef>
                          <a:spcPts val="0"/>
                        </a:spcBef>
                        <a:spcAft>
                          <a:spcPts val="0"/>
                        </a:spcAft>
                        <a:buNone/>
                      </a:pPr>
                      <a:r>
                        <a:rPr lang="en-US" sz="1800"/>
                        <a:t>Elbow</a:t>
                      </a:r>
                      <a:endParaRPr/>
                    </a:p>
                  </a:txBody>
                  <a:tcPr marL="91450" marR="91450" marT="45725" marB="45725"/>
                </a:tc>
                <a:tc>
                  <a:txBody>
                    <a:bodyPr/>
                    <a:lstStyle/>
                    <a:p>
                      <a:pPr marL="0" marR="0" lvl="0" indent="0" algn="ctr" rtl="0">
                        <a:spcBef>
                          <a:spcPts val="0"/>
                        </a:spcBef>
                        <a:spcAft>
                          <a:spcPts val="0"/>
                        </a:spcAft>
                        <a:buNone/>
                      </a:pPr>
                      <a:r>
                        <a:rPr lang="en-US" sz="1800" dirty="0"/>
                        <a:t>All</a:t>
                      </a:r>
                      <a:endParaRPr dirty="0"/>
                    </a:p>
                  </a:txBody>
                  <a:tcPr marL="91450" marR="91450" marT="45725" marB="45725"/>
                </a:tc>
                <a:tc>
                  <a:txBody>
                    <a:bodyPr/>
                    <a:lstStyle/>
                    <a:p>
                      <a:pPr marL="0" marR="0" lvl="0" indent="0" algn="ctr" rtl="0">
                        <a:spcBef>
                          <a:spcPts val="0"/>
                        </a:spcBef>
                        <a:spcAft>
                          <a:spcPts val="0"/>
                        </a:spcAft>
                        <a:buNone/>
                      </a:pPr>
                      <a:r>
                        <a:rPr lang="en-US" sz="1800" dirty="0"/>
                        <a:t>≥12 </a:t>
                      </a:r>
                      <a:r>
                        <a:rPr lang="en-US" sz="1800" dirty="0" err="1"/>
                        <a:t>mos</a:t>
                      </a:r>
                      <a:endParaRPr sz="1800" dirty="0"/>
                    </a:p>
                    <a:p>
                      <a:pPr marL="0" marR="0" lvl="0" indent="0" algn="ctr" rtl="0">
                        <a:spcBef>
                          <a:spcPts val="0"/>
                        </a:spcBef>
                        <a:spcAft>
                          <a:spcPts val="0"/>
                        </a:spcAft>
                        <a:buNone/>
                      </a:pPr>
                      <a:r>
                        <a:rPr lang="en-US" sz="1800" dirty="0"/>
                        <a:t>Ideally 15-16 </a:t>
                      </a:r>
                      <a:r>
                        <a:rPr lang="en-US" sz="1800" dirty="0" err="1"/>
                        <a:t>mos</a:t>
                      </a:r>
                      <a:endParaRPr sz="1800" dirty="0"/>
                    </a:p>
                    <a:p>
                      <a:pPr marL="0" marR="0" lvl="0" indent="0" algn="ctr" rtl="0">
                        <a:spcBef>
                          <a:spcPts val="0"/>
                        </a:spcBef>
                        <a:spcAft>
                          <a:spcPts val="0"/>
                        </a:spcAft>
                        <a:buNone/>
                      </a:pPr>
                      <a:r>
                        <a:rPr lang="en-US" sz="1800" dirty="0"/>
                        <a:t>Repeat 36 </a:t>
                      </a:r>
                      <a:r>
                        <a:rPr lang="en-US" sz="1800" dirty="0" err="1"/>
                        <a:t>mos</a:t>
                      </a:r>
                      <a:endParaRPr sz="1800" dirty="0"/>
                    </a:p>
                  </a:txBody>
                  <a:tcPr marL="91450" marR="91450" marT="45725" marB="45725"/>
                </a:tc>
                <a:tc>
                  <a:txBody>
                    <a:bodyPr/>
                    <a:lstStyle/>
                    <a:p>
                      <a:pPr marL="0" marR="0" lvl="0" indent="0" algn="ctr" rtl="0">
                        <a:spcBef>
                          <a:spcPts val="0"/>
                        </a:spcBef>
                        <a:spcAft>
                          <a:spcPts val="0"/>
                        </a:spcAft>
                        <a:buNone/>
                      </a:pPr>
                      <a:r>
                        <a:rPr lang="en-US" sz="1800" dirty="0"/>
                        <a:t>4 radiographic views read by certifying organization or CAT scan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https://www.iwdr.org/elbow-dysplasia-screening/</a:t>
                      </a:r>
                      <a:endParaRPr lang="en-US" dirty="0"/>
                    </a:p>
                    <a:p>
                      <a:pPr marL="285750" marR="0" lvl="0" indent="-285750" algn="l" rtl="0">
                        <a:spcBef>
                          <a:spcPts val="0"/>
                        </a:spcBef>
                        <a:spcAft>
                          <a:spcPts val="0"/>
                        </a:spcAft>
                        <a:buFont typeface="Arial" panose="020B0604020202020204" pitchFamily="34" charset="0"/>
                        <a:buChar char="•"/>
                      </a:pPr>
                      <a:r>
                        <a:rPr lang="en-US" sz="1800" dirty="0">
                          <a:hlinkClick r:id="rId4"/>
                        </a:rPr>
                        <a:t>http://www.fci.be/medias/SCI-ART-DYS-COU-MDU-en-1744.ppt</a:t>
                      </a:r>
                      <a:endParaRPr lang="en-US" sz="1800" dirty="0"/>
                    </a:p>
                  </a:txBody>
                  <a:tcPr marL="91450" marR="91450" marT="45725" marB="45725"/>
                </a:tc>
                <a:extLst>
                  <a:ext uri="{0D108BD9-81ED-4DB2-BD59-A6C34878D82A}">
                    <a16:rowId xmlns:a16="http://schemas.microsoft.com/office/drawing/2014/main" val="10002"/>
                  </a:ext>
                </a:extLst>
              </a:tr>
              <a:tr h="703550">
                <a:tc>
                  <a:txBody>
                    <a:bodyPr/>
                    <a:lstStyle/>
                    <a:p>
                      <a:pPr marL="0" marR="0" lvl="0" indent="0" algn="l" rtl="0">
                        <a:spcBef>
                          <a:spcPts val="0"/>
                        </a:spcBef>
                        <a:spcAft>
                          <a:spcPts val="0"/>
                        </a:spcAft>
                        <a:buNone/>
                      </a:pPr>
                      <a:r>
                        <a:rPr lang="en-US" sz="1800"/>
                        <a:t>Skin </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All</a:t>
                      </a:r>
                      <a:endParaRPr/>
                    </a:p>
                  </a:txBody>
                  <a:tcPr marL="91450" marR="91450" marT="45725" marB="45725"/>
                </a:tc>
                <a:tc>
                  <a:txBody>
                    <a:bodyPr/>
                    <a:lstStyle/>
                    <a:p>
                      <a:pPr marL="0" marR="0" lvl="0" indent="0" algn="ctr" rtl="0">
                        <a:spcBef>
                          <a:spcPts val="0"/>
                        </a:spcBef>
                        <a:spcAft>
                          <a:spcPts val="0"/>
                        </a:spcAft>
                        <a:buNone/>
                      </a:pPr>
                      <a:r>
                        <a:rPr lang="en-US" sz="1800" dirty="0">
                          <a:solidFill>
                            <a:schemeClr val="dk1"/>
                          </a:solidFill>
                        </a:rPr>
                        <a:t>All diagnoses, lifetime or at least 5 years</a:t>
                      </a:r>
                      <a:endParaRPr sz="1800"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dirty="0">
                          <a:solidFill>
                            <a:schemeClr val="dk1"/>
                          </a:solidFill>
                        </a:rPr>
                        <a:t>Use definitions to assign diagnoses.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dk1"/>
                          </a:solidFill>
                        </a:rPr>
                        <a:t>Owner survey for dogs not in organization’s direct care.</a:t>
                      </a:r>
                      <a:endParaRPr lang="en-US" dirty="0"/>
                    </a:p>
                  </a:txBody>
                  <a:tcPr marL="91450" marR="91450" marT="45725" marB="45725"/>
                </a:tc>
                <a:extLst>
                  <a:ext uri="{0D108BD9-81ED-4DB2-BD59-A6C34878D82A}">
                    <a16:rowId xmlns:a16="http://schemas.microsoft.com/office/drawing/2014/main" val="10005"/>
                  </a:ext>
                </a:extLst>
              </a:tr>
              <a:tr h="842225">
                <a:tc>
                  <a:txBody>
                    <a:bodyPr/>
                    <a:lstStyle/>
                    <a:p>
                      <a:pPr marL="0" marR="0" lvl="0" indent="0" algn="l" rtl="0">
                        <a:spcBef>
                          <a:spcPts val="0"/>
                        </a:spcBef>
                        <a:spcAft>
                          <a:spcPts val="0"/>
                        </a:spcAft>
                        <a:buNone/>
                      </a:pPr>
                      <a:r>
                        <a:rPr lang="en-US" sz="1800" dirty="0"/>
                        <a:t>Mast Cell</a:t>
                      </a:r>
                      <a:endParaRPr sz="1800" dirty="0"/>
                    </a:p>
                  </a:txBody>
                  <a:tcPr marL="91450" marR="91450" marT="45725" marB="45725"/>
                </a:tc>
                <a:tc>
                  <a:txBody>
                    <a:bodyPr/>
                    <a:lstStyle/>
                    <a:p>
                      <a:pPr marL="0" marR="0" lvl="0" indent="0" algn="ctr" rtl="0">
                        <a:spcBef>
                          <a:spcPts val="0"/>
                        </a:spcBef>
                        <a:spcAft>
                          <a:spcPts val="0"/>
                        </a:spcAft>
                        <a:buNone/>
                      </a:pPr>
                      <a:r>
                        <a:rPr lang="en-US" sz="1800" dirty="0">
                          <a:solidFill>
                            <a:schemeClr val="dk1"/>
                          </a:solidFill>
                        </a:rPr>
                        <a:t>All</a:t>
                      </a:r>
                      <a:endParaRPr dirty="0"/>
                    </a:p>
                  </a:txBody>
                  <a:tcPr marL="91450" marR="91450" marT="45725" marB="45725"/>
                </a:tc>
                <a:tc>
                  <a:txBody>
                    <a:bodyPr/>
                    <a:lstStyle/>
                    <a:p>
                      <a:pPr marL="0" marR="0" lvl="0" indent="0" algn="ctr" rtl="0">
                        <a:spcBef>
                          <a:spcPts val="0"/>
                        </a:spcBef>
                        <a:spcAft>
                          <a:spcPts val="0"/>
                        </a:spcAft>
                        <a:buNone/>
                      </a:pPr>
                      <a:r>
                        <a:rPr lang="en-US" sz="1800" dirty="0">
                          <a:solidFill>
                            <a:schemeClr val="dk1"/>
                          </a:solidFill>
                        </a:rPr>
                        <a:t>All diagnoses, lifetime or at least to 7-9 years old</a:t>
                      </a:r>
                      <a:endParaRPr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dk1"/>
                          </a:solidFill>
                        </a:rPr>
                        <a:t>Owner survey as dogs age – need data through advanced ages.</a:t>
                      </a:r>
                      <a:endParaRPr lang="en-US" dirty="0"/>
                    </a:p>
                  </a:txBody>
                  <a:tcPr marL="91450" marR="91450" marT="45725" marB="45725"/>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4E982733-C2E8-D444-EE37-03CF3762662B}"/>
              </a:ext>
            </a:extLst>
          </p:cNvPr>
          <p:cNvSpPr txBox="1"/>
          <p:nvPr/>
        </p:nvSpPr>
        <p:spPr>
          <a:xfrm>
            <a:off x="2125576" y="1137773"/>
            <a:ext cx="7940842" cy="369332"/>
          </a:xfrm>
          <a:prstGeom prst="rect">
            <a:avLst/>
          </a:prstGeom>
          <a:noFill/>
        </p:spPr>
        <p:txBody>
          <a:bodyPr wrap="square" rtlCol="0">
            <a:spAutoFit/>
          </a:bodyPr>
          <a:lstStyle/>
          <a:p>
            <a:r>
              <a:rPr lang="en-US" b="0" i="0" u="sng" dirty="0">
                <a:solidFill>
                  <a:srgbClr val="1967D2"/>
                </a:solidFill>
                <a:effectLst/>
                <a:latin typeface="Roboto" panose="02000000000000000000" pitchFamily="2" charset="0"/>
                <a:hlinkClick r:id="rId5"/>
              </a:rPr>
              <a:t>https://www.iwdr.org/master-knowledge-base/what-data-should-i-collect/</a:t>
            </a:r>
            <a:endParaRPr lang="en-US" dirty="0"/>
          </a:p>
        </p:txBody>
      </p:sp>
    </p:spTree>
    <p:extLst>
      <p:ext uri="{BB962C8B-B14F-4D97-AF65-F5344CB8AC3E}">
        <p14:creationId xmlns:p14="http://schemas.microsoft.com/office/powerpoint/2010/main" val="778875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18764a13f32_0_0"/>
          <p:cNvSpPr txBox="1">
            <a:spLocks noGrp="1"/>
          </p:cNvSpPr>
          <p:nvPr>
            <p:ph type="title"/>
          </p:nvPr>
        </p:nvSpPr>
        <p:spPr>
          <a:xfrm>
            <a:off x="746000" y="3305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Data Used in Addition to Health Data</a:t>
            </a:r>
            <a:endParaRPr/>
          </a:p>
        </p:txBody>
      </p:sp>
      <p:sp>
        <p:nvSpPr>
          <p:cNvPr id="540" name="Google Shape;540;g18764a13f32_0_0"/>
          <p:cNvSpPr txBox="1">
            <a:spLocks noGrp="1"/>
          </p:cNvSpPr>
          <p:nvPr>
            <p:ph type="body" idx="1"/>
          </p:nvPr>
        </p:nvSpPr>
        <p:spPr>
          <a:xfrm>
            <a:off x="687750" y="1970950"/>
            <a:ext cx="10954800" cy="2547300"/>
          </a:xfrm>
          <a:prstGeom prst="rect">
            <a:avLst/>
          </a:prstGeom>
          <a:noFill/>
          <a:ln>
            <a:noFill/>
          </a:ln>
        </p:spPr>
        <p:txBody>
          <a:bodyPr spcFirstLastPara="1" wrap="square" lIns="91425" tIns="45700" rIns="91425" bIns="45700" anchor="t" anchorCtr="0">
            <a:noAutofit/>
          </a:bodyPr>
          <a:lstStyle/>
          <a:p>
            <a:pPr marL="628650" lvl="0" indent="-523580" algn="l" rtl="0">
              <a:lnSpc>
                <a:spcPct val="200000"/>
              </a:lnSpc>
              <a:spcBef>
                <a:spcPts val="500"/>
              </a:spcBef>
              <a:spcAft>
                <a:spcPts val="0"/>
              </a:spcAft>
              <a:buClr>
                <a:srgbClr val="000000"/>
              </a:buClr>
              <a:buSzPts val="1945"/>
              <a:buFont typeface="Arial"/>
              <a:buAutoNum type="arabicPeriod"/>
            </a:pPr>
            <a:r>
              <a:rPr lang="en-US" sz="2354" b="0" i="0" u="none" strike="noStrike" cap="none" dirty="0">
                <a:solidFill>
                  <a:srgbClr val="000000"/>
                </a:solidFill>
                <a:latin typeface="Calibri"/>
                <a:ea typeface="Calibri"/>
                <a:cs typeface="Calibri"/>
                <a:sym typeface="Calibri"/>
              </a:rPr>
              <a:t>Sex of the dog (males vs. females; fixed effect)</a:t>
            </a:r>
            <a:endParaRPr sz="2479" dirty="0"/>
          </a:p>
          <a:p>
            <a:pPr marL="628650" lvl="0" indent="-549538" algn="l" rtl="0">
              <a:lnSpc>
                <a:spcPct val="200000"/>
              </a:lnSpc>
              <a:spcBef>
                <a:spcPts val="500"/>
              </a:spcBef>
              <a:spcAft>
                <a:spcPts val="0"/>
              </a:spcAft>
              <a:buClr>
                <a:srgbClr val="000000"/>
              </a:buClr>
              <a:buSzPts val="2354"/>
              <a:buAutoNum type="arabicPeriod"/>
            </a:pPr>
            <a:r>
              <a:rPr lang="en-US" sz="2354" dirty="0"/>
              <a:t>Age in days </a:t>
            </a:r>
            <a:r>
              <a:rPr lang="en-US" sz="2354" dirty="0">
                <a:solidFill>
                  <a:srgbClr val="000000"/>
                </a:solidFill>
              </a:rPr>
              <a:t>when phenotype was measured (covariate)</a:t>
            </a:r>
            <a:endParaRPr sz="2354" dirty="0">
              <a:solidFill>
                <a:srgbClr val="000000"/>
              </a:solidFill>
            </a:endParaRPr>
          </a:p>
          <a:p>
            <a:pPr marL="457200" lvl="0" indent="-378088" algn="l" rtl="0">
              <a:lnSpc>
                <a:spcPct val="200000"/>
              </a:lnSpc>
              <a:spcBef>
                <a:spcPts val="500"/>
              </a:spcBef>
              <a:spcAft>
                <a:spcPts val="0"/>
              </a:spcAft>
              <a:buClr>
                <a:srgbClr val="000000"/>
              </a:buClr>
              <a:buSzPts val="2354"/>
              <a:buAutoNum type="arabicPeriod"/>
            </a:pPr>
            <a:r>
              <a:rPr lang="en-US" sz="2354" dirty="0">
                <a:solidFill>
                  <a:srgbClr val="0000FF"/>
                </a:solidFill>
              </a:rPr>
              <a:t>  Inbreeding level-</a:t>
            </a:r>
            <a:r>
              <a:rPr lang="en-US" sz="2354" dirty="0"/>
              <a:t> determined by which male is chosen to be the father (covariate)</a:t>
            </a:r>
            <a:endParaRPr sz="2354" dirty="0">
              <a:solidFill>
                <a:srgbClr val="000000"/>
              </a:solidFill>
            </a:endParaRPr>
          </a:p>
          <a:p>
            <a:pPr marL="457200" lvl="0" indent="-228600" algn="l" rtl="0">
              <a:lnSpc>
                <a:spcPct val="80000"/>
              </a:lnSpc>
              <a:spcBef>
                <a:spcPts val="1000"/>
              </a:spcBef>
              <a:spcAft>
                <a:spcPts val="0"/>
              </a:spcAft>
              <a:buClr>
                <a:schemeClr val="dk1"/>
              </a:buClr>
              <a:buSzPts val="1216"/>
              <a:buNone/>
            </a:pPr>
            <a:endParaRPr sz="1950" dirty="0"/>
          </a:p>
        </p:txBody>
      </p:sp>
      <p:sp>
        <p:nvSpPr>
          <p:cNvPr id="541" name="Google Shape;541;g18764a13f32_0_0"/>
          <p:cNvSpPr txBox="1"/>
          <p:nvPr/>
        </p:nvSpPr>
        <p:spPr>
          <a:xfrm>
            <a:off x="1241600" y="4887025"/>
            <a:ext cx="4728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rgbClr val="0000FF"/>
                </a:solidFill>
                <a:latin typeface="Calibri"/>
                <a:ea typeface="Calibri"/>
                <a:cs typeface="Calibri"/>
                <a:sym typeface="Calibri"/>
              </a:rPr>
              <a:t>Blue Color- You influence these data</a:t>
            </a:r>
            <a:endParaRPr sz="2100">
              <a:solidFill>
                <a:srgbClr val="0000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CE7A2822-3A8F-465C-CD23-FFB5BC12939F}"/>
              </a:ext>
            </a:extLst>
          </p:cNvPr>
          <p:cNvSpPr>
            <a:spLocks noGrp="1"/>
          </p:cNvSpPr>
          <p:nvPr>
            <p:ph type="sldNum" sz="quarter" idx="12"/>
          </p:nvPr>
        </p:nvSpPr>
        <p:spPr/>
        <p:txBody>
          <a:bodyPr/>
          <a:lstStyle/>
          <a:p>
            <a:fld id="{F5D7A8B0-F719-C94C-A9BF-5FBD04FB7FA3}" type="slidenum">
              <a:rPr lang="en-US" smtClean="0"/>
              <a:t>34</a:t>
            </a:fld>
            <a:endParaRPr lang="en-US"/>
          </a:p>
        </p:txBody>
      </p:sp>
    </p:spTree>
    <p:extLst>
      <p:ext uri="{BB962C8B-B14F-4D97-AF65-F5344CB8AC3E}">
        <p14:creationId xmlns:p14="http://schemas.microsoft.com/office/powerpoint/2010/main" val="407426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aphicFrame>
        <p:nvGraphicFramePr>
          <p:cNvPr id="524" name="Google Shape;524;g18764a13f32_0_6"/>
          <p:cNvGraphicFramePr/>
          <p:nvPr/>
        </p:nvGraphicFramePr>
        <p:xfrm>
          <a:off x="2099733" y="2907251"/>
          <a:ext cx="7992534" cy="2472456"/>
        </p:xfrm>
        <a:graphic>
          <a:graphicData uri="http://schemas.openxmlformats.org/drawingml/2006/table">
            <a:tbl>
              <a:tblPr>
                <a:noFill/>
              </a:tblPr>
              <a:tblGrid>
                <a:gridCol w="1761066">
                  <a:extLst>
                    <a:ext uri="{9D8B030D-6E8A-4147-A177-3AD203B41FA5}">
                      <a16:colId xmlns:a16="http://schemas.microsoft.com/office/drawing/2014/main" val="20000"/>
                    </a:ext>
                  </a:extLst>
                </a:gridCol>
                <a:gridCol w="1507067">
                  <a:extLst>
                    <a:ext uri="{9D8B030D-6E8A-4147-A177-3AD203B41FA5}">
                      <a16:colId xmlns:a16="http://schemas.microsoft.com/office/drawing/2014/main" val="989880560"/>
                    </a:ext>
                  </a:extLst>
                </a:gridCol>
                <a:gridCol w="1608666">
                  <a:extLst>
                    <a:ext uri="{9D8B030D-6E8A-4147-A177-3AD203B41FA5}">
                      <a16:colId xmlns:a16="http://schemas.microsoft.com/office/drawing/2014/main" val="20001"/>
                    </a:ext>
                  </a:extLst>
                </a:gridCol>
                <a:gridCol w="1608667">
                  <a:extLst>
                    <a:ext uri="{9D8B030D-6E8A-4147-A177-3AD203B41FA5}">
                      <a16:colId xmlns:a16="http://schemas.microsoft.com/office/drawing/2014/main" val="20002"/>
                    </a:ext>
                  </a:extLst>
                </a:gridCol>
                <a:gridCol w="1507068">
                  <a:extLst>
                    <a:ext uri="{9D8B030D-6E8A-4147-A177-3AD203B41FA5}">
                      <a16:colId xmlns:a16="http://schemas.microsoft.com/office/drawing/2014/main" val="20003"/>
                    </a:ext>
                  </a:extLst>
                </a:gridCol>
              </a:tblGrid>
              <a:tr h="515011">
                <a:tc>
                  <a:txBody>
                    <a:bodyPr/>
                    <a:lstStyle/>
                    <a:p>
                      <a:pPr marL="0" marR="0" lvl="0" indent="0" algn="ctr" rtl="0">
                        <a:spcBef>
                          <a:spcPts val="0"/>
                        </a:spcBef>
                        <a:spcAft>
                          <a:spcPts val="0"/>
                        </a:spcAft>
                        <a:buNone/>
                      </a:pPr>
                      <a:endParaRPr sz="2800" b="0" i="0" u="none" strike="noStrike" dirty="0">
                        <a:solidFill>
                          <a:srgbClr val="000000"/>
                        </a:solidFill>
                        <a:latin typeface="Calibri"/>
                        <a:ea typeface="Calibri"/>
                        <a:cs typeface="Calibri"/>
                        <a:sym typeface="Calibri"/>
                      </a:endParaRPr>
                    </a:p>
                  </a:txBody>
                  <a:tcPr marL="3800" marR="3800" marT="3800" marB="0" anchor="b">
                    <a:solidFill>
                      <a:srgbClr val="D8D8D8"/>
                    </a:solidFill>
                  </a:tcPr>
                </a:tc>
                <a:tc>
                  <a:txBody>
                    <a:bodyPr/>
                    <a:lstStyle/>
                    <a:p>
                      <a:pPr marL="0" marR="0" lvl="0" indent="0" algn="ctr" rtl="0">
                        <a:spcBef>
                          <a:spcPts val="0"/>
                        </a:spcBef>
                        <a:spcAft>
                          <a:spcPts val="0"/>
                        </a:spcAft>
                        <a:buNone/>
                      </a:pPr>
                      <a:r>
                        <a:rPr lang="en-US" sz="2800" dirty="0"/>
                        <a:t>GEB</a:t>
                      </a:r>
                      <a:endParaRPr sz="2800" dirty="0"/>
                    </a:p>
                  </a:txBody>
                  <a:tcPr marL="3800" marR="3800" marT="3800" marB="0" anchor="b">
                    <a:solidFill>
                      <a:srgbClr val="D8D8D8"/>
                    </a:solidFill>
                  </a:tcPr>
                </a:tc>
                <a:tc gridSpan="3">
                  <a:txBody>
                    <a:bodyPr/>
                    <a:lstStyle/>
                    <a:p>
                      <a:pPr marL="0" marR="0" lvl="0" indent="0" algn="ctr" rtl="0">
                        <a:spcBef>
                          <a:spcPts val="0"/>
                        </a:spcBef>
                        <a:spcAft>
                          <a:spcPts val="0"/>
                        </a:spcAft>
                        <a:buNone/>
                      </a:pPr>
                      <a:r>
                        <a:rPr lang="en-US" sz="2800" dirty="0"/>
                        <a:t>IWDR</a:t>
                      </a:r>
                      <a:endParaRPr sz="2800" dirty="0"/>
                    </a:p>
                  </a:txBody>
                  <a:tcPr marL="3800" marR="3800" marT="38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8D8D8"/>
                    </a:solidFill>
                  </a:tcPr>
                </a:tc>
                <a:tc hMerge="1">
                  <a:txBody>
                    <a:bodyPr/>
                    <a:lstStyle/>
                    <a:p>
                      <a:pPr marL="0" marR="0" lvl="0" indent="0" algn="ctr" rtl="0">
                        <a:spcBef>
                          <a:spcPts val="0"/>
                        </a:spcBef>
                        <a:spcAft>
                          <a:spcPts val="0"/>
                        </a:spcAft>
                        <a:buNone/>
                      </a:pPr>
                      <a:endParaRPr sz="2800" u="none" strike="noStrike" dirty="0"/>
                    </a:p>
                  </a:txBody>
                  <a:tcPr marL="3800" marR="3800" marT="3800" marB="0" anchor="b">
                    <a:solidFill>
                      <a:srgbClr val="D8D8D8"/>
                    </a:solidFill>
                  </a:tcPr>
                </a:tc>
                <a:tc hMerge="1">
                  <a:txBody>
                    <a:bodyPr/>
                    <a:lstStyle/>
                    <a:p>
                      <a:pPr marL="0" marR="0" lvl="0" indent="0" algn="ctr" rtl="0">
                        <a:spcBef>
                          <a:spcPts val="0"/>
                        </a:spcBef>
                        <a:spcAft>
                          <a:spcPts val="0"/>
                        </a:spcAft>
                        <a:buNone/>
                      </a:pPr>
                      <a:endParaRPr sz="2800" u="none" strike="noStrike" dirty="0"/>
                    </a:p>
                  </a:txBody>
                  <a:tcPr marL="3800" marR="3800" marT="3800" marB="0" anchor="b">
                    <a:lnR w="12700" cap="flat" cmpd="sng" algn="ctr">
                      <a:solidFill>
                        <a:schemeClr val="lt1"/>
                      </a:solidFill>
                      <a:prstDash val="solid"/>
                      <a:round/>
                      <a:headEnd type="none" w="sm" len="sm"/>
                      <a:tailEnd type="none" w="sm" len="sm"/>
                    </a:lnR>
                    <a:solidFill>
                      <a:srgbClr val="D8D8D8"/>
                    </a:solidFill>
                  </a:tcPr>
                </a:tc>
                <a:extLst>
                  <a:ext uri="{0D108BD9-81ED-4DB2-BD59-A6C34878D82A}">
                    <a16:rowId xmlns:a16="http://schemas.microsoft.com/office/drawing/2014/main" val="2422697577"/>
                  </a:ext>
                </a:extLst>
              </a:tr>
              <a:tr h="167746">
                <a:tc>
                  <a:txBody>
                    <a:bodyPr/>
                    <a:lstStyle/>
                    <a:p>
                      <a:pPr marL="0" marR="0" lvl="0" indent="0" algn="ctr" rtl="0">
                        <a:spcBef>
                          <a:spcPts val="0"/>
                        </a:spcBef>
                        <a:spcAft>
                          <a:spcPts val="0"/>
                        </a:spcAft>
                        <a:buNone/>
                      </a:pPr>
                      <a:r>
                        <a:rPr lang="en-US" sz="2800" u="none" strike="noStrike" dirty="0"/>
                        <a:t>Trait</a:t>
                      </a:r>
                      <a:endParaRPr sz="2800" b="0" i="0" u="none" strike="noStrike" dirty="0">
                        <a:solidFill>
                          <a:srgbClr val="000000"/>
                        </a:solidFill>
                        <a:latin typeface="Calibri"/>
                        <a:ea typeface="Calibri"/>
                        <a:cs typeface="Calibri"/>
                        <a:sym typeface="Calibri"/>
                      </a:endParaRPr>
                    </a:p>
                  </a:txBody>
                  <a:tcPr marL="3800" marR="3800" marT="3800" marB="0" anchor="b">
                    <a:solidFill>
                      <a:srgbClr val="D8D8D8"/>
                    </a:solidFill>
                  </a:tcPr>
                </a:tc>
                <a:tc>
                  <a:txBody>
                    <a:bodyPr/>
                    <a:lstStyle/>
                    <a:p>
                      <a:pPr marL="0" marR="0" lvl="0" indent="0" algn="ctr" rtl="0">
                        <a:spcBef>
                          <a:spcPts val="0"/>
                        </a:spcBef>
                        <a:spcAft>
                          <a:spcPts val="0"/>
                        </a:spcAft>
                        <a:buNone/>
                      </a:pPr>
                      <a:r>
                        <a:rPr lang="en-US" sz="2800" dirty="0"/>
                        <a:t>LR</a:t>
                      </a:r>
                      <a:endParaRPr sz="2800" dirty="0"/>
                    </a:p>
                  </a:txBody>
                  <a:tcPr marL="3800" marR="3800" marT="3800" marB="0" anchor="b">
                    <a:solidFill>
                      <a:srgbClr val="D8D8D8"/>
                    </a:solidFill>
                  </a:tcPr>
                </a:tc>
                <a:tc>
                  <a:txBody>
                    <a:bodyPr/>
                    <a:lstStyle/>
                    <a:p>
                      <a:pPr marL="0" marR="0" lvl="0" indent="0" algn="ctr" rtl="0">
                        <a:spcBef>
                          <a:spcPts val="0"/>
                        </a:spcBef>
                        <a:spcAft>
                          <a:spcPts val="0"/>
                        </a:spcAft>
                        <a:buNone/>
                      </a:pPr>
                      <a:r>
                        <a:rPr lang="en-US" sz="2800" dirty="0"/>
                        <a:t>LR</a:t>
                      </a:r>
                      <a:endParaRPr sz="2800" dirty="0"/>
                    </a:p>
                  </a:txBody>
                  <a:tcPr marL="3800" marR="3800" marT="3800" marB="0" anchor="b">
                    <a:lnB w="12700" cap="flat" cmpd="sng" algn="ctr">
                      <a:solidFill>
                        <a:schemeClr val="tx1"/>
                      </a:solidFill>
                      <a:prstDash val="solid"/>
                      <a:round/>
                      <a:headEnd type="none" w="med" len="med"/>
                      <a:tailEnd type="none" w="med" len="med"/>
                    </a:lnB>
                    <a:solidFill>
                      <a:srgbClr val="D8D8D8"/>
                    </a:solidFill>
                  </a:tcPr>
                </a:tc>
                <a:tc>
                  <a:txBody>
                    <a:bodyPr/>
                    <a:lstStyle/>
                    <a:p>
                      <a:pPr marL="0" marR="0" lvl="0" indent="0" algn="ctr" rtl="0">
                        <a:spcBef>
                          <a:spcPts val="0"/>
                        </a:spcBef>
                        <a:spcAft>
                          <a:spcPts val="0"/>
                        </a:spcAft>
                        <a:buNone/>
                      </a:pPr>
                      <a:r>
                        <a:rPr lang="en-US" sz="2800" dirty="0"/>
                        <a:t>GS</a:t>
                      </a:r>
                      <a:endParaRPr sz="2800" u="none" strike="noStrike" dirty="0"/>
                    </a:p>
                  </a:txBody>
                  <a:tcPr marL="3800" marR="3800" marT="38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marL="0" marR="0" lvl="0" indent="0" algn="ctr" rtl="0">
                        <a:spcBef>
                          <a:spcPts val="0"/>
                        </a:spcBef>
                        <a:spcAft>
                          <a:spcPts val="0"/>
                        </a:spcAft>
                        <a:buNone/>
                      </a:pPr>
                      <a:r>
                        <a:rPr lang="en-US" sz="2800" dirty="0"/>
                        <a:t>GR</a:t>
                      </a:r>
                      <a:endParaRPr sz="2800" u="none" strike="noStrike" dirty="0"/>
                    </a:p>
                  </a:txBody>
                  <a:tcPr marL="3800" marR="3800" marT="3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extLst>
                  <a:ext uri="{0D108BD9-81ED-4DB2-BD59-A6C34878D82A}">
                    <a16:rowId xmlns:a16="http://schemas.microsoft.com/office/drawing/2014/main" val="10001"/>
                  </a:ext>
                </a:extLst>
              </a:tr>
              <a:tr h="508975">
                <a:tc>
                  <a:txBody>
                    <a:bodyPr/>
                    <a:lstStyle/>
                    <a:p>
                      <a:pPr marL="0" marR="0" lvl="0" indent="0" algn="ctr" rtl="0">
                        <a:spcBef>
                          <a:spcPts val="0"/>
                        </a:spcBef>
                        <a:spcAft>
                          <a:spcPts val="0"/>
                        </a:spcAft>
                        <a:buNone/>
                      </a:pPr>
                      <a:r>
                        <a:rPr lang="en-US" sz="2800" u="none" strike="noStrike" dirty="0"/>
                        <a:t>Skin</a:t>
                      </a:r>
                      <a:endParaRPr sz="2800" b="0" i="0" u="none" strike="noStrike" dirty="0">
                        <a:solidFill>
                          <a:srgbClr val="000000"/>
                        </a:solidFill>
                        <a:latin typeface="Calibri"/>
                        <a:ea typeface="Calibri"/>
                        <a:cs typeface="Calibri"/>
                        <a:sym typeface="Calibri"/>
                      </a:endParaRPr>
                    </a:p>
                  </a:txBody>
                  <a:tcPr marL="3800" marR="3800" marT="3800" marB="0" anchor="b">
                    <a:solidFill>
                      <a:srgbClr val="BFBFBF"/>
                    </a:solidFill>
                  </a:tcPr>
                </a:tc>
                <a:tc>
                  <a:txBody>
                    <a:bodyPr/>
                    <a:lstStyle/>
                    <a:p>
                      <a:pPr marL="0" marR="0" lvl="0" indent="0" algn="ctr" rtl="0">
                        <a:spcBef>
                          <a:spcPts val="0"/>
                        </a:spcBef>
                        <a:spcAft>
                          <a:spcPts val="0"/>
                        </a:spcAft>
                        <a:buNone/>
                      </a:pPr>
                      <a:r>
                        <a:rPr lang="en-US" sz="3000" b="0" i="0" u="none" strike="noStrike" dirty="0">
                          <a:solidFill>
                            <a:srgbClr val="000000"/>
                          </a:solidFill>
                          <a:latin typeface="Calibri"/>
                          <a:ea typeface="Calibri"/>
                          <a:cs typeface="Calibri"/>
                          <a:sym typeface="Calibri"/>
                        </a:rPr>
                        <a:t>0.395</a:t>
                      </a:r>
                      <a:endParaRPr sz="3000" b="0" i="0" u="none" strike="noStrike" dirty="0">
                        <a:solidFill>
                          <a:srgbClr val="000000"/>
                        </a:solidFill>
                        <a:latin typeface="Calibri"/>
                        <a:ea typeface="Calibri"/>
                        <a:cs typeface="Calibri"/>
                        <a:sym typeface="Calibri"/>
                      </a:endParaRPr>
                    </a:p>
                  </a:txBody>
                  <a:tcPr marL="3800" marR="3800" marT="3800" marB="0" anchor="b">
                    <a:lnR w="12700" cap="flat" cmpd="sng" algn="ctr">
                      <a:solidFill>
                        <a:schemeClr val="tx1"/>
                      </a:solidFill>
                      <a:prstDash val="solid"/>
                      <a:round/>
                      <a:headEnd type="none" w="med" len="med"/>
                      <a:tailEnd type="none" w="med" len="med"/>
                    </a:lnR>
                  </a:tcPr>
                </a:tc>
                <a:tc>
                  <a:txBody>
                    <a:bodyPr/>
                    <a:lstStyle/>
                    <a:p>
                      <a:pPr marL="0" marR="0" lvl="0" indent="0" algn="ctr" rtl="0">
                        <a:spcBef>
                          <a:spcPts val="0"/>
                        </a:spcBef>
                        <a:spcAft>
                          <a:spcPts val="0"/>
                        </a:spcAft>
                        <a:buNone/>
                      </a:pPr>
                      <a:r>
                        <a:rPr lang="en-US" sz="3000" u="none" strike="noStrike" dirty="0">
                          <a:solidFill>
                            <a:schemeClr val="tx1"/>
                          </a:solidFill>
                        </a:rPr>
                        <a:t>0.3</a:t>
                      </a:r>
                      <a:r>
                        <a:rPr lang="en-US" sz="3000" dirty="0">
                          <a:solidFill>
                            <a:schemeClr val="tx1"/>
                          </a:solidFill>
                        </a:rPr>
                        <a:t>53</a:t>
                      </a:r>
                      <a:endParaRPr sz="3000" b="0" i="0" u="none" strike="noStrike" dirty="0">
                        <a:solidFill>
                          <a:schemeClr val="tx1"/>
                        </a:solidFill>
                        <a:latin typeface="Calibri"/>
                        <a:ea typeface="Calibri"/>
                        <a:cs typeface="Calibri"/>
                        <a:sym typeface="Calibri"/>
                      </a:endParaRPr>
                    </a:p>
                  </a:txBody>
                  <a:tcPr marL="3800" marR="3800" marT="3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3000" b="0" i="0" u="none" strike="noStrike" dirty="0">
                          <a:solidFill>
                            <a:schemeClr val="tx1"/>
                          </a:solidFill>
                          <a:latin typeface="Calibri"/>
                          <a:ea typeface="Calibri"/>
                          <a:cs typeface="Calibri"/>
                          <a:sym typeface="Calibri"/>
                        </a:rPr>
                        <a:t>0.279</a:t>
                      </a:r>
                      <a:endParaRPr sz="3000" u="none" strike="noStrike" dirty="0">
                        <a:solidFill>
                          <a:schemeClr val="tx1"/>
                        </a:solidFill>
                      </a:endParaRPr>
                    </a:p>
                  </a:txBody>
                  <a:tcPr marL="3800" marR="3800" marT="3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3000" dirty="0">
                          <a:solidFill>
                            <a:schemeClr val="tx1"/>
                          </a:solidFill>
                        </a:rPr>
                        <a:t>0.459</a:t>
                      </a:r>
                      <a:endParaRPr sz="3000" dirty="0">
                        <a:solidFill>
                          <a:schemeClr val="tx1"/>
                        </a:solidFill>
                      </a:endParaRPr>
                    </a:p>
                  </a:txBody>
                  <a:tcPr marL="3800" marR="3800" marT="3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8975">
                <a:tc>
                  <a:txBody>
                    <a:bodyPr/>
                    <a:lstStyle/>
                    <a:p>
                      <a:pPr marL="0" marR="0" lvl="0" indent="0" algn="ctr" rtl="0">
                        <a:spcBef>
                          <a:spcPts val="0"/>
                        </a:spcBef>
                        <a:spcAft>
                          <a:spcPts val="0"/>
                        </a:spcAft>
                        <a:buNone/>
                      </a:pPr>
                      <a:r>
                        <a:rPr lang="en-US" sz="2800" u="none" strike="noStrike" dirty="0"/>
                        <a:t>Elbow</a:t>
                      </a:r>
                      <a:endParaRPr sz="2800" b="0" i="0" u="none" strike="noStrike" dirty="0">
                        <a:solidFill>
                          <a:srgbClr val="000000"/>
                        </a:solidFill>
                        <a:latin typeface="Calibri"/>
                        <a:ea typeface="Calibri"/>
                        <a:cs typeface="Calibri"/>
                        <a:sym typeface="Calibri"/>
                      </a:endParaRPr>
                    </a:p>
                  </a:txBody>
                  <a:tcPr marL="3800" marR="3800" marT="3800" marB="0" anchor="b">
                    <a:solidFill>
                      <a:srgbClr val="BFBFBF"/>
                    </a:solidFill>
                  </a:tcPr>
                </a:tc>
                <a:tc>
                  <a:txBody>
                    <a:bodyPr/>
                    <a:lstStyle/>
                    <a:p>
                      <a:pPr marL="0" marR="0" lvl="0" indent="0" algn="ctr" rtl="0">
                        <a:spcBef>
                          <a:spcPts val="0"/>
                        </a:spcBef>
                        <a:spcAft>
                          <a:spcPts val="0"/>
                        </a:spcAft>
                        <a:buNone/>
                      </a:pPr>
                      <a:r>
                        <a:rPr lang="en-US" sz="3000" b="0" i="0" u="none" strike="noStrike" dirty="0">
                          <a:solidFill>
                            <a:srgbClr val="000000"/>
                          </a:solidFill>
                          <a:latin typeface="Calibri"/>
                          <a:ea typeface="Calibri"/>
                          <a:cs typeface="Calibri"/>
                          <a:sym typeface="Calibri"/>
                        </a:rPr>
                        <a:t>0.594</a:t>
                      </a:r>
                      <a:endParaRPr sz="3000" b="0" i="0" u="none" strike="noStrike" dirty="0">
                        <a:solidFill>
                          <a:srgbClr val="000000"/>
                        </a:solidFill>
                        <a:latin typeface="Calibri"/>
                        <a:ea typeface="Calibri"/>
                        <a:cs typeface="Calibri"/>
                        <a:sym typeface="Calibri"/>
                      </a:endParaRPr>
                    </a:p>
                  </a:txBody>
                  <a:tcPr marL="3800" marR="3800" marT="3800" marB="0" anchor="b"/>
                </a:tc>
                <a:tc>
                  <a:txBody>
                    <a:bodyPr/>
                    <a:lstStyle/>
                    <a:p>
                      <a:pPr marL="0" marR="0" lvl="0" indent="0" algn="ctr" rtl="0">
                        <a:spcBef>
                          <a:spcPts val="0"/>
                        </a:spcBef>
                        <a:spcAft>
                          <a:spcPts val="0"/>
                        </a:spcAft>
                        <a:buNone/>
                      </a:pPr>
                      <a:r>
                        <a:rPr lang="en-US" sz="3000" u="none" strike="noStrike" dirty="0">
                          <a:solidFill>
                            <a:schemeClr val="tx1"/>
                          </a:solidFill>
                        </a:rPr>
                        <a:t>0.312</a:t>
                      </a:r>
                      <a:endParaRPr sz="3000" b="0" i="0" u="none" strike="noStrike" dirty="0">
                        <a:solidFill>
                          <a:schemeClr val="tx1"/>
                        </a:solidFill>
                        <a:latin typeface="Calibri"/>
                        <a:ea typeface="Calibri"/>
                        <a:cs typeface="Calibri"/>
                        <a:sym typeface="Calibri"/>
                      </a:endParaRPr>
                    </a:p>
                  </a:txBody>
                  <a:tcPr marL="3800" marR="3800" marT="3800" marB="0" anchor="b">
                    <a:lnT w="12700" cap="flat" cmpd="sng" algn="ctr">
                      <a:solidFill>
                        <a:schemeClr val="tx1"/>
                      </a:solidFill>
                      <a:prstDash val="solid"/>
                      <a:round/>
                      <a:headEnd type="none" w="med" len="med"/>
                      <a:tailEnd type="none" w="med" len="med"/>
                    </a:lnT>
                  </a:tcPr>
                </a:tc>
                <a:tc>
                  <a:txBody>
                    <a:bodyPr/>
                    <a:lstStyle/>
                    <a:p>
                      <a:pPr marL="0" lvl="0" indent="0" algn="ctr" rtl="0">
                        <a:spcBef>
                          <a:spcPts val="0"/>
                        </a:spcBef>
                        <a:spcAft>
                          <a:spcPts val="0"/>
                        </a:spcAft>
                        <a:buClr>
                          <a:schemeClr val="dk1"/>
                        </a:buClr>
                        <a:buFont typeface="Arial"/>
                        <a:buNone/>
                      </a:pPr>
                      <a:r>
                        <a:rPr lang="en-US" sz="3000" dirty="0">
                          <a:solidFill>
                            <a:schemeClr val="tx1"/>
                          </a:solidFill>
                        </a:rPr>
                        <a:t>0.268</a:t>
                      </a:r>
                      <a:endParaRPr sz="3000" u="none" strike="noStrike" dirty="0">
                        <a:solidFill>
                          <a:schemeClr val="tx1"/>
                        </a:solidFill>
                      </a:endParaRPr>
                    </a:p>
                  </a:txBody>
                  <a:tcPr marL="3800" marR="3800" marT="38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3000" dirty="0">
                          <a:solidFill>
                            <a:schemeClr val="tx1"/>
                          </a:solidFill>
                        </a:rPr>
                        <a:t>0.204</a:t>
                      </a:r>
                      <a:endParaRPr sz="3000" u="none" strike="noStrike" dirty="0">
                        <a:solidFill>
                          <a:schemeClr val="tx1"/>
                        </a:solidFill>
                      </a:endParaRPr>
                    </a:p>
                  </a:txBody>
                  <a:tcPr marL="3800" marR="3800" marT="3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8975">
                <a:tc>
                  <a:txBody>
                    <a:bodyPr/>
                    <a:lstStyle/>
                    <a:p>
                      <a:pPr marL="0" marR="0" lvl="0" indent="0" algn="ctr" rtl="0">
                        <a:spcBef>
                          <a:spcPts val="0"/>
                        </a:spcBef>
                        <a:spcAft>
                          <a:spcPts val="0"/>
                        </a:spcAft>
                        <a:buNone/>
                      </a:pPr>
                      <a:r>
                        <a:rPr lang="en-US" sz="2800" b="0" i="0" u="none" strike="noStrike" dirty="0">
                          <a:solidFill>
                            <a:srgbClr val="000000"/>
                          </a:solidFill>
                          <a:latin typeface="Calibri"/>
                          <a:ea typeface="Calibri"/>
                          <a:cs typeface="Calibri"/>
                          <a:sym typeface="Calibri"/>
                        </a:rPr>
                        <a:t>MCT</a:t>
                      </a:r>
                      <a:endParaRPr sz="2800" b="0" i="0" u="none" strike="noStrike" dirty="0">
                        <a:solidFill>
                          <a:srgbClr val="000000"/>
                        </a:solidFill>
                        <a:latin typeface="Calibri"/>
                        <a:ea typeface="Calibri"/>
                        <a:cs typeface="Calibri"/>
                        <a:sym typeface="Calibri"/>
                      </a:endParaRPr>
                    </a:p>
                  </a:txBody>
                  <a:tcPr marL="3800" marR="3800" marT="3800" marB="0" anchor="b">
                    <a:solidFill>
                      <a:srgbClr val="BFBFBF"/>
                    </a:solidFill>
                  </a:tcPr>
                </a:tc>
                <a:tc>
                  <a:txBody>
                    <a:bodyPr/>
                    <a:lstStyle/>
                    <a:p>
                      <a:pPr marL="0" marR="0" lvl="0" indent="0" algn="ctr" rtl="0">
                        <a:spcBef>
                          <a:spcPts val="0"/>
                        </a:spcBef>
                        <a:spcAft>
                          <a:spcPts val="0"/>
                        </a:spcAft>
                        <a:buNone/>
                      </a:pPr>
                      <a:r>
                        <a:rPr lang="en-US" sz="3000" b="0" i="0" u="none" strike="noStrike" dirty="0">
                          <a:solidFill>
                            <a:srgbClr val="000000"/>
                          </a:solidFill>
                          <a:latin typeface="Calibri"/>
                          <a:ea typeface="Calibri"/>
                          <a:cs typeface="Calibri"/>
                          <a:sym typeface="Calibri"/>
                        </a:rPr>
                        <a:t>0.298</a:t>
                      </a:r>
                      <a:endParaRPr sz="3000" b="0" i="0" u="none" strike="noStrike" dirty="0">
                        <a:solidFill>
                          <a:srgbClr val="000000"/>
                        </a:solidFill>
                        <a:latin typeface="Calibri"/>
                        <a:ea typeface="Calibri"/>
                        <a:cs typeface="Calibri"/>
                        <a:sym typeface="Calibri"/>
                      </a:endParaRPr>
                    </a:p>
                  </a:txBody>
                  <a:tcPr marL="3800" marR="3800" marT="3800" marB="0" anchor="b"/>
                </a:tc>
                <a:tc>
                  <a:txBody>
                    <a:bodyPr/>
                    <a:lstStyle/>
                    <a:p>
                      <a:pPr marL="0" marR="0" lvl="0" indent="0" algn="ctr" rtl="0">
                        <a:spcBef>
                          <a:spcPts val="0"/>
                        </a:spcBef>
                        <a:spcAft>
                          <a:spcPts val="0"/>
                        </a:spcAft>
                        <a:buNone/>
                      </a:pPr>
                      <a:r>
                        <a:rPr lang="en-US" sz="3000" b="0" i="0" u="none" strike="noStrike" dirty="0">
                          <a:solidFill>
                            <a:srgbClr val="000000"/>
                          </a:solidFill>
                          <a:latin typeface="Calibri"/>
                          <a:ea typeface="Calibri"/>
                          <a:cs typeface="Calibri"/>
                          <a:sym typeface="Calibri"/>
                        </a:rPr>
                        <a:t>NA</a:t>
                      </a:r>
                      <a:endParaRPr sz="3000" b="0" i="0" u="none" strike="noStrike" dirty="0">
                        <a:solidFill>
                          <a:srgbClr val="000000"/>
                        </a:solidFill>
                        <a:latin typeface="Calibri"/>
                        <a:ea typeface="Calibri"/>
                        <a:cs typeface="Calibri"/>
                        <a:sym typeface="Calibri"/>
                      </a:endParaRPr>
                    </a:p>
                  </a:txBody>
                  <a:tcPr marL="3800" marR="3800" marT="3800" marB="0" anchor="b"/>
                </a:tc>
                <a:tc>
                  <a:txBody>
                    <a:bodyPr/>
                    <a:lstStyle/>
                    <a:p>
                      <a:pPr marL="0" lvl="0" indent="0" algn="ctr" rtl="0">
                        <a:spcBef>
                          <a:spcPts val="0"/>
                        </a:spcBef>
                        <a:spcAft>
                          <a:spcPts val="0"/>
                        </a:spcAft>
                        <a:buClr>
                          <a:schemeClr val="dk1"/>
                        </a:buClr>
                        <a:buFont typeface="Arial"/>
                        <a:buNone/>
                      </a:pPr>
                      <a:r>
                        <a:rPr lang="en-US" sz="3000" u="none" strike="noStrike" dirty="0"/>
                        <a:t>NA</a:t>
                      </a:r>
                      <a:endParaRPr sz="3000" u="none" strike="noStrike" dirty="0"/>
                    </a:p>
                  </a:txBody>
                  <a:tcPr marL="3800" marR="3800" marT="38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3000" u="none" strike="noStrike" dirty="0"/>
                        <a:t>NA</a:t>
                      </a:r>
                      <a:endParaRPr sz="3000" u="none" strike="noStrike" dirty="0"/>
                    </a:p>
                  </a:txBody>
                  <a:tcPr marL="3800" marR="3800" marT="3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72423865"/>
                  </a:ext>
                </a:extLst>
              </a:tr>
            </a:tbl>
          </a:graphicData>
        </a:graphic>
      </p:graphicFrame>
      <p:sp>
        <p:nvSpPr>
          <p:cNvPr id="525" name="Google Shape;525;g18764a13f32_0_6"/>
          <p:cNvSpPr txBox="1"/>
          <p:nvPr/>
        </p:nvSpPr>
        <p:spPr>
          <a:xfrm>
            <a:off x="385500" y="604909"/>
            <a:ext cx="114210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dirty="0">
                <a:solidFill>
                  <a:schemeClr val="dk1"/>
                </a:solidFill>
                <a:latin typeface="Calibri"/>
                <a:ea typeface="Calibri"/>
                <a:cs typeface="Calibri"/>
                <a:sym typeface="Calibri"/>
              </a:rPr>
              <a:t>Heritability of Health Traits</a:t>
            </a:r>
            <a:endParaRPr dirty="0"/>
          </a:p>
        </p:txBody>
      </p:sp>
      <p:sp>
        <p:nvSpPr>
          <p:cNvPr id="3" name="Slide Number Placeholder 2">
            <a:extLst>
              <a:ext uri="{FF2B5EF4-FFF2-40B4-BE49-F238E27FC236}">
                <a16:creationId xmlns:a16="http://schemas.microsoft.com/office/drawing/2014/main" id="{5C02828D-1E97-E2BE-5BCB-846A1A5106F2}"/>
              </a:ext>
            </a:extLst>
          </p:cNvPr>
          <p:cNvSpPr>
            <a:spLocks noGrp="1"/>
          </p:cNvSpPr>
          <p:nvPr>
            <p:ph type="sldNum" sz="quarter" idx="12"/>
          </p:nvPr>
        </p:nvSpPr>
        <p:spPr/>
        <p:txBody>
          <a:bodyPr/>
          <a:lstStyle/>
          <a:p>
            <a:fld id="{F5D7A8B0-F719-C94C-A9BF-5FBD04FB7FA3}" type="slidenum">
              <a:rPr lang="en-US" smtClean="0"/>
              <a:t>35</a:t>
            </a:fld>
            <a:endParaRPr lang="en-US"/>
          </a:p>
        </p:txBody>
      </p:sp>
    </p:spTree>
    <p:extLst>
      <p:ext uri="{BB962C8B-B14F-4D97-AF65-F5344CB8AC3E}">
        <p14:creationId xmlns:p14="http://schemas.microsoft.com/office/powerpoint/2010/main" val="1734778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9266F3-9F7B-19EA-481D-441F56155FB1}"/>
              </a:ext>
            </a:extLst>
          </p:cNvPr>
          <p:cNvSpPr>
            <a:spLocks noGrp="1"/>
          </p:cNvSpPr>
          <p:nvPr>
            <p:ph type="title"/>
          </p:nvPr>
        </p:nvSpPr>
        <p:spPr/>
        <p:txBody>
          <a:bodyPr/>
          <a:lstStyle/>
          <a:p>
            <a:r>
              <a:rPr lang="en-US" dirty="0"/>
              <a:t>Challenges of Each Condition</a:t>
            </a:r>
          </a:p>
        </p:txBody>
      </p:sp>
      <p:sp>
        <p:nvSpPr>
          <p:cNvPr id="4" name="Content Placeholder 3">
            <a:extLst>
              <a:ext uri="{FF2B5EF4-FFF2-40B4-BE49-F238E27FC236}">
                <a16:creationId xmlns:a16="http://schemas.microsoft.com/office/drawing/2014/main" id="{FD552648-BF5D-D4F1-3B40-10B1A58F8978}"/>
              </a:ext>
            </a:extLst>
          </p:cNvPr>
          <p:cNvSpPr>
            <a:spLocks noGrp="1"/>
          </p:cNvSpPr>
          <p:nvPr>
            <p:ph idx="1"/>
          </p:nvPr>
        </p:nvSpPr>
        <p:spPr/>
        <p:txBody>
          <a:bodyPr>
            <a:normAutofit fontScale="92500" lnSpcReduction="20000"/>
          </a:bodyPr>
          <a:lstStyle/>
          <a:p>
            <a:r>
              <a:rPr lang="en-US" dirty="0"/>
              <a:t>Skin: </a:t>
            </a:r>
          </a:p>
          <a:p>
            <a:pPr lvl="1"/>
            <a:r>
              <a:rPr lang="en-US" dirty="0"/>
              <a:t>Average age of onset can be later – need health survey to get longevity data</a:t>
            </a:r>
          </a:p>
          <a:p>
            <a:pPr lvl="1"/>
            <a:r>
              <a:rPr lang="en-US" dirty="0"/>
              <a:t>Interpreting owner responses can be intensive if the survey is not coded</a:t>
            </a:r>
          </a:p>
          <a:p>
            <a:pPr lvl="1"/>
            <a:endParaRPr lang="en-US" dirty="0"/>
          </a:p>
          <a:p>
            <a:r>
              <a:rPr lang="en-US" dirty="0"/>
              <a:t>Elbow:</a:t>
            </a:r>
          </a:p>
          <a:p>
            <a:pPr lvl="1"/>
            <a:r>
              <a:rPr lang="en-US" dirty="0"/>
              <a:t>Need multiple radiographic views read by a certifying agency to properly identify several relevant diagnoses. May miss incidences otherwise.</a:t>
            </a:r>
          </a:p>
          <a:p>
            <a:pPr lvl="1"/>
            <a:endParaRPr lang="en-US" dirty="0"/>
          </a:p>
          <a:p>
            <a:r>
              <a:rPr lang="en-US" dirty="0"/>
              <a:t>Mast Cell:</a:t>
            </a:r>
          </a:p>
          <a:p>
            <a:pPr lvl="1"/>
            <a:r>
              <a:rPr lang="en-US" dirty="0"/>
              <a:t>Average age of onset is at an advanced age – need health survey as with skin, but to an even later age.</a:t>
            </a:r>
          </a:p>
          <a:p>
            <a:pPr lvl="1"/>
            <a:endParaRPr lang="en-US" dirty="0"/>
          </a:p>
          <a:p>
            <a:r>
              <a:rPr lang="en-US" dirty="0"/>
              <a:t>Overall: Change in observable trait lags a few years behind change in EBVs.</a:t>
            </a:r>
          </a:p>
        </p:txBody>
      </p:sp>
      <p:sp>
        <p:nvSpPr>
          <p:cNvPr id="2" name="Slide Number Placeholder 1">
            <a:extLst>
              <a:ext uri="{FF2B5EF4-FFF2-40B4-BE49-F238E27FC236}">
                <a16:creationId xmlns:a16="http://schemas.microsoft.com/office/drawing/2014/main" id="{54CFD005-135E-9968-23C4-F93B26DD6C3B}"/>
              </a:ext>
            </a:extLst>
          </p:cNvPr>
          <p:cNvSpPr>
            <a:spLocks noGrp="1"/>
          </p:cNvSpPr>
          <p:nvPr>
            <p:ph type="sldNum" sz="quarter" idx="12"/>
          </p:nvPr>
        </p:nvSpPr>
        <p:spPr/>
        <p:txBody>
          <a:bodyPr/>
          <a:lstStyle/>
          <a:p>
            <a:fld id="{F5D7A8B0-F719-C94C-A9BF-5FBD04FB7FA3}" type="slidenum">
              <a:rPr lang="en-US" smtClean="0"/>
              <a:t>36</a:t>
            </a:fld>
            <a:endParaRPr lang="en-US" dirty="0"/>
          </a:p>
        </p:txBody>
      </p:sp>
    </p:spTree>
    <p:extLst>
      <p:ext uri="{BB962C8B-B14F-4D97-AF65-F5344CB8AC3E}">
        <p14:creationId xmlns:p14="http://schemas.microsoft.com/office/powerpoint/2010/main" val="53590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435F-FA24-8C6F-E1F1-0E060D112F73}"/>
              </a:ext>
            </a:extLst>
          </p:cNvPr>
          <p:cNvSpPr>
            <a:spLocks noGrp="1"/>
          </p:cNvSpPr>
          <p:nvPr>
            <p:ph type="title"/>
          </p:nvPr>
        </p:nvSpPr>
        <p:spPr/>
        <p:txBody>
          <a:bodyPr/>
          <a:lstStyle/>
          <a:p>
            <a:r>
              <a:rPr lang="en-US" dirty="0"/>
              <a:t>Principles to Keep in Mind</a:t>
            </a:r>
          </a:p>
        </p:txBody>
      </p:sp>
      <p:sp>
        <p:nvSpPr>
          <p:cNvPr id="3" name="Content Placeholder 2">
            <a:extLst>
              <a:ext uri="{FF2B5EF4-FFF2-40B4-BE49-F238E27FC236}">
                <a16:creationId xmlns:a16="http://schemas.microsoft.com/office/drawing/2014/main" id="{C98476B4-4DA8-9BD2-77C9-4CD0775B00A5}"/>
              </a:ext>
            </a:extLst>
          </p:cNvPr>
          <p:cNvSpPr>
            <a:spLocks noGrp="1"/>
          </p:cNvSpPr>
          <p:nvPr>
            <p:ph idx="1"/>
          </p:nvPr>
        </p:nvSpPr>
        <p:spPr/>
        <p:txBody>
          <a:bodyPr>
            <a:normAutofit lnSpcReduction="10000"/>
          </a:bodyPr>
          <a:lstStyle/>
          <a:p>
            <a:pPr marL="514350" indent="-514350">
              <a:buFont typeface="+mj-lt"/>
              <a:buAutoNum type="arabicPeriod"/>
            </a:pPr>
            <a:r>
              <a:rPr lang="en-US" dirty="0"/>
              <a:t>Look at the whole dog &amp; whole picture. </a:t>
            </a:r>
          </a:p>
          <a:p>
            <a:pPr lvl="1"/>
            <a:r>
              <a:rPr lang="en-US" dirty="0"/>
              <a:t>If it matters for long term longevity, it must have measures in place</a:t>
            </a:r>
          </a:p>
          <a:p>
            <a:pPr lvl="1"/>
            <a:r>
              <a:rPr lang="en-US" dirty="0"/>
              <a:t>Focus on the priorities</a:t>
            </a:r>
          </a:p>
          <a:p>
            <a:pPr lvl="1"/>
            <a:r>
              <a:rPr lang="en-US" dirty="0"/>
              <a:t>Consequence of not doing this = making improvements one trait while something else is inadvertently worsened</a:t>
            </a:r>
          </a:p>
          <a:p>
            <a:pPr marL="514350" indent="-514350">
              <a:buFont typeface="+mj-lt"/>
              <a:buAutoNum type="arabicPeriod"/>
            </a:pPr>
            <a:r>
              <a:rPr lang="en-US" dirty="0"/>
              <a:t>It takes a long time to “turn around the airship.”</a:t>
            </a:r>
          </a:p>
          <a:p>
            <a:pPr marL="742950" lvl="1" indent="-285750"/>
            <a:r>
              <a:rPr lang="en-US" dirty="0"/>
              <a:t>EBV trend changes before phenotype changes, especially with lower heritability</a:t>
            </a:r>
          </a:p>
          <a:p>
            <a:pPr marL="742950" lvl="1" indent="-285750"/>
            <a:r>
              <a:rPr lang="en-US" dirty="0"/>
              <a:t>Usually ~3 generation lag</a:t>
            </a:r>
          </a:p>
          <a:p>
            <a:pPr marL="514350" indent="-514350">
              <a:buFont typeface="+mj-lt"/>
              <a:buAutoNum type="arabicPeriod"/>
            </a:pPr>
            <a:r>
              <a:rPr lang="en-US" dirty="0"/>
              <a:t>Occasionally choose mates that BOTH have strong EBVs to avoid accidentally losing exceptionally good genetic merit</a:t>
            </a:r>
          </a:p>
        </p:txBody>
      </p:sp>
      <p:sp>
        <p:nvSpPr>
          <p:cNvPr id="4" name="Slide Number Placeholder 3">
            <a:extLst>
              <a:ext uri="{FF2B5EF4-FFF2-40B4-BE49-F238E27FC236}">
                <a16:creationId xmlns:a16="http://schemas.microsoft.com/office/drawing/2014/main" id="{7CBF69C1-B20A-0EA1-94F9-904EB8DE7951}"/>
              </a:ext>
            </a:extLst>
          </p:cNvPr>
          <p:cNvSpPr>
            <a:spLocks noGrp="1"/>
          </p:cNvSpPr>
          <p:nvPr>
            <p:ph type="sldNum" sz="quarter" idx="12"/>
          </p:nvPr>
        </p:nvSpPr>
        <p:spPr/>
        <p:txBody>
          <a:bodyPr/>
          <a:lstStyle/>
          <a:p>
            <a:fld id="{F5D7A8B0-F719-C94C-A9BF-5FBD04FB7FA3}" type="slidenum">
              <a:rPr lang="en-US" smtClean="0"/>
              <a:t>37</a:t>
            </a:fld>
            <a:endParaRPr lang="en-US"/>
          </a:p>
        </p:txBody>
      </p:sp>
    </p:spTree>
    <p:extLst>
      <p:ext uri="{BB962C8B-B14F-4D97-AF65-F5344CB8AC3E}">
        <p14:creationId xmlns:p14="http://schemas.microsoft.com/office/powerpoint/2010/main" val="2691304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FD18CB9-E01B-B2A3-62E2-3C9F82B5476E}"/>
              </a:ext>
            </a:extLst>
          </p:cNvPr>
          <p:cNvGraphicFramePr>
            <a:graphicFrameLocks noGrp="1"/>
          </p:cNvGraphicFramePr>
          <p:nvPr>
            <p:ph idx="1"/>
          </p:nvPr>
        </p:nvGraphicFramePr>
        <p:xfrm>
          <a:off x="838200" y="417443"/>
          <a:ext cx="10515600" cy="5759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E0A6BEE-2309-CF9F-1577-96316C751722}"/>
              </a:ext>
            </a:extLst>
          </p:cNvPr>
          <p:cNvSpPr txBox="1"/>
          <p:nvPr/>
        </p:nvSpPr>
        <p:spPr>
          <a:xfrm>
            <a:off x="838200" y="6176963"/>
            <a:ext cx="8554278" cy="369332"/>
          </a:xfrm>
          <a:prstGeom prst="rect">
            <a:avLst/>
          </a:prstGeom>
          <a:noFill/>
        </p:spPr>
        <p:txBody>
          <a:bodyPr wrap="square" rtlCol="0">
            <a:spAutoFit/>
          </a:bodyPr>
          <a:lstStyle/>
          <a:p>
            <a:r>
              <a:rPr lang="en-US" i="1" dirty="0">
                <a:solidFill>
                  <a:schemeClr val="bg1">
                    <a:lumMod val="50000"/>
                  </a:schemeClr>
                </a:solidFill>
              </a:rPr>
              <a:t>*Data still accumulating – distribution likely to change</a:t>
            </a:r>
          </a:p>
        </p:txBody>
      </p:sp>
      <p:pic>
        <p:nvPicPr>
          <p:cNvPr id="2" name="Picture 4">
            <a:extLst>
              <a:ext uri="{FF2B5EF4-FFF2-40B4-BE49-F238E27FC236}">
                <a16:creationId xmlns:a16="http://schemas.microsoft.com/office/drawing/2014/main" id="{1CF0CFDA-057E-0B7C-7367-1D9356FDC6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961" y="206973"/>
            <a:ext cx="1710515" cy="96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A396466-15B5-00FA-25F7-E0185F395B1A}"/>
              </a:ext>
            </a:extLst>
          </p:cNvPr>
          <p:cNvSpPr>
            <a:spLocks noGrp="1"/>
          </p:cNvSpPr>
          <p:nvPr>
            <p:ph type="sldNum" sz="quarter" idx="12"/>
          </p:nvPr>
        </p:nvSpPr>
        <p:spPr/>
        <p:txBody>
          <a:bodyPr/>
          <a:lstStyle/>
          <a:p>
            <a:fld id="{F5D7A8B0-F719-C94C-A9BF-5FBD04FB7FA3}" type="slidenum">
              <a:rPr lang="en-US" smtClean="0"/>
              <a:t>38</a:t>
            </a:fld>
            <a:endParaRPr lang="en-US"/>
          </a:p>
        </p:txBody>
      </p:sp>
    </p:spTree>
    <p:extLst>
      <p:ext uri="{BB962C8B-B14F-4D97-AF65-F5344CB8AC3E}">
        <p14:creationId xmlns:p14="http://schemas.microsoft.com/office/powerpoint/2010/main" val="181243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0CF8CE-D0FF-490D-A043-AAED841A877E}"/>
              </a:ext>
            </a:extLst>
          </p:cNvPr>
          <p:cNvSpPr>
            <a:spLocks noGrp="1"/>
          </p:cNvSpPr>
          <p:nvPr>
            <p:ph type="title"/>
          </p:nvPr>
        </p:nvSpPr>
        <p:spPr>
          <a:xfrm>
            <a:off x="2118946" y="340688"/>
            <a:ext cx="7954108" cy="1325563"/>
          </a:xfrm>
        </p:spPr>
        <p:txBody>
          <a:bodyPr/>
          <a:lstStyle/>
          <a:p>
            <a:r>
              <a:rPr lang="en-US" dirty="0"/>
              <a:t>Skin: Atopy Criteria</a:t>
            </a:r>
          </a:p>
        </p:txBody>
      </p:sp>
      <p:pic>
        <p:nvPicPr>
          <p:cNvPr id="9" name="Picture 8">
            <a:extLst>
              <a:ext uri="{FF2B5EF4-FFF2-40B4-BE49-F238E27FC236}">
                <a16:creationId xmlns:a16="http://schemas.microsoft.com/office/drawing/2014/main" id="{E27167AA-A657-4534-BE1E-4839F6FBB2A0}"/>
              </a:ext>
            </a:extLst>
          </p:cNvPr>
          <p:cNvPicPr>
            <a:picLocks noChangeAspect="1"/>
          </p:cNvPicPr>
          <p:nvPr/>
        </p:nvPicPr>
        <p:blipFill rotWithShape="1">
          <a:blip r:embed="rId3"/>
          <a:srcRect l="26528" t="30338" r="52271" b="52617"/>
          <a:stretch/>
        </p:blipFill>
        <p:spPr>
          <a:xfrm>
            <a:off x="36577" y="1853184"/>
            <a:ext cx="6845160" cy="3095471"/>
          </a:xfrm>
          <a:prstGeom prst="rect">
            <a:avLst/>
          </a:prstGeom>
        </p:spPr>
      </p:pic>
      <p:grpSp>
        <p:nvGrpSpPr>
          <p:cNvPr id="16" name="Group 15">
            <a:extLst>
              <a:ext uri="{FF2B5EF4-FFF2-40B4-BE49-F238E27FC236}">
                <a16:creationId xmlns:a16="http://schemas.microsoft.com/office/drawing/2014/main" id="{60EB19D9-8F6F-424D-A2C7-4364ED2B466A}"/>
              </a:ext>
            </a:extLst>
          </p:cNvPr>
          <p:cNvGrpSpPr/>
          <p:nvPr/>
        </p:nvGrpSpPr>
        <p:grpSpPr>
          <a:xfrm>
            <a:off x="7059168" y="1853184"/>
            <a:ext cx="4974336" cy="4389047"/>
            <a:chOff x="7692105" y="1340842"/>
            <a:chExt cx="4090320" cy="3168253"/>
          </a:xfrm>
        </p:grpSpPr>
        <p:pic>
          <p:nvPicPr>
            <p:cNvPr id="11" name="Picture 10">
              <a:extLst>
                <a:ext uri="{FF2B5EF4-FFF2-40B4-BE49-F238E27FC236}">
                  <a16:creationId xmlns:a16="http://schemas.microsoft.com/office/drawing/2014/main" id="{9B471285-3A6F-4BF8-BCEC-F0D8DEC2B796}"/>
                </a:ext>
              </a:extLst>
            </p:cNvPr>
            <p:cNvPicPr>
              <a:picLocks noChangeAspect="1"/>
            </p:cNvPicPr>
            <p:nvPr/>
          </p:nvPicPr>
          <p:blipFill rotWithShape="1">
            <a:blip r:embed="rId3"/>
            <a:srcRect l="26818" t="47241" r="59071" b="33327"/>
            <a:stretch/>
          </p:blipFill>
          <p:spPr>
            <a:xfrm>
              <a:off x="7692105" y="1340842"/>
              <a:ext cx="4090320" cy="3168253"/>
            </a:xfrm>
            <a:prstGeom prst="rect">
              <a:avLst/>
            </a:prstGeom>
          </p:spPr>
        </p:pic>
        <p:sp>
          <p:nvSpPr>
            <p:cNvPr id="12" name="Rectangle 11">
              <a:extLst>
                <a:ext uri="{FF2B5EF4-FFF2-40B4-BE49-F238E27FC236}">
                  <a16:creationId xmlns:a16="http://schemas.microsoft.com/office/drawing/2014/main" id="{92BC3434-265D-4B57-A624-3FEBDF1650D1}"/>
                </a:ext>
              </a:extLst>
            </p:cNvPr>
            <p:cNvSpPr/>
            <p:nvPr/>
          </p:nvSpPr>
          <p:spPr>
            <a:xfrm>
              <a:off x="7746051" y="3429000"/>
              <a:ext cx="4036374" cy="4667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8F9ACC-F33E-4BB9-8F79-3917441A812F}"/>
                </a:ext>
              </a:extLst>
            </p:cNvPr>
            <p:cNvSpPr/>
            <p:nvPr/>
          </p:nvSpPr>
          <p:spPr>
            <a:xfrm>
              <a:off x="7746051" y="1580357"/>
              <a:ext cx="4036374" cy="3055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4">
            <a:extLst>
              <a:ext uri="{FF2B5EF4-FFF2-40B4-BE49-F238E27FC236}">
                <a16:creationId xmlns:a16="http://schemas.microsoft.com/office/drawing/2014/main" id="{BD67F759-DB56-416C-890E-51770BB89F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53" y="217656"/>
            <a:ext cx="1707225" cy="9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28BB450-90A3-4836-A3C1-6046694AE3EB}"/>
              </a:ext>
            </a:extLst>
          </p:cNvPr>
          <p:cNvSpPr/>
          <p:nvPr/>
        </p:nvSpPr>
        <p:spPr>
          <a:xfrm>
            <a:off x="7124773" y="4332303"/>
            <a:ext cx="4908730" cy="346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2BD522-049B-4335-B8CC-BFA250642569}"/>
              </a:ext>
            </a:extLst>
          </p:cNvPr>
          <p:cNvSpPr/>
          <p:nvPr/>
        </p:nvSpPr>
        <p:spPr>
          <a:xfrm>
            <a:off x="857539" y="5814939"/>
            <a:ext cx="5033750" cy="330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15FF1D-7F03-49CF-99E7-15177EF2A915}"/>
              </a:ext>
            </a:extLst>
          </p:cNvPr>
          <p:cNvSpPr txBox="1"/>
          <p:nvPr/>
        </p:nvSpPr>
        <p:spPr>
          <a:xfrm>
            <a:off x="857539" y="5776258"/>
            <a:ext cx="5033750" cy="369332"/>
          </a:xfrm>
          <a:prstGeom prst="rect">
            <a:avLst/>
          </a:prstGeom>
          <a:noFill/>
        </p:spPr>
        <p:txBody>
          <a:bodyPr wrap="square" rtlCol="0">
            <a:spAutoFit/>
          </a:bodyPr>
          <a:lstStyle/>
          <a:p>
            <a:r>
              <a:rPr lang="en-US" dirty="0"/>
              <a:t>Features observed in Guiding Eyes for affected dogs</a:t>
            </a:r>
          </a:p>
        </p:txBody>
      </p:sp>
      <p:sp>
        <p:nvSpPr>
          <p:cNvPr id="15" name="Rectangle 14">
            <a:extLst>
              <a:ext uri="{FF2B5EF4-FFF2-40B4-BE49-F238E27FC236}">
                <a16:creationId xmlns:a16="http://schemas.microsoft.com/office/drawing/2014/main" id="{DEEBD82F-4F27-4447-BC6B-8F7E28A40D29}"/>
              </a:ext>
            </a:extLst>
          </p:cNvPr>
          <p:cNvSpPr/>
          <p:nvPr/>
        </p:nvSpPr>
        <p:spPr>
          <a:xfrm>
            <a:off x="205153" y="2865453"/>
            <a:ext cx="6338522" cy="346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58581A-91EC-47A7-A312-15983F649FBD}"/>
              </a:ext>
            </a:extLst>
          </p:cNvPr>
          <p:cNvSpPr/>
          <p:nvPr/>
        </p:nvSpPr>
        <p:spPr>
          <a:xfrm>
            <a:off x="205153" y="3191060"/>
            <a:ext cx="6338522" cy="346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CAA288-49CA-4011-A6DA-E761027C6362}"/>
              </a:ext>
            </a:extLst>
          </p:cNvPr>
          <p:cNvSpPr txBox="1"/>
          <p:nvPr/>
        </p:nvSpPr>
        <p:spPr>
          <a:xfrm>
            <a:off x="3083829" y="3189820"/>
            <a:ext cx="3153236" cy="369332"/>
          </a:xfrm>
          <a:prstGeom prst="rect">
            <a:avLst/>
          </a:prstGeom>
          <a:noFill/>
        </p:spPr>
        <p:txBody>
          <a:bodyPr wrap="none" rtlCol="0">
            <a:spAutoFit/>
          </a:bodyPr>
          <a:lstStyle/>
          <a:p>
            <a:r>
              <a:rPr lang="en-US" dirty="0"/>
              <a:t>(At Guiding Eyes- mostly digital)</a:t>
            </a:r>
          </a:p>
        </p:txBody>
      </p:sp>
      <p:sp>
        <p:nvSpPr>
          <p:cNvPr id="5" name="Slide Number Placeholder 4">
            <a:extLst>
              <a:ext uri="{FF2B5EF4-FFF2-40B4-BE49-F238E27FC236}">
                <a16:creationId xmlns:a16="http://schemas.microsoft.com/office/drawing/2014/main" id="{EAB3C0B7-4115-94F2-AC6A-FDD6B081E2D1}"/>
              </a:ext>
            </a:extLst>
          </p:cNvPr>
          <p:cNvSpPr>
            <a:spLocks noGrp="1"/>
          </p:cNvSpPr>
          <p:nvPr>
            <p:ph type="sldNum" sz="quarter" idx="12"/>
          </p:nvPr>
        </p:nvSpPr>
        <p:spPr/>
        <p:txBody>
          <a:bodyPr/>
          <a:lstStyle/>
          <a:p>
            <a:fld id="{F5D7A8B0-F719-C94C-A9BF-5FBD04FB7FA3}" type="slidenum">
              <a:rPr lang="en-US" smtClean="0"/>
              <a:t>4</a:t>
            </a:fld>
            <a:endParaRPr lang="en-US"/>
          </a:p>
        </p:txBody>
      </p:sp>
      <p:sp>
        <p:nvSpPr>
          <p:cNvPr id="6" name="Left Arrow 5">
            <a:extLst>
              <a:ext uri="{FF2B5EF4-FFF2-40B4-BE49-F238E27FC236}">
                <a16:creationId xmlns:a16="http://schemas.microsoft.com/office/drawing/2014/main" id="{8BAC7BC5-156D-3A9D-A114-608F15629E7A}"/>
              </a:ext>
            </a:extLst>
          </p:cNvPr>
          <p:cNvSpPr/>
          <p:nvPr/>
        </p:nvSpPr>
        <p:spPr>
          <a:xfrm rot="18763344">
            <a:off x="10723545" y="1602885"/>
            <a:ext cx="908217"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8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658399-0C65-7F9A-B393-80D5565215F6}"/>
              </a:ext>
            </a:extLst>
          </p:cNvPr>
          <p:cNvGraphicFramePr>
            <a:graphicFrameLocks noGrp="1"/>
          </p:cNvGraphicFramePr>
          <p:nvPr>
            <p:extLst>
              <p:ext uri="{D42A27DB-BD31-4B8C-83A1-F6EECF244321}">
                <p14:modId xmlns:p14="http://schemas.microsoft.com/office/powerpoint/2010/main" val="2298892155"/>
              </p:ext>
            </p:extLst>
          </p:nvPr>
        </p:nvGraphicFramePr>
        <p:xfrm>
          <a:off x="6416490" y="982699"/>
          <a:ext cx="4508142" cy="5751205"/>
        </p:xfrm>
        <a:graphic>
          <a:graphicData uri="http://schemas.openxmlformats.org/drawingml/2006/table">
            <a:tbl>
              <a:tblPr/>
              <a:tblGrid>
                <a:gridCol w="4069839">
                  <a:extLst>
                    <a:ext uri="{9D8B030D-6E8A-4147-A177-3AD203B41FA5}">
                      <a16:colId xmlns:a16="http://schemas.microsoft.com/office/drawing/2014/main" val="2883155000"/>
                    </a:ext>
                  </a:extLst>
                </a:gridCol>
                <a:gridCol w="438303">
                  <a:extLst>
                    <a:ext uri="{9D8B030D-6E8A-4147-A177-3AD203B41FA5}">
                      <a16:colId xmlns:a16="http://schemas.microsoft.com/office/drawing/2014/main" val="1169180142"/>
                    </a:ext>
                  </a:extLst>
                </a:gridCol>
              </a:tblGrid>
              <a:tr h="202278">
                <a:tc>
                  <a:txBody>
                    <a:bodyPr/>
                    <a:lstStyle/>
                    <a:p>
                      <a:r>
                        <a:rPr lang="en-US" sz="1000" b="1" dirty="0">
                          <a:solidFill>
                            <a:schemeClr val="bg1"/>
                          </a:solidFill>
                        </a:rPr>
                        <a:t>Diagnosis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rPr>
                        <a:t>Score</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96738054"/>
                  </a:ext>
                </a:extLst>
              </a:tr>
              <a:tr h="202278">
                <a:tc>
                  <a:txBody>
                    <a:bodyPr/>
                    <a:lstStyle/>
                    <a:p>
                      <a:r>
                        <a:rPr lang="en-US" sz="1000" b="1" dirty="0"/>
                        <a:t>Normal skin/ears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1000" b="1" dirty="0"/>
                        <a:t>5</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819850541"/>
                  </a:ext>
                </a:extLst>
              </a:tr>
              <a:tr h="202278">
                <a:tc>
                  <a:txBody>
                    <a:bodyPr/>
                    <a:lstStyle/>
                    <a:p>
                      <a:r>
                        <a:rPr lang="en-US" sz="1000" b="1" dirty="0"/>
                        <a:t>Pododermatitis predisposing factor, not allergy</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000" b="1" dirty="0"/>
                        <a:t>4</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29083181"/>
                  </a:ext>
                </a:extLst>
              </a:tr>
              <a:tr h="202278">
                <a:tc>
                  <a:txBody>
                    <a:bodyPr/>
                    <a:lstStyle/>
                    <a:p>
                      <a:r>
                        <a:rPr lang="en-US" sz="1000" b="1" dirty="0"/>
                        <a:t>Pyoderma superficial- not likely allergy caused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000" b="1"/>
                        <a:t>4</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15159170"/>
                  </a:ext>
                </a:extLst>
              </a:tr>
              <a:tr h="202278">
                <a:tc>
                  <a:txBody>
                    <a:bodyPr/>
                    <a:lstStyle/>
                    <a:p>
                      <a:r>
                        <a:rPr lang="en-US" sz="1000" b="1" dirty="0"/>
                        <a:t>Rash, mild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000" b="1" dirty="0"/>
                        <a:t>4</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41823744"/>
                  </a:ext>
                </a:extLst>
              </a:tr>
              <a:tr h="202278">
                <a:tc>
                  <a:txBody>
                    <a:bodyPr/>
                    <a:lstStyle/>
                    <a:p>
                      <a:r>
                        <a:rPr lang="en-US" sz="1000" b="1" dirty="0"/>
                        <a:t>skin lesions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000" b="1" dirty="0"/>
                        <a:t>4</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58303754"/>
                  </a:ext>
                </a:extLst>
              </a:tr>
              <a:tr h="202278">
                <a:tc>
                  <a:txBody>
                    <a:bodyPr/>
                    <a:lstStyle/>
                    <a:p>
                      <a:r>
                        <a:rPr lang="en-US" sz="1000" b="1" dirty="0"/>
                        <a:t>Acute moist dermatitis, predisposing factor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3567935"/>
                  </a:ext>
                </a:extLst>
              </a:tr>
              <a:tr h="202278">
                <a:tc>
                  <a:txBody>
                    <a:bodyPr/>
                    <a:lstStyle/>
                    <a:p>
                      <a:r>
                        <a:rPr lang="en-US" sz="1000" b="1" dirty="0"/>
                        <a:t>Contact dermatitis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72706650"/>
                  </a:ext>
                </a:extLst>
              </a:tr>
              <a:tr h="202278">
                <a:tc>
                  <a:txBody>
                    <a:bodyPr/>
                    <a:lstStyle/>
                    <a:p>
                      <a:r>
                        <a:rPr lang="en-US" sz="1000" b="1" dirty="0"/>
                        <a:t>Interdigital pyoderma</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85553936"/>
                  </a:ext>
                </a:extLst>
              </a:tr>
              <a:tr h="202278">
                <a:tc>
                  <a:txBody>
                    <a:bodyPr/>
                    <a:lstStyle/>
                    <a:p>
                      <a:r>
                        <a:rPr lang="en-US" sz="1000" b="1" dirty="0"/>
                        <a:t>Otitis externa both ears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27975046"/>
                  </a:ext>
                </a:extLst>
              </a:tr>
              <a:tr h="202278">
                <a:tc>
                  <a:txBody>
                    <a:bodyPr/>
                    <a:lstStyle/>
                    <a:p>
                      <a:r>
                        <a:rPr lang="en-US" sz="1000" b="1" dirty="0"/>
                        <a:t>Otitis externa left ear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28635429"/>
                  </a:ext>
                </a:extLst>
              </a:tr>
              <a:tr h="202278">
                <a:tc>
                  <a:txBody>
                    <a:bodyPr/>
                    <a:lstStyle/>
                    <a:p>
                      <a:r>
                        <a:rPr lang="en-US" sz="1000" b="1" dirty="0"/>
                        <a:t>Otitis externa right ear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88252912"/>
                  </a:ext>
                </a:extLst>
              </a:tr>
              <a:tr h="202278">
                <a:tc>
                  <a:txBody>
                    <a:bodyPr/>
                    <a:lstStyle/>
                    <a:p>
                      <a:r>
                        <a:rPr lang="en-US" sz="1000" b="1" dirty="0"/>
                        <a:t>Salivary staining</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700340"/>
                  </a:ext>
                </a:extLst>
              </a:tr>
              <a:tr h="202278">
                <a:tc>
                  <a:txBody>
                    <a:bodyPr/>
                    <a:lstStyle/>
                    <a:p>
                      <a:r>
                        <a:rPr lang="en-US" sz="1000" b="1" dirty="0"/>
                        <a:t>Staph folliculitis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1" dirty="0"/>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554989"/>
                  </a:ext>
                </a:extLst>
              </a:tr>
              <a:tr h="202278">
                <a:tc>
                  <a:txBody>
                    <a:bodyPr/>
                    <a:lstStyle/>
                    <a:p>
                      <a:r>
                        <a:rPr lang="en-US" sz="1000" b="1" dirty="0"/>
                        <a:t>Allergic dermatitis (inhalant)</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266171982"/>
                  </a:ext>
                </a:extLst>
              </a:tr>
              <a:tr h="202278">
                <a:tc>
                  <a:txBody>
                    <a:bodyPr/>
                    <a:lstStyle/>
                    <a:p>
                      <a:r>
                        <a:rPr lang="en-US" sz="1000" b="1" dirty="0"/>
                        <a:t>Flea allergy dermatitis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94360816"/>
                  </a:ext>
                </a:extLst>
              </a:tr>
              <a:tr h="202278">
                <a:tc>
                  <a:txBody>
                    <a:bodyPr/>
                    <a:lstStyle/>
                    <a:p>
                      <a:r>
                        <a:rPr lang="en-US" sz="1000" b="1" dirty="0"/>
                        <a:t>Follicular conjunctivitis</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4831365"/>
                  </a:ext>
                </a:extLst>
              </a:tr>
              <a:tr h="202278">
                <a:tc>
                  <a:txBody>
                    <a:bodyPr/>
                    <a:lstStyle/>
                    <a:p>
                      <a:r>
                        <a:rPr lang="en-US" sz="1000" b="1" dirty="0"/>
                        <a:t>Food allergy dermatitis verified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149038997"/>
                  </a:ext>
                </a:extLst>
              </a:tr>
              <a:tr h="202278">
                <a:tc>
                  <a:txBody>
                    <a:bodyPr/>
                    <a:lstStyle/>
                    <a:p>
                      <a:r>
                        <a:rPr lang="en-US" sz="1000" b="1" dirty="0"/>
                        <a:t>Generalized pyoderma deep skin</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28011607"/>
                  </a:ext>
                </a:extLst>
              </a:tr>
              <a:tr h="202278">
                <a:tc>
                  <a:txBody>
                    <a:bodyPr/>
                    <a:lstStyle/>
                    <a:p>
                      <a:r>
                        <a:rPr lang="en-US" sz="1000" b="1" dirty="0"/>
                        <a:t>Metatarsal Fistula</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1936645"/>
                  </a:ext>
                </a:extLst>
              </a:tr>
              <a:tr h="289699">
                <a:tc>
                  <a:txBody>
                    <a:bodyPr/>
                    <a:lstStyle/>
                    <a:p>
                      <a:r>
                        <a:rPr lang="en-US" sz="1000" b="1" dirty="0"/>
                        <a:t>Otitis externa persistent-not fully resolved or recurs readily</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94595307"/>
                  </a:ext>
                </a:extLst>
              </a:tr>
              <a:tr h="202278">
                <a:tc>
                  <a:txBody>
                    <a:bodyPr/>
                    <a:lstStyle/>
                    <a:p>
                      <a:r>
                        <a:rPr lang="en-US" sz="1000" b="1" dirty="0"/>
                        <a:t>Pyoderma (deep) unspecified*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74392465"/>
                  </a:ext>
                </a:extLst>
              </a:tr>
              <a:tr h="202278">
                <a:tc>
                  <a:txBody>
                    <a:bodyPr/>
                    <a:lstStyle/>
                    <a:p>
                      <a:r>
                        <a:rPr lang="en-US" sz="1000" b="1" dirty="0"/>
                        <a:t>Pyoderma superficial- allergy cause possible</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0710087"/>
                  </a:ext>
                </a:extLst>
              </a:tr>
              <a:tr h="202278">
                <a:tc>
                  <a:txBody>
                    <a:bodyPr/>
                    <a:lstStyle/>
                    <a:p>
                      <a:r>
                        <a:rPr lang="en-US" sz="1000" b="1" dirty="0"/>
                        <a:t>Acute moist dermatitis - suspect allergy caused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000" b="1"/>
                        <a:t>1</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82311418"/>
                  </a:ext>
                </a:extLst>
              </a:tr>
              <a:tr h="202278">
                <a:tc>
                  <a:txBody>
                    <a:bodyPr/>
                    <a:lstStyle/>
                    <a:p>
                      <a:r>
                        <a:rPr lang="en-US" sz="1000" b="1" dirty="0"/>
                        <a:t>Atopy</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000" b="1" dirty="0"/>
                        <a:t>1</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37726759"/>
                  </a:ext>
                </a:extLst>
              </a:tr>
              <a:tr h="202278">
                <a:tc>
                  <a:txBody>
                    <a:bodyPr/>
                    <a:lstStyle/>
                    <a:p>
                      <a:r>
                        <a:rPr lang="en-US" sz="1000" b="1" dirty="0"/>
                        <a:t>Chronic allergies skin</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000" b="1" dirty="0"/>
                        <a:t>1</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35236541"/>
                  </a:ext>
                </a:extLst>
              </a:tr>
              <a:tr h="202278">
                <a:tc>
                  <a:txBody>
                    <a:bodyPr/>
                    <a:lstStyle/>
                    <a:p>
                      <a:r>
                        <a:rPr lang="en-US" sz="1000" b="1" dirty="0"/>
                        <a:t>Interdigital dermatitis allergy caused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000" b="1" dirty="0"/>
                        <a:t>1</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84709848"/>
                  </a:ext>
                </a:extLst>
              </a:tr>
              <a:tr h="202278">
                <a:tc>
                  <a:txBody>
                    <a:bodyPr/>
                    <a:lstStyle/>
                    <a:p>
                      <a:r>
                        <a:rPr lang="en-US" sz="1000" b="1" dirty="0"/>
                        <a:t>Otitis externa chronic-3+ episodes/12 </a:t>
                      </a:r>
                      <a:r>
                        <a:rPr lang="en-US" sz="1000" b="1" dirty="0" err="1"/>
                        <a:t>mo</a:t>
                      </a:r>
                      <a:endParaRPr lang="en-US" sz="1000" b="1" dirty="0"/>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000" b="1" dirty="0"/>
                        <a:t>1</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32921160"/>
                  </a:ext>
                </a:extLst>
              </a:tr>
            </a:tbl>
          </a:graphicData>
        </a:graphic>
      </p:graphicFrame>
      <p:sp>
        <p:nvSpPr>
          <p:cNvPr id="217090" name="Rectangle 2"/>
          <p:cNvSpPr>
            <a:spLocks noGrp="1" noChangeArrowheads="1"/>
          </p:cNvSpPr>
          <p:nvPr>
            <p:ph type="title"/>
          </p:nvPr>
        </p:nvSpPr>
        <p:spPr>
          <a:xfrm>
            <a:off x="179461" y="135100"/>
            <a:ext cx="10080480" cy="868363"/>
          </a:xfrm>
        </p:spPr>
        <p:txBody>
          <a:bodyPr>
            <a:normAutofit fontScale="90000"/>
          </a:bodyPr>
          <a:lstStyle/>
          <a:p>
            <a:r>
              <a:rPr lang="en-US" sz="4000" dirty="0">
                <a:solidFill>
                  <a:schemeClr val="tx1"/>
                </a:solidFill>
              </a:rPr>
              <a:t>Skin Trait = Lowest Skin Score of “Allergy Diagnoses”</a:t>
            </a:r>
          </a:p>
        </p:txBody>
      </p:sp>
      <p:sp>
        <p:nvSpPr>
          <p:cNvPr id="217091" name="Text Box 3"/>
          <p:cNvSpPr txBox="1">
            <a:spLocks noChangeArrowheads="1"/>
          </p:cNvSpPr>
          <p:nvPr/>
        </p:nvSpPr>
        <p:spPr bwMode="auto">
          <a:xfrm>
            <a:off x="589934" y="4081470"/>
            <a:ext cx="4935794" cy="1938992"/>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Normal skin &amp; ears</a:t>
            </a:r>
          </a:p>
          <a:p>
            <a:pPr marL="800100" lvl="1" indent="-342900">
              <a:buFont typeface="Arial" panose="020B0604020202020204" pitchFamily="34" charset="0"/>
              <a:buChar char="•"/>
              <a:defRPr/>
            </a:pPr>
            <a:r>
              <a:rPr lang="en-US" sz="2400" dirty="0">
                <a:solidFill>
                  <a:prstClr val="black"/>
                </a:solidFill>
                <a:latin typeface="Calibri" panose="020F0502020204030204"/>
              </a:rPr>
              <a:t>Has been examined age 15 mo. or later and was normal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3 yrs. old and no diagnoses scoring 1-4</a:t>
            </a:r>
          </a:p>
        </p:txBody>
      </p:sp>
      <p:sp>
        <p:nvSpPr>
          <p:cNvPr id="217097" name="Text Box 9"/>
          <p:cNvSpPr txBox="1">
            <a:spLocks noChangeArrowheads="1"/>
          </p:cNvSpPr>
          <p:nvPr/>
        </p:nvSpPr>
        <p:spPr bwMode="auto">
          <a:xfrm>
            <a:off x="589934" y="1396442"/>
            <a:ext cx="4935794" cy="830997"/>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Diagnoses presumed related to allergies are assigned score 5 to 1</a:t>
            </a:r>
          </a:p>
        </p:txBody>
      </p:sp>
      <p:sp>
        <p:nvSpPr>
          <p:cNvPr id="217099" name="Text Box 11"/>
          <p:cNvSpPr txBox="1">
            <a:spLocks noChangeArrowheads="1"/>
          </p:cNvSpPr>
          <p:nvPr/>
        </p:nvSpPr>
        <p:spPr bwMode="auto">
          <a:xfrm>
            <a:off x="589934" y="2738956"/>
            <a:ext cx="4935794" cy="830997"/>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Database assigns dog lowest score as skin score</a:t>
            </a:r>
          </a:p>
        </p:txBody>
      </p:sp>
      <p:pic>
        <p:nvPicPr>
          <p:cNvPr id="13" name="Picture 9">
            <a:extLst>
              <a:ext uri="{FF2B5EF4-FFF2-40B4-BE49-F238E27FC236}">
                <a16:creationId xmlns:a16="http://schemas.microsoft.com/office/drawing/2014/main" id="{DFB15C80-9DAC-4294-8902-4BA15E76C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1463" y="0"/>
            <a:ext cx="17605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a:extLst>
              <a:ext uri="{FF2B5EF4-FFF2-40B4-BE49-F238E27FC236}">
                <a16:creationId xmlns:a16="http://schemas.microsoft.com/office/drawing/2014/main" id="{CBC8BB6B-4B84-0449-8FF9-6710809853EE}"/>
              </a:ext>
            </a:extLst>
          </p:cNvPr>
          <p:cNvSpPr>
            <a:spLocks noChangeArrowheads="1"/>
          </p:cNvSpPr>
          <p:nvPr/>
        </p:nvSpPr>
        <p:spPr bwMode="auto">
          <a:xfrm>
            <a:off x="6871278" y="17832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ounded Rectangle 6">
            <a:extLst>
              <a:ext uri="{FF2B5EF4-FFF2-40B4-BE49-F238E27FC236}">
                <a16:creationId xmlns:a16="http://schemas.microsoft.com/office/drawing/2014/main" id="{216481A1-9DB4-F85C-9FCA-C81AEC0E9B52}"/>
              </a:ext>
            </a:extLst>
          </p:cNvPr>
          <p:cNvSpPr/>
          <p:nvPr/>
        </p:nvSpPr>
        <p:spPr>
          <a:xfrm>
            <a:off x="10275487" y="3751731"/>
            <a:ext cx="758904" cy="29821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45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1A4A-C887-3EE4-1475-9A569701A633}"/>
              </a:ext>
            </a:extLst>
          </p:cNvPr>
          <p:cNvSpPr>
            <a:spLocks noGrp="1"/>
          </p:cNvSpPr>
          <p:nvPr>
            <p:ph type="title"/>
          </p:nvPr>
        </p:nvSpPr>
        <p:spPr/>
        <p:txBody>
          <a:bodyPr/>
          <a:lstStyle/>
          <a:p>
            <a:r>
              <a:rPr lang="en-US" dirty="0"/>
              <a:t>Skin Data: Dogs that leave the program</a:t>
            </a:r>
          </a:p>
        </p:txBody>
      </p:sp>
      <p:sp>
        <p:nvSpPr>
          <p:cNvPr id="6" name="Content Placeholder 5">
            <a:extLst>
              <a:ext uri="{FF2B5EF4-FFF2-40B4-BE49-F238E27FC236}">
                <a16:creationId xmlns:a16="http://schemas.microsoft.com/office/drawing/2014/main" id="{29A0807B-E37D-55E1-AE71-59B6C5F449E1}"/>
              </a:ext>
            </a:extLst>
          </p:cNvPr>
          <p:cNvSpPr>
            <a:spLocks noGrp="1"/>
          </p:cNvSpPr>
          <p:nvPr>
            <p:ph idx="1"/>
          </p:nvPr>
        </p:nvSpPr>
        <p:spPr/>
        <p:txBody>
          <a:bodyPr>
            <a:normAutofit lnSpcReduction="10000"/>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Annually survey owners for health updates, ideally lifelong but at least until </a:t>
            </a:r>
            <a:r>
              <a:rPr lang="en-US" dirty="0">
                <a:solidFill>
                  <a:prstClr val="black"/>
                </a:solidFill>
                <a:latin typeface="Calibri" panose="020F0502020204030204"/>
              </a:rPr>
              <a:t>5</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yrs. </a:t>
            </a:r>
            <a:r>
              <a:rPr lang="en-US" dirty="0">
                <a:solidFill>
                  <a:prstClr val="black"/>
                </a:solidFill>
                <a:latin typeface="Calibri" panose="020F0502020204030204"/>
              </a:rPr>
              <a:t>o</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(average 3 yr. old age of onset + catch the older tail of presentation)</a:t>
            </a: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dirty="0">
                <a:solidFill>
                  <a:prstClr val="black"/>
                </a:solidFill>
                <a:latin typeface="Calibri" panose="020F0502020204030204"/>
              </a:rPr>
              <a:t>Use consistent definitions to assign diagnoses based on feedback</a:t>
            </a:r>
          </a:p>
          <a:p>
            <a:endParaRPr lang="en-US" dirty="0">
              <a:solidFill>
                <a:prstClr val="black"/>
              </a:solidFill>
              <a:latin typeface="Calibri" panose="020F0502020204030204"/>
            </a:endParaRPr>
          </a:p>
          <a:p>
            <a:r>
              <a:rPr lang="en-US" dirty="0">
                <a:solidFill>
                  <a:prstClr val="black"/>
                </a:solidFill>
                <a:latin typeface="Calibri" panose="020F0502020204030204"/>
              </a:rPr>
              <a:t>Options for survey collection:</a:t>
            </a:r>
          </a:p>
          <a:p>
            <a:pPr lvl="1"/>
            <a:r>
              <a:rPr lang="en-US" dirty="0">
                <a:solidFill>
                  <a:prstClr val="black"/>
                </a:solidFill>
                <a:latin typeface="Calibri" panose="020F0502020204030204"/>
              </a:rPr>
              <a:t>Survey Monkey or similar service</a:t>
            </a:r>
          </a:p>
          <a:p>
            <a:pPr lvl="1"/>
            <a:r>
              <a:rPr lang="en-US" dirty="0">
                <a:solidFill>
                  <a:prstClr val="black"/>
                </a:solidFill>
                <a:latin typeface="Calibri" panose="020F0502020204030204"/>
              </a:rPr>
              <a:t>New electronic health survey form via IWDR beginning test, expected available around August: </a:t>
            </a:r>
            <a:r>
              <a:rPr lang="en-US" dirty="0">
                <a:hlinkClick r:id="rId3"/>
              </a:rPr>
              <a:t>https://www.tfaforms.com/5053016</a:t>
            </a:r>
            <a:endParaRPr lang="en-US" dirty="0">
              <a:solidFill>
                <a:prstClr val="black"/>
              </a:solidFill>
              <a:latin typeface="Calibri" panose="020F0502020204030204"/>
            </a:endParaRPr>
          </a:p>
        </p:txBody>
      </p:sp>
      <p:pic>
        <p:nvPicPr>
          <p:cNvPr id="3" name="Google Shape;548;p17">
            <a:extLst>
              <a:ext uri="{FF2B5EF4-FFF2-40B4-BE49-F238E27FC236}">
                <a16:creationId xmlns:a16="http://schemas.microsoft.com/office/drawing/2014/main" id="{73973E2D-9BF6-7E06-A951-CB4CAB0DBA2B}"/>
              </a:ext>
            </a:extLst>
          </p:cNvPr>
          <p:cNvPicPr preferRelativeResize="0"/>
          <p:nvPr/>
        </p:nvPicPr>
        <p:blipFill rotWithShape="1">
          <a:blip r:embed="rId4">
            <a:alphaModFix/>
          </a:blip>
          <a:srcRect/>
          <a:stretch/>
        </p:blipFill>
        <p:spPr>
          <a:xfrm>
            <a:off x="10431463" y="0"/>
            <a:ext cx="1760537" cy="901700"/>
          </a:xfrm>
          <a:prstGeom prst="rect">
            <a:avLst/>
          </a:prstGeom>
          <a:noFill/>
          <a:ln>
            <a:noFill/>
          </a:ln>
        </p:spPr>
      </p:pic>
      <p:sp>
        <p:nvSpPr>
          <p:cNvPr id="4" name="Slide Number Placeholder 3">
            <a:extLst>
              <a:ext uri="{FF2B5EF4-FFF2-40B4-BE49-F238E27FC236}">
                <a16:creationId xmlns:a16="http://schemas.microsoft.com/office/drawing/2014/main" id="{045A6F92-9034-9000-4AF4-87591DEF2C13}"/>
              </a:ext>
            </a:extLst>
          </p:cNvPr>
          <p:cNvSpPr>
            <a:spLocks noGrp="1"/>
          </p:cNvSpPr>
          <p:nvPr>
            <p:ph type="sldNum" sz="quarter" idx="12"/>
          </p:nvPr>
        </p:nvSpPr>
        <p:spPr/>
        <p:txBody>
          <a:bodyPr/>
          <a:lstStyle/>
          <a:p>
            <a:fld id="{F5D7A8B0-F719-C94C-A9BF-5FBD04FB7FA3}" type="slidenum">
              <a:rPr lang="en-US" smtClean="0"/>
              <a:t>6</a:t>
            </a:fld>
            <a:endParaRPr lang="en-US"/>
          </a:p>
        </p:txBody>
      </p:sp>
    </p:spTree>
    <p:extLst>
      <p:ext uri="{BB962C8B-B14F-4D97-AF65-F5344CB8AC3E}">
        <p14:creationId xmlns:p14="http://schemas.microsoft.com/office/powerpoint/2010/main" val="15170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7"/>
          <p:cNvSpPr txBox="1">
            <a:spLocks noGrp="1"/>
          </p:cNvSpPr>
          <p:nvPr>
            <p:ph type="body" idx="1"/>
          </p:nvPr>
        </p:nvSpPr>
        <p:spPr>
          <a:xfrm>
            <a:off x="838200" y="1825625"/>
            <a:ext cx="10826100" cy="4351200"/>
          </a:xfrm>
          <a:prstGeom prst="rect">
            <a:avLst/>
          </a:prstGeom>
          <a:noFill/>
          <a:ln>
            <a:noFill/>
          </a:ln>
        </p:spPr>
        <p:txBody>
          <a:bodyPr spcFirstLastPara="1" wrap="square" lIns="91425" tIns="45700" rIns="91425" bIns="45700" anchor="t" anchorCtr="0">
            <a:normAutofit/>
          </a:bodyPr>
          <a:lstStyle/>
          <a:p>
            <a:pPr marL="228600" lvl="0" indent="-255270" algn="l" rtl="0">
              <a:lnSpc>
                <a:spcPct val="150000"/>
              </a:lnSpc>
              <a:spcBef>
                <a:spcPts val="0"/>
              </a:spcBef>
              <a:spcAft>
                <a:spcPts val="0"/>
              </a:spcAft>
              <a:buClr>
                <a:schemeClr val="dk1"/>
              </a:buClr>
              <a:buSzPts val="2800"/>
              <a:buChar char="•"/>
            </a:pPr>
            <a:r>
              <a:rPr lang="en-US" b="1" dirty="0"/>
              <a:t>Send to all dogs produced</a:t>
            </a:r>
            <a:r>
              <a:rPr lang="en-US" dirty="0"/>
              <a:t> (Released, retired, active working, breeders)</a:t>
            </a:r>
            <a:endParaRPr lang="en-US" b="1" dirty="0"/>
          </a:p>
          <a:p>
            <a:pPr marL="228600" lvl="0" indent="-255270" algn="l" rtl="0">
              <a:lnSpc>
                <a:spcPct val="150000"/>
              </a:lnSpc>
              <a:spcBef>
                <a:spcPts val="0"/>
              </a:spcBef>
              <a:spcAft>
                <a:spcPts val="0"/>
              </a:spcAft>
              <a:buClr>
                <a:schemeClr val="dk1"/>
              </a:buClr>
              <a:buSzPts val="2800"/>
              <a:buChar char="•"/>
            </a:pPr>
            <a:r>
              <a:rPr lang="en-US" b="1" dirty="0"/>
              <a:t>Get agreement from adopters &amp; clients to supply information</a:t>
            </a:r>
            <a:endParaRPr b="1" dirty="0"/>
          </a:p>
          <a:p>
            <a:pPr marL="228600" lvl="0" indent="-255270" algn="l" rtl="0">
              <a:lnSpc>
                <a:spcPct val="150000"/>
              </a:lnSpc>
              <a:spcBef>
                <a:spcPts val="1000"/>
              </a:spcBef>
              <a:spcAft>
                <a:spcPts val="0"/>
              </a:spcAft>
              <a:buClr>
                <a:schemeClr val="dk1"/>
              </a:buClr>
              <a:buSzPts val="2800"/>
              <a:buChar char="•"/>
            </a:pPr>
            <a:r>
              <a:rPr lang="en-US" b="1" dirty="0"/>
              <a:t>Keep contact information as current as possible</a:t>
            </a:r>
            <a:endParaRPr b="1" dirty="0"/>
          </a:p>
          <a:p>
            <a:pPr marL="228600" lvl="0" indent="-255270" algn="l" rtl="0">
              <a:lnSpc>
                <a:spcPct val="115000"/>
              </a:lnSpc>
              <a:spcBef>
                <a:spcPts val="1000"/>
              </a:spcBef>
              <a:spcAft>
                <a:spcPts val="0"/>
              </a:spcAft>
              <a:buClr>
                <a:schemeClr val="dk1"/>
              </a:buClr>
              <a:buSzPts val="2800"/>
              <a:buChar char="•"/>
            </a:pPr>
            <a:r>
              <a:rPr lang="en-US" b="1" dirty="0"/>
              <a:t>Response rates: </a:t>
            </a:r>
            <a:endParaRPr lang="en-US" dirty="0"/>
          </a:p>
          <a:p>
            <a:pPr lvl="1" indent="-255270">
              <a:lnSpc>
                <a:spcPct val="115000"/>
              </a:lnSpc>
              <a:spcBef>
                <a:spcPts val="1000"/>
              </a:spcBef>
              <a:buClr>
                <a:schemeClr val="dk1"/>
              </a:buClr>
              <a:buSzPts val="2800"/>
            </a:pPr>
            <a:r>
              <a:rPr lang="en-US" dirty="0"/>
              <a:t>Improved with time as new owners gained experience in filling out surveys. </a:t>
            </a:r>
          </a:p>
          <a:p>
            <a:pPr lvl="1" indent="-255270">
              <a:lnSpc>
                <a:spcPct val="115000"/>
              </a:lnSpc>
              <a:spcBef>
                <a:spcPts val="1000"/>
              </a:spcBef>
              <a:buClr>
                <a:schemeClr val="dk1"/>
              </a:buClr>
              <a:buSzPts val="2800"/>
            </a:pPr>
            <a:r>
              <a:rPr lang="en-US" dirty="0"/>
              <a:t>Volunteer provides phone call follow-up as needed.</a:t>
            </a:r>
            <a:endParaRPr dirty="0"/>
          </a:p>
        </p:txBody>
      </p:sp>
      <p:sp>
        <p:nvSpPr>
          <p:cNvPr id="547" name="Google Shape;547;p17"/>
          <p:cNvSpPr txBox="1"/>
          <p:nvPr/>
        </p:nvSpPr>
        <p:spPr>
          <a:xfrm>
            <a:off x="1143000" y="571500"/>
            <a:ext cx="9410700" cy="9848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Calibri"/>
              <a:buNone/>
            </a:pPr>
            <a:r>
              <a:rPr lang="en-US" sz="4000" b="0" i="0" u="none" strike="noStrike" cap="none" dirty="0">
                <a:solidFill>
                  <a:srgbClr val="000000"/>
                </a:solidFill>
                <a:latin typeface="Calibri"/>
                <a:ea typeface="Calibri"/>
                <a:cs typeface="Calibri"/>
                <a:sym typeface="Calibri"/>
              </a:rPr>
              <a:t>Maintaining Lifelong Health Surveys</a:t>
            </a:r>
            <a:endParaRPr dirty="0"/>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pic>
        <p:nvPicPr>
          <p:cNvPr id="548" name="Google Shape;548;p17"/>
          <p:cNvPicPr preferRelativeResize="0"/>
          <p:nvPr/>
        </p:nvPicPr>
        <p:blipFill rotWithShape="1">
          <a:blip r:embed="rId3">
            <a:alphaModFix/>
          </a:blip>
          <a:srcRect/>
          <a:stretch/>
        </p:blipFill>
        <p:spPr>
          <a:xfrm>
            <a:off x="0" y="69994"/>
            <a:ext cx="1760537" cy="901700"/>
          </a:xfrm>
          <a:prstGeom prst="rect">
            <a:avLst/>
          </a:prstGeom>
          <a:noFill/>
          <a:ln>
            <a:noFill/>
          </a:ln>
        </p:spPr>
      </p:pic>
      <p:sp>
        <p:nvSpPr>
          <p:cNvPr id="3" name="Slide Number Placeholder 2">
            <a:extLst>
              <a:ext uri="{FF2B5EF4-FFF2-40B4-BE49-F238E27FC236}">
                <a16:creationId xmlns:a16="http://schemas.microsoft.com/office/drawing/2014/main" id="{5646879B-33C4-361F-A1EB-28B815FE75FF}"/>
              </a:ext>
            </a:extLst>
          </p:cNvPr>
          <p:cNvSpPr>
            <a:spLocks noGrp="1"/>
          </p:cNvSpPr>
          <p:nvPr>
            <p:ph type="sldNum" sz="quarter" idx="12"/>
          </p:nvPr>
        </p:nvSpPr>
        <p:spPr/>
        <p:txBody>
          <a:bodyPr/>
          <a:lstStyle/>
          <a:p>
            <a:fld id="{F5D7A8B0-F719-C94C-A9BF-5FBD04FB7FA3}" type="slidenum">
              <a:rPr lang="en-US" smtClean="0"/>
              <a:t>7</a:t>
            </a:fld>
            <a:endParaRPr lang="en-US"/>
          </a:p>
        </p:txBody>
      </p:sp>
    </p:spTree>
    <p:extLst>
      <p:ext uri="{BB962C8B-B14F-4D97-AF65-F5344CB8AC3E}">
        <p14:creationId xmlns:p14="http://schemas.microsoft.com/office/powerpoint/2010/main" val="394637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5C8-7F9E-A1C5-B1C7-F1B4BBBA7F57}"/>
              </a:ext>
            </a:extLst>
          </p:cNvPr>
          <p:cNvSpPr>
            <a:spLocks noGrp="1"/>
          </p:cNvSpPr>
          <p:nvPr>
            <p:ph type="title"/>
          </p:nvPr>
        </p:nvSpPr>
        <p:spPr/>
        <p:txBody>
          <a:bodyPr/>
          <a:lstStyle/>
          <a:p>
            <a:r>
              <a:rPr lang="en-US" dirty="0"/>
              <a:t>IWDR</a:t>
            </a:r>
            <a:r>
              <a:rPr lang="en-US" baseline="30000" dirty="0"/>
              <a:t>*</a:t>
            </a:r>
            <a:r>
              <a:rPr lang="en-US" dirty="0"/>
              <a:t> Skin EBV Model</a:t>
            </a:r>
          </a:p>
        </p:txBody>
      </p:sp>
      <p:sp>
        <p:nvSpPr>
          <p:cNvPr id="3" name="Content Placeholder 2">
            <a:extLst>
              <a:ext uri="{FF2B5EF4-FFF2-40B4-BE49-F238E27FC236}">
                <a16:creationId xmlns:a16="http://schemas.microsoft.com/office/drawing/2014/main" id="{623FC63F-0551-2C51-7053-6F2EC6E5E866}"/>
              </a:ext>
            </a:extLst>
          </p:cNvPr>
          <p:cNvSpPr>
            <a:spLocks noGrp="1"/>
          </p:cNvSpPr>
          <p:nvPr>
            <p:ph idx="1"/>
          </p:nvPr>
        </p:nvSpPr>
        <p:spPr>
          <a:xfrm>
            <a:off x="838200" y="2647950"/>
            <a:ext cx="10515600" cy="3529013"/>
          </a:xfrm>
        </p:spPr>
        <p:txBody>
          <a:bodyPr/>
          <a:lstStyle/>
          <a:p>
            <a:r>
              <a:rPr lang="en-US" b="1" dirty="0"/>
              <a:t>Trait:</a:t>
            </a:r>
            <a:r>
              <a:rPr lang="en-US" dirty="0"/>
              <a:t> score of lowest-scored (most undesirable) skin diagnosis</a:t>
            </a:r>
          </a:p>
          <a:p>
            <a:r>
              <a:rPr lang="en-US" b="1" dirty="0"/>
              <a:t>Fixed effects:</a:t>
            </a:r>
            <a:r>
              <a:rPr lang="en-US" dirty="0"/>
              <a:t> sex</a:t>
            </a:r>
          </a:p>
          <a:p>
            <a:r>
              <a:rPr lang="en-US" b="1" dirty="0"/>
              <a:t>Covariates:</a:t>
            </a:r>
            <a:r>
              <a:rPr lang="en-US" dirty="0"/>
              <a:t> percent inbreeding</a:t>
            </a:r>
          </a:p>
          <a:p>
            <a:r>
              <a:rPr lang="en-US" b="1" dirty="0"/>
              <a:t>Random effects: </a:t>
            </a:r>
          </a:p>
          <a:p>
            <a:pPr lvl="1"/>
            <a:r>
              <a:rPr lang="en-US" dirty="0"/>
              <a:t>Age of dog in days when diagnosis was made providing lowest score</a:t>
            </a:r>
          </a:p>
          <a:p>
            <a:pPr lvl="1"/>
            <a:r>
              <a:rPr lang="en-US" dirty="0"/>
              <a:t>Dog ID</a:t>
            </a:r>
          </a:p>
        </p:txBody>
      </p:sp>
      <p:graphicFrame>
        <p:nvGraphicFramePr>
          <p:cNvPr id="4" name="Table 4">
            <a:extLst>
              <a:ext uri="{FF2B5EF4-FFF2-40B4-BE49-F238E27FC236}">
                <a16:creationId xmlns:a16="http://schemas.microsoft.com/office/drawing/2014/main" id="{F71006F4-5230-E8E7-DE57-B6E1CF80C76E}"/>
              </a:ext>
            </a:extLst>
          </p:cNvPr>
          <p:cNvGraphicFramePr>
            <a:graphicFrameLocks noGrp="1"/>
          </p:cNvGraphicFramePr>
          <p:nvPr/>
        </p:nvGraphicFramePr>
        <p:xfrm>
          <a:off x="2415825" y="1690688"/>
          <a:ext cx="7360349" cy="741680"/>
        </p:xfrm>
        <a:graphic>
          <a:graphicData uri="http://schemas.openxmlformats.org/drawingml/2006/table">
            <a:tbl>
              <a:tblPr firstRow="1" bandRow="1">
                <a:tableStyleId>{5C22544A-7EE6-4342-B048-85BDC9FD1C3A}</a:tableStyleId>
              </a:tblPr>
              <a:tblGrid>
                <a:gridCol w="1264349">
                  <a:extLst>
                    <a:ext uri="{9D8B030D-6E8A-4147-A177-3AD203B41FA5}">
                      <a16:colId xmlns:a16="http://schemas.microsoft.com/office/drawing/2014/main" val="985998281"/>
                    </a:ext>
                  </a:extLst>
                </a:gridCol>
                <a:gridCol w="2032000">
                  <a:extLst>
                    <a:ext uri="{9D8B030D-6E8A-4147-A177-3AD203B41FA5}">
                      <a16:colId xmlns:a16="http://schemas.microsoft.com/office/drawing/2014/main" val="312417818"/>
                    </a:ext>
                  </a:extLst>
                </a:gridCol>
                <a:gridCol w="2032000">
                  <a:extLst>
                    <a:ext uri="{9D8B030D-6E8A-4147-A177-3AD203B41FA5}">
                      <a16:colId xmlns:a16="http://schemas.microsoft.com/office/drawing/2014/main" val="1863594678"/>
                    </a:ext>
                  </a:extLst>
                </a:gridCol>
                <a:gridCol w="2032000">
                  <a:extLst>
                    <a:ext uri="{9D8B030D-6E8A-4147-A177-3AD203B41FA5}">
                      <a16:colId xmlns:a16="http://schemas.microsoft.com/office/drawing/2014/main" val="4101498043"/>
                    </a:ext>
                  </a:extLst>
                </a:gridCol>
              </a:tblGrid>
              <a:tr h="370840">
                <a:tc>
                  <a:txBody>
                    <a:bodyPr/>
                    <a:lstStyle/>
                    <a:p>
                      <a:pPr algn="ctr"/>
                      <a:endParaRPr lang="en-US" dirty="0"/>
                    </a:p>
                  </a:txBody>
                  <a:tcPr/>
                </a:tc>
                <a:tc>
                  <a:txBody>
                    <a:bodyPr/>
                    <a:lstStyle/>
                    <a:p>
                      <a:pPr algn="ctr"/>
                      <a:r>
                        <a:rPr lang="en-US" dirty="0"/>
                        <a:t>Labrador Retriever</a:t>
                      </a:r>
                    </a:p>
                  </a:txBody>
                  <a:tcPr/>
                </a:tc>
                <a:tc>
                  <a:txBody>
                    <a:bodyPr/>
                    <a:lstStyle/>
                    <a:p>
                      <a:pPr algn="ctr"/>
                      <a:r>
                        <a:rPr lang="en-US" dirty="0"/>
                        <a:t>German Shepherd</a:t>
                      </a:r>
                    </a:p>
                  </a:txBody>
                  <a:tcPr/>
                </a:tc>
                <a:tc>
                  <a:txBody>
                    <a:bodyPr/>
                    <a:lstStyle/>
                    <a:p>
                      <a:pPr algn="ctr"/>
                      <a:r>
                        <a:rPr lang="en-US" dirty="0"/>
                        <a:t>Golden Retriever</a:t>
                      </a:r>
                    </a:p>
                  </a:txBody>
                  <a:tcPr/>
                </a:tc>
                <a:extLst>
                  <a:ext uri="{0D108BD9-81ED-4DB2-BD59-A6C34878D82A}">
                    <a16:rowId xmlns:a16="http://schemas.microsoft.com/office/drawing/2014/main" val="1152436600"/>
                  </a:ext>
                </a:extLst>
              </a:tr>
              <a:tr h="370840">
                <a:tc>
                  <a:txBody>
                    <a:bodyPr/>
                    <a:lstStyle/>
                    <a:p>
                      <a:pPr algn="ctr"/>
                      <a:r>
                        <a:rPr lang="en-US" dirty="0"/>
                        <a:t>Heritability</a:t>
                      </a:r>
                    </a:p>
                  </a:txBody>
                  <a:tcPr/>
                </a:tc>
                <a:tc>
                  <a:txBody>
                    <a:bodyPr/>
                    <a:lstStyle/>
                    <a:p>
                      <a:pPr algn="ctr"/>
                      <a:r>
                        <a:rPr lang="en-US" dirty="0"/>
                        <a:t>0.353</a:t>
                      </a:r>
                    </a:p>
                  </a:txBody>
                  <a:tcPr/>
                </a:tc>
                <a:tc>
                  <a:txBody>
                    <a:bodyPr/>
                    <a:lstStyle/>
                    <a:p>
                      <a:pPr algn="ctr"/>
                      <a:r>
                        <a:rPr lang="en-US" dirty="0"/>
                        <a:t>0.279</a:t>
                      </a:r>
                    </a:p>
                  </a:txBody>
                  <a:tcPr/>
                </a:tc>
                <a:tc>
                  <a:txBody>
                    <a:bodyPr/>
                    <a:lstStyle/>
                    <a:p>
                      <a:pPr algn="ctr"/>
                      <a:r>
                        <a:rPr lang="en-US" dirty="0"/>
                        <a:t>0.459</a:t>
                      </a:r>
                    </a:p>
                  </a:txBody>
                  <a:tcPr/>
                </a:tc>
                <a:extLst>
                  <a:ext uri="{0D108BD9-81ED-4DB2-BD59-A6C34878D82A}">
                    <a16:rowId xmlns:a16="http://schemas.microsoft.com/office/drawing/2014/main" val="1859701983"/>
                  </a:ext>
                </a:extLst>
              </a:tr>
            </a:tbl>
          </a:graphicData>
        </a:graphic>
      </p:graphicFrame>
      <p:sp>
        <p:nvSpPr>
          <p:cNvPr id="5" name="TextBox 4">
            <a:extLst>
              <a:ext uri="{FF2B5EF4-FFF2-40B4-BE49-F238E27FC236}">
                <a16:creationId xmlns:a16="http://schemas.microsoft.com/office/drawing/2014/main" id="{7D79D734-4BEF-E12E-86E3-6746D0514479}"/>
              </a:ext>
            </a:extLst>
          </p:cNvPr>
          <p:cNvSpPr txBox="1"/>
          <p:nvPr/>
        </p:nvSpPr>
        <p:spPr>
          <a:xfrm>
            <a:off x="2921619" y="6123543"/>
            <a:ext cx="8432181" cy="369332"/>
          </a:xfrm>
          <a:prstGeom prst="rect">
            <a:avLst/>
          </a:prstGeom>
          <a:noFill/>
        </p:spPr>
        <p:txBody>
          <a:bodyPr wrap="square" rtlCol="0">
            <a:spAutoFit/>
          </a:bodyPr>
          <a:lstStyle/>
          <a:p>
            <a:r>
              <a:rPr lang="en-US" i="1" dirty="0"/>
              <a:t>*GEB model for Labradors shown following – from which IWDR was based – is similar.</a:t>
            </a:r>
          </a:p>
        </p:txBody>
      </p:sp>
      <p:sp>
        <p:nvSpPr>
          <p:cNvPr id="6" name="Slide Number Placeholder 5">
            <a:extLst>
              <a:ext uri="{FF2B5EF4-FFF2-40B4-BE49-F238E27FC236}">
                <a16:creationId xmlns:a16="http://schemas.microsoft.com/office/drawing/2014/main" id="{C43B687E-CA9F-4FCD-7D42-01C29530EFC3}"/>
              </a:ext>
            </a:extLst>
          </p:cNvPr>
          <p:cNvSpPr>
            <a:spLocks noGrp="1"/>
          </p:cNvSpPr>
          <p:nvPr>
            <p:ph type="sldNum" sz="quarter" idx="12"/>
          </p:nvPr>
        </p:nvSpPr>
        <p:spPr/>
        <p:txBody>
          <a:bodyPr/>
          <a:lstStyle/>
          <a:p>
            <a:fld id="{F5D7A8B0-F719-C94C-A9BF-5FBD04FB7FA3}" type="slidenum">
              <a:rPr lang="en-US" smtClean="0"/>
              <a:t>8</a:t>
            </a:fld>
            <a:endParaRPr lang="en-US"/>
          </a:p>
        </p:txBody>
      </p:sp>
    </p:spTree>
    <p:extLst>
      <p:ext uri="{BB962C8B-B14F-4D97-AF65-F5344CB8AC3E}">
        <p14:creationId xmlns:p14="http://schemas.microsoft.com/office/powerpoint/2010/main" val="166407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32C2-AF91-3C8B-BF9A-0C44C5F72BB0}"/>
              </a:ext>
            </a:extLst>
          </p:cNvPr>
          <p:cNvSpPr>
            <a:spLocks noGrp="1"/>
          </p:cNvSpPr>
          <p:nvPr>
            <p:ph type="title"/>
          </p:nvPr>
        </p:nvSpPr>
        <p:spPr/>
        <p:txBody>
          <a:bodyPr/>
          <a:lstStyle/>
          <a:p>
            <a:r>
              <a:rPr lang="en-US" dirty="0"/>
              <a:t>Skin Genetic Trend – GEB Data</a:t>
            </a:r>
            <a:endParaRPr lang="en-US" dirty="0">
              <a:highlight>
                <a:srgbClr val="FFFF00"/>
              </a:highlight>
            </a:endParaRPr>
          </a:p>
        </p:txBody>
      </p:sp>
      <p:pic>
        <p:nvPicPr>
          <p:cNvPr id="5" name="Content Placeholder 4" descr="Chart, box and whisker chart&#10;&#10;Description automatically generated">
            <a:extLst>
              <a:ext uri="{FF2B5EF4-FFF2-40B4-BE49-F238E27FC236}">
                <a16:creationId xmlns:a16="http://schemas.microsoft.com/office/drawing/2014/main" id="{FFD6A500-C23E-06D8-68B0-C9BB0AF9B5F8}"/>
              </a:ext>
            </a:extLst>
          </p:cNvPr>
          <p:cNvPicPr>
            <a:picLocks noGrp="1" noChangeAspect="1"/>
          </p:cNvPicPr>
          <p:nvPr>
            <p:ph idx="1"/>
          </p:nvPr>
        </p:nvPicPr>
        <p:blipFill>
          <a:blip r:embed="rId3"/>
          <a:stretch>
            <a:fillRect/>
          </a:stretch>
        </p:blipFill>
        <p:spPr>
          <a:xfrm>
            <a:off x="1744662" y="1703519"/>
            <a:ext cx="8702676" cy="4351338"/>
          </a:xfrm>
        </p:spPr>
      </p:pic>
      <p:pic>
        <p:nvPicPr>
          <p:cNvPr id="3" name="Picture 4">
            <a:extLst>
              <a:ext uri="{FF2B5EF4-FFF2-40B4-BE49-F238E27FC236}">
                <a16:creationId xmlns:a16="http://schemas.microsoft.com/office/drawing/2014/main" id="{4F19CD39-E02F-A21E-8EAB-BBC3A9969D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365125"/>
            <a:ext cx="1371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FCE101CE-3BF0-7360-EC32-A6AC69063D82}"/>
              </a:ext>
            </a:extLst>
          </p:cNvPr>
          <p:cNvGrpSpPr/>
          <p:nvPr/>
        </p:nvGrpSpPr>
        <p:grpSpPr>
          <a:xfrm>
            <a:off x="3636299" y="1538529"/>
            <a:ext cx="1968600" cy="5054650"/>
            <a:chOff x="3531658" y="1357601"/>
            <a:chExt cx="1968600" cy="5054650"/>
          </a:xfrm>
        </p:grpSpPr>
        <p:cxnSp>
          <p:nvCxnSpPr>
            <p:cNvPr id="8" name="Straight Connector 7">
              <a:extLst>
                <a:ext uri="{FF2B5EF4-FFF2-40B4-BE49-F238E27FC236}">
                  <a16:creationId xmlns:a16="http://schemas.microsoft.com/office/drawing/2014/main" id="{16CEA2A3-AAAF-C695-8750-2469D04B0C55}"/>
                </a:ext>
              </a:extLst>
            </p:cNvPr>
            <p:cNvCxnSpPr>
              <a:cxnSpLocks/>
            </p:cNvCxnSpPr>
            <p:nvPr/>
          </p:nvCxnSpPr>
          <p:spPr>
            <a:xfrm>
              <a:off x="4515958" y="1357601"/>
              <a:ext cx="0" cy="4605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EE395E-5600-3B46-D7A9-16F2E1E9EACF}"/>
                </a:ext>
              </a:extLst>
            </p:cNvPr>
            <p:cNvSpPr txBox="1"/>
            <p:nvPr/>
          </p:nvSpPr>
          <p:spPr>
            <a:xfrm>
              <a:off x="3531658" y="5950586"/>
              <a:ext cx="1968600" cy="461665"/>
            </a:xfrm>
            <a:prstGeom prst="rect">
              <a:avLst/>
            </a:prstGeom>
            <a:noFill/>
            <a:ln>
              <a:solidFill>
                <a:srgbClr val="FF0000"/>
              </a:solidFill>
            </a:ln>
          </p:spPr>
          <p:txBody>
            <a:bodyPr wrap="square" rtlCol="0">
              <a:spAutoFit/>
            </a:bodyPr>
            <a:lstStyle/>
            <a:p>
              <a:r>
                <a:rPr lang="en-US" sz="1200" dirty="0"/>
                <a:t>Influx of outside germplasm</a:t>
              </a:r>
            </a:p>
            <a:p>
              <a:pPr algn="ctr"/>
              <a:r>
                <a:rPr lang="en-US" sz="1200" dirty="0"/>
                <a:t>For genetic diversity</a:t>
              </a:r>
            </a:p>
          </p:txBody>
        </p:sp>
      </p:grpSp>
      <p:grpSp>
        <p:nvGrpSpPr>
          <p:cNvPr id="6" name="Group 5">
            <a:extLst>
              <a:ext uri="{FF2B5EF4-FFF2-40B4-BE49-F238E27FC236}">
                <a16:creationId xmlns:a16="http://schemas.microsoft.com/office/drawing/2014/main" id="{DEFA3FCF-EE4B-D4D4-F9AE-4E3D3141A533}"/>
              </a:ext>
            </a:extLst>
          </p:cNvPr>
          <p:cNvGrpSpPr/>
          <p:nvPr/>
        </p:nvGrpSpPr>
        <p:grpSpPr>
          <a:xfrm>
            <a:off x="5930263" y="1341736"/>
            <a:ext cx="1008504" cy="5251443"/>
            <a:chOff x="5870490" y="1341736"/>
            <a:chExt cx="1008504" cy="5251443"/>
          </a:xfrm>
        </p:grpSpPr>
        <p:cxnSp>
          <p:nvCxnSpPr>
            <p:cNvPr id="11" name="Straight Connector 10">
              <a:extLst>
                <a:ext uri="{FF2B5EF4-FFF2-40B4-BE49-F238E27FC236}">
                  <a16:creationId xmlns:a16="http://schemas.microsoft.com/office/drawing/2014/main" id="{6CF1D74A-18BA-A339-ED7A-4E385D73FA5E}"/>
                </a:ext>
              </a:extLst>
            </p:cNvPr>
            <p:cNvCxnSpPr>
              <a:cxnSpLocks/>
            </p:cNvCxnSpPr>
            <p:nvPr/>
          </p:nvCxnSpPr>
          <p:spPr>
            <a:xfrm>
              <a:off x="6748366" y="1341736"/>
              <a:ext cx="0" cy="4605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4479FF-9535-800D-AA2A-8CD5E17DA687}"/>
                </a:ext>
              </a:extLst>
            </p:cNvPr>
            <p:cNvSpPr txBox="1"/>
            <p:nvPr/>
          </p:nvSpPr>
          <p:spPr>
            <a:xfrm>
              <a:off x="5870490" y="5946848"/>
              <a:ext cx="1008504" cy="646331"/>
            </a:xfrm>
            <a:prstGeom prst="rect">
              <a:avLst/>
            </a:prstGeom>
            <a:noFill/>
            <a:ln>
              <a:solidFill>
                <a:srgbClr val="FF0000"/>
              </a:solidFill>
            </a:ln>
          </p:spPr>
          <p:txBody>
            <a:bodyPr wrap="square" rtlCol="0">
              <a:spAutoFit/>
            </a:bodyPr>
            <a:lstStyle/>
            <a:p>
              <a:pPr algn="ctr"/>
              <a:r>
                <a:rPr lang="en-US" sz="1200" dirty="0"/>
                <a:t>2005: Skin &amp; Otitis EBV first used</a:t>
              </a:r>
            </a:p>
          </p:txBody>
        </p:sp>
      </p:grpSp>
      <p:grpSp>
        <p:nvGrpSpPr>
          <p:cNvPr id="7" name="Group 6">
            <a:extLst>
              <a:ext uri="{FF2B5EF4-FFF2-40B4-BE49-F238E27FC236}">
                <a16:creationId xmlns:a16="http://schemas.microsoft.com/office/drawing/2014/main" id="{9C36F603-5D77-2CE0-8407-796BBBA40CBC}"/>
              </a:ext>
            </a:extLst>
          </p:cNvPr>
          <p:cNvGrpSpPr/>
          <p:nvPr/>
        </p:nvGrpSpPr>
        <p:grpSpPr>
          <a:xfrm>
            <a:off x="7085078" y="1357601"/>
            <a:ext cx="1548300" cy="5278121"/>
            <a:chOff x="7013958" y="1357601"/>
            <a:chExt cx="1548300" cy="5278121"/>
          </a:xfrm>
        </p:grpSpPr>
        <p:sp>
          <p:nvSpPr>
            <p:cNvPr id="13" name="TextBox 12">
              <a:extLst>
                <a:ext uri="{FF2B5EF4-FFF2-40B4-BE49-F238E27FC236}">
                  <a16:creationId xmlns:a16="http://schemas.microsoft.com/office/drawing/2014/main" id="{23EF2974-5FF2-DCEB-9189-0561CBE88D9C}"/>
                </a:ext>
              </a:extLst>
            </p:cNvPr>
            <p:cNvSpPr txBox="1"/>
            <p:nvPr/>
          </p:nvSpPr>
          <p:spPr>
            <a:xfrm>
              <a:off x="7013958" y="5804725"/>
              <a:ext cx="1548300" cy="830997"/>
            </a:xfrm>
            <a:prstGeom prst="rect">
              <a:avLst/>
            </a:prstGeom>
            <a:noFill/>
            <a:ln>
              <a:solidFill>
                <a:srgbClr val="FF0000"/>
              </a:solidFill>
            </a:ln>
          </p:spPr>
          <p:txBody>
            <a:bodyPr wrap="square" rtlCol="0">
              <a:spAutoFit/>
            </a:bodyPr>
            <a:lstStyle/>
            <a:p>
              <a:r>
                <a:rPr lang="en-US" sz="1200" dirty="0"/>
                <a:t>2007: Better data</a:t>
              </a:r>
            </a:p>
            <a:p>
              <a:pPr algn="ctr"/>
              <a:r>
                <a:rPr lang="en-US" sz="1200" dirty="0"/>
                <a:t>Modified diagnoses, Otitis ≥3 in 12 mo.= chronic otitis</a:t>
              </a:r>
            </a:p>
          </p:txBody>
        </p:sp>
        <p:cxnSp>
          <p:nvCxnSpPr>
            <p:cNvPr id="14" name="Straight Connector 13">
              <a:extLst>
                <a:ext uri="{FF2B5EF4-FFF2-40B4-BE49-F238E27FC236}">
                  <a16:creationId xmlns:a16="http://schemas.microsoft.com/office/drawing/2014/main" id="{D9E81C9A-5048-CE61-077B-B19BF49AAEF5}"/>
                </a:ext>
              </a:extLst>
            </p:cNvPr>
            <p:cNvCxnSpPr>
              <a:cxnSpLocks/>
            </p:cNvCxnSpPr>
            <p:nvPr/>
          </p:nvCxnSpPr>
          <p:spPr>
            <a:xfrm>
              <a:off x="7624248" y="1357601"/>
              <a:ext cx="0" cy="4434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BFBCCFD-CB46-ECAE-4AB8-4730F9B9F66F}"/>
              </a:ext>
            </a:extLst>
          </p:cNvPr>
          <p:cNvSpPr txBox="1"/>
          <p:nvPr/>
        </p:nvSpPr>
        <p:spPr>
          <a:xfrm>
            <a:off x="9133086" y="1591984"/>
            <a:ext cx="1174820" cy="369332"/>
          </a:xfrm>
          <a:prstGeom prst="rect">
            <a:avLst/>
          </a:prstGeom>
          <a:noFill/>
        </p:spPr>
        <p:txBody>
          <a:bodyPr wrap="square" rtlCol="0">
            <a:spAutoFit/>
          </a:bodyPr>
          <a:lstStyle/>
          <a:p>
            <a:r>
              <a:rPr lang="en-US" dirty="0"/>
              <a:t>h</a:t>
            </a:r>
            <a:r>
              <a:rPr lang="en-US" baseline="30000" dirty="0"/>
              <a:t>2</a:t>
            </a:r>
            <a:r>
              <a:rPr lang="en-US" dirty="0"/>
              <a:t> = 0.395</a:t>
            </a:r>
          </a:p>
        </p:txBody>
      </p:sp>
      <p:grpSp>
        <p:nvGrpSpPr>
          <p:cNvPr id="10" name="Group 9">
            <a:extLst>
              <a:ext uri="{FF2B5EF4-FFF2-40B4-BE49-F238E27FC236}">
                <a16:creationId xmlns:a16="http://schemas.microsoft.com/office/drawing/2014/main" id="{4B78937D-25AF-D00E-4185-638E3943BC6E}"/>
              </a:ext>
            </a:extLst>
          </p:cNvPr>
          <p:cNvGrpSpPr/>
          <p:nvPr/>
        </p:nvGrpSpPr>
        <p:grpSpPr>
          <a:xfrm>
            <a:off x="8698409" y="1357601"/>
            <a:ext cx="1316740" cy="5278121"/>
            <a:chOff x="8627289" y="1357601"/>
            <a:chExt cx="1316740" cy="5278121"/>
          </a:xfrm>
        </p:grpSpPr>
        <p:cxnSp>
          <p:nvCxnSpPr>
            <p:cNvPr id="16" name="Straight Connector 15">
              <a:extLst>
                <a:ext uri="{FF2B5EF4-FFF2-40B4-BE49-F238E27FC236}">
                  <a16:creationId xmlns:a16="http://schemas.microsoft.com/office/drawing/2014/main" id="{AE6FD77F-8EA1-647A-D768-6C11BF2136C3}"/>
                </a:ext>
              </a:extLst>
            </p:cNvPr>
            <p:cNvCxnSpPr>
              <a:cxnSpLocks/>
            </p:cNvCxnSpPr>
            <p:nvPr/>
          </p:nvCxnSpPr>
          <p:spPr>
            <a:xfrm>
              <a:off x="8952305" y="1357601"/>
              <a:ext cx="0" cy="4434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7045D5-5EBF-407A-4277-2AFBA83C2075}"/>
                </a:ext>
              </a:extLst>
            </p:cNvPr>
            <p:cNvSpPr txBox="1"/>
            <p:nvPr/>
          </p:nvSpPr>
          <p:spPr>
            <a:xfrm>
              <a:off x="8627289" y="5804725"/>
              <a:ext cx="1316740" cy="830997"/>
            </a:xfrm>
            <a:prstGeom prst="rect">
              <a:avLst/>
            </a:prstGeom>
            <a:noFill/>
            <a:ln>
              <a:solidFill>
                <a:srgbClr val="FF0000"/>
              </a:solidFill>
            </a:ln>
          </p:spPr>
          <p:txBody>
            <a:bodyPr wrap="square" rtlCol="0">
              <a:spAutoFit/>
            </a:bodyPr>
            <a:lstStyle/>
            <a:p>
              <a:r>
                <a:rPr lang="en-US" sz="1200" dirty="0"/>
                <a:t>2013: Influx of different breeders to address body sensitivity</a:t>
              </a:r>
            </a:p>
          </p:txBody>
        </p:sp>
      </p:grpSp>
      <p:sp>
        <p:nvSpPr>
          <p:cNvPr id="15" name="Slide Number Placeholder 14">
            <a:extLst>
              <a:ext uri="{FF2B5EF4-FFF2-40B4-BE49-F238E27FC236}">
                <a16:creationId xmlns:a16="http://schemas.microsoft.com/office/drawing/2014/main" id="{FF06801F-492F-8381-4778-DA4EBA3738D0}"/>
              </a:ext>
            </a:extLst>
          </p:cNvPr>
          <p:cNvSpPr>
            <a:spLocks noGrp="1"/>
          </p:cNvSpPr>
          <p:nvPr>
            <p:ph type="sldNum" sz="quarter" idx="12"/>
          </p:nvPr>
        </p:nvSpPr>
        <p:spPr/>
        <p:txBody>
          <a:bodyPr/>
          <a:lstStyle/>
          <a:p>
            <a:fld id="{F5D7A8B0-F719-C94C-A9BF-5FBD04FB7FA3}" type="slidenum">
              <a:rPr lang="en-US" smtClean="0"/>
              <a:t>9</a:t>
            </a:fld>
            <a:endParaRPr lang="en-US"/>
          </a:p>
        </p:txBody>
      </p:sp>
    </p:spTree>
    <p:extLst>
      <p:ext uri="{BB962C8B-B14F-4D97-AF65-F5344CB8AC3E}">
        <p14:creationId xmlns:p14="http://schemas.microsoft.com/office/powerpoint/2010/main" val="21152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{7D9A3832-F0A8-8544-8B5F-1F013F8B9757}tf10001069</Template>
  <TotalTime>20793</TotalTime>
  <Words>2992</Words>
  <Application>Microsoft Macintosh PowerPoint</Application>
  <PresentationFormat>Widescreen</PresentationFormat>
  <Paragraphs>462</Paragraphs>
  <Slides>38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-apple-system</vt:lpstr>
      <vt:lpstr>Arial</vt:lpstr>
      <vt:lpstr>Calibri</vt:lpstr>
      <vt:lpstr>Calibri Light</vt:lpstr>
      <vt:lpstr>QwcspsAdvTTb5929f4c</vt:lpstr>
      <vt:lpstr>Roboto</vt:lpstr>
      <vt:lpstr>Office Theme</vt:lpstr>
      <vt:lpstr>Improving health using EBVs: Elbow, Skin, and Mast Cell Tumors </vt:lpstr>
      <vt:lpstr>Introduction</vt:lpstr>
      <vt:lpstr>Skin (Atopy)</vt:lpstr>
      <vt:lpstr>Skin: Atopy Criteria</vt:lpstr>
      <vt:lpstr>Skin Trait = Lowest Skin Score of “Allergy Diagnoses”</vt:lpstr>
      <vt:lpstr>Skin Data: Dogs that leave the program</vt:lpstr>
      <vt:lpstr>PowerPoint Presentation</vt:lpstr>
      <vt:lpstr>IWDR* Skin EBV Model</vt:lpstr>
      <vt:lpstr>Skin Genetic Trend – GEB Data</vt:lpstr>
      <vt:lpstr>PowerPoint Presentation</vt:lpstr>
      <vt:lpstr>Timeline of Genetic Progress: GEB Skin Data</vt:lpstr>
      <vt:lpstr>Skin Genetic Trend by Year of Birth</vt:lpstr>
      <vt:lpstr>Summary: Skin </vt:lpstr>
      <vt:lpstr>Elbow Dysplasia</vt:lpstr>
      <vt:lpstr>Radiograph Views For Elbow Diagnoses</vt:lpstr>
      <vt:lpstr>Identifying Elbow Dysplasia (Radiographs)</vt:lpstr>
      <vt:lpstr>Identifying Elbow Dysplasia (CAT Scan)</vt:lpstr>
      <vt:lpstr>IWDR* Elbow EBV Model – same as Skin</vt:lpstr>
      <vt:lpstr>Elbow Genetic Trend by Generation</vt:lpstr>
      <vt:lpstr>PowerPoint Presentation</vt:lpstr>
      <vt:lpstr>Summary: Elbow Dysplasia</vt:lpstr>
      <vt:lpstr>Mast Cell Tumors</vt:lpstr>
      <vt:lpstr>Mast Cell Tumors</vt:lpstr>
      <vt:lpstr>Mast Cell Genetic Model (GEB Labradors)</vt:lpstr>
      <vt:lpstr>Mast Cell Genetic Trend by Generation</vt:lpstr>
      <vt:lpstr>PowerPoint Presentation</vt:lpstr>
      <vt:lpstr>EU &amp; US cluster</vt:lpstr>
      <vt:lpstr>GEB GWAS analysis based on mast cell tumor cases and controls</vt:lpstr>
      <vt:lpstr>Summary: Mast Cell</vt:lpstr>
      <vt:lpstr>Questions?</vt:lpstr>
      <vt:lpstr>Extra/alternative slides</vt:lpstr>
      <vt:lpstr>Some References for CT Scans for detecting Elbow Dysplasia</vt:lpstr>
      <vt:lpstr>Summary of Health Measures Needed</vt:lpstr>
      <vt:lpstr>Data Used in Addition to Health Data</vt:lpstr>
      <vt:lpstr>PowerPoint Presentation</vt:lpstr>
      <vt:lpstr>Challenges of Each Condition</vt:lpstr>
      <vt:lpstr>Principles to Keep in Mind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using EBVs: Elbow, Skin and Mast cell tumours </dc:title>
  <dc:creator>Madeline Zimmermann</dc:creator>
  <cp:lastModifiedBy>Madeline Zimmermann</cp:lastModifiedBy>
  <cp:revision>328</cp:revision>
  <dcterms:created xsi:type="dcterms:W3CDTF">2023-02-15T16:14:33Z</dcterms:created>
  <dcterms:modified xsi:type="dcterms:W3CDTF">2023-04-29T06:50:48Z</dcterms:modified>
</cp:coreProperties>
</file>