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7.xml"/>
  <Override ContentType="application/vnd.ms-office.chartcolorstyle+xml" PartName="/ppt/charts/colors10.xml"/>
  <Override ContentType="application/vnd.ms-office.chartcolorstyle+xml" PartName="/ppt/charts/colors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hOfSM0jIl4SbkIWO3E3KwMkemP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63F73B-DCA7-4350-A713-25021850ECFC}">
  <a:tblStyle styleId="{5463F73B-DCA7-4350-A713-25021850EC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B8F4B05-59B7-4552-948B-D9FC759A0BF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../embeddings/oleObject1.bin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../embeddings/oleObject3.bin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../embeddings/oleObject2.bin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1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2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3.xlsx"/><Relationship Id="rId4" Type="http://schemas.openxmlformats.org/officeDocument/2006/relationships/chartUserShapes" Target="../drawings/drawing1.xm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4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5.xlsx"/><Relationship Id="rId4" Type="http://schemas.openxmlformats.org/officeDocument/2006/relationships/chartUserShapes" Target="../drawings/drawing2.xm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Sheet6.xlsx"/><Relationship Id="rId4" Type="http://schemas.openxmlformats.org/officeDocument/2006/relationships/chartUserShapes" Target="../drawings/drawing3.xm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Sheet7.xlsx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Estimates</a:t>
            </a:r>
            <a:r>
              <a:rPr lang="en-US" sz="2000" baseline="0" dirty="0"/>
              <a:t> of Heritability -Three Breeds</a:t>
            </a:r>
          </a:p>
          <a:p>
            <a:pPr>
              <a:defRPr/>
            </a:pPr>
            <a:r>
              <a:rPr lang="en-US" sz="1600" baseline="0" dirty="0"/>
              <a:t>Using All BCL Data- Puppy Test, W&amp;T, </a:t>
            </a:r>
            <a:r>
              <a:rPr lang="en-US" sz="1600" baseline="0" dirty="0" err="1"/>
              <a:t>GDBart</a:t>
            </a:r>
            <a:r>
              <a:rPr lang="en-US" sz="1600" baseline="0" dirty="0"/>
              <a:t> IFT, Training Observations</a:t>
            </a:r>
            <a:endParaRPr lang="en-US" sz="1600" dirty="0"/>
          </a:p>
        </c:rich>
      </c:tx>
      <c:layout>
        <c:manualLayout>
          <c:xMode val="edge"/>
          <c:yMode val="edge"/>
          <c:x val="0.21428143544581277"/>
          <c:y val="1.5926554229741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320121692488844E-2"/>
          <c:y val="0.19084959527711998"/>
          <c:w val="0.94700024939931504"/>
          <c:h val="0.75641425554118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[HeritabilityOnly_AllAnalyses.xlsx]Sheet1!$B$1</c:f>
              <c:strCache>
                <c:ptCount val="1"/>
                <c:pt idx="0">
                  <c:v>IWDRLR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[HeritabilityOnly_AllAnalyses.xlsx]Sheet1!$A$2:$A$12</c:f>
              <c:strCache>
                <c:ptCount val="11"/>
                <c:pt idx="0">
                  <c:v>Resilience</c:v>
                </c:pt>
                <c:pt idx="1">
                  <c:v>Excitable</c:v>
                </c:pt>
                <c:pt idx="2">
                  <c:v>Activ By Stress</c:v>
                </c:pt>
                <c:pt idx="3">
                  <c:v>Dog Dist </c:v>
                </c:pt>
                <c:pt idx="4">
                  <c:v>Chase Animals</c:v>
                </c:pt>
                <c:pt idx="5">
                  <c:v>Noise Fear</c:v>
                </c:pt>
                <c:pt idx="6">
                  <c:v>Object Fear</c:v>
                </c:pt>
                <c:pt idx="7">
                  <c:v>Initiative </c:v>
                </c:pt>
                <c:pt idx="8">
                  <c:v>Inhib By Stress</c:v>
                </c:pt>
                <c:pt idx="9">
                  <c:v>Body Sens </c:v>
                </c:pt>
                <c:pt idx="10">
                  <c:v>Harness Sens </c:v>
                </c:pt>
              </c:strCache>
            </c:strRef>
          </c:cat>
          <c:val>
            <c:numRef>
              <c:f>[HeritabilityOnly_AllAnalyses.xlsx]Sheet1!$B$2:$B$12</c:f>
              <c:numCache>
                <c:formatCode>General</c:formatCode>
                <c:ptCount val="11"/>
                <c:pt idx="0">
                  <c:v>0.08</c:v>
                </c:pt>
                <c:pt idx="1">
                  <c:v>0.15</c:v>
                </c:pt>
                <c:pt idx="2">
                  <c:v>0.13</c:v>
                </c:pt>
                <c:pt idx="3">
                  <c:v>0.08</c:v>
                </c:pt>
                <c:pt idx="4">
                  <c:v>0.09</c:v>
                </c:pt>
                <c:pt idx="5">
                  <c:v>0.11</c:v>
                </c:pt>
                <c:pt idx="6">
                  <c:v>0.1</c:v>
                </c:pt>
                <c:pt idx="7">
                  <c:v>0.15</c:v>
                </c:pt>
                <c:pt idx="8">
                  <c:v>0.1</c:v>
                </c:pt>
                <c:pt idx="9">
                  <c:v>0.12</c:v>
                </c:pt>
                <c:pt idx="1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F-4BEE-91F3-B6A645AD069C}"/>
            </c:ext>
          </c:extLst>
        </c:ser>
        <c:ser>
          <c:idx val="1"/>
          <c:order val="1"/>
          <c:tx>
            <c:strRef>
              <c:f>[HeritabilityOnly_AllAnalyses.xlsx]Sheet1!$C$1</c:f>
              <c:strCache>
                <c:ptCount val="1"/>
                <c:pt idx="0">
                  <c:v>IWDR GR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[HeritabilityOnly_AllAnalyses.xlsx]Sheet1!$A$2:$A$12</c:f>
              <c:strCache>
                <c:ptCount val="11"/>
                <c:pt idx="0">
                  <c:v>Resilience</c:v>
                </c:pt>
                <c:pt idx="1">
                  <c:v>Excitable</c:v>
                </c:pt>
                <c:pt idx="2">
                  <c:v>Activ By Stress</c:v>
                </c:pt>
                <c:pt idx="3">
                  <c:v>Dog Dist </c:v>
                </c:pt>
                <c:pt idx="4">
                  <c:v>Chase Animals</c:v>
                </c:pt>
                <c:pt idx="5">
                  <c:v>Noise Fear</c:v>
                </c:pt>
                <c:pt idx="6">
                  <c:v>Object Fear</c:v>
                </c:pt>
                <c:pt idx="7">
                  <c:v>Initiative </c:v>
                </c:pt>
                <c:pt idx="8">
                  <c:v>Inhib By Stress</c:v>
                </c:pt>
                <c:pt idx="9">
                  <c:v>Body Sens </c:v>
                </c:pt>
                <c:pt idx="10">
                  <c:v>Harness Sens </c:v>
                </c:pt>
              </c:strCache>
            </c:strRef>
          </c:cat>
          <c:val>
            <c:numRef>
              <c:f>[HeritabilityOnly_AllAnalyses.xlsx]Sheet1!$C$2:$C$12</c:f>
              <c:numCache>
                <c:formatCode>General</c:formatCode>
                <c:ptCount val="11"/>
                <c:pt idx="0">
                  <c:v>0.12</c:v>
                </c:pt>
                <c:pt idx="1">
                  <c:v>0.2</c:v>
                </c:pt>
                <c:pt idx="2">
                  <c:v>0.17</c:v>
                </c:pt>
                <c:pt idx="3">
                  <c:v>0</c:v>
                </c:pt>
                <c:pt idx="4">
                  <c:v>0.33</c:v>
                </c:pt>
                <c:pt idx="5">
                  <c:v>0.27</c:v>
                </c:pt>
                <c:pt idx="6">
                  <c:v>0.19</c:v>
                </c:pt>
                <c:pt idx="7">
                  <c:v>0.47</c:v>
                </c:pt>
                <c:pt idx="8">
                  <c:v>0.3</c:v>
                </c:pt>
                <c:pt idx="9">
                  <c:v>0.18</c:v>
                </c:pt>
                <c:pt idx="1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F-4BEE-91F3-B6A645AD069C}"/>
            </c:ext>
          </c:extLst>
        </c:ser>
        <c:ser>
          <c:idx val="2"/>
          <c:order val="2"/>
          <c:tx>
            <c:strRef>
              <c:f>[HeritabilityOnly_AllAnalyses.xlsx]Sheet1!$D$1</c:f>
              <c:strCache>
                <c:ptCount val="1"/>
                <c:pt idx="0">
                  <c:v>IWDR 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[HeritabilityOnly_AllAnalyses.xlsx]Sheet1!$A$2:$A$12</c:f>
              <c:strCache>
                <c:ptCount val="11"/>
                <c:pt idx="0">
                  <c:v>Resilience</c:v>
                </c:pt>
                <c:pt idx="1">
                  <c:v>Excitable</c:v>
                </c:pt>
                <c:pt idx="2">
                  <c:v>Activ By Stress</c:v>
                </c:pt>
                <c:pt idx="3">
                  <c:v>Dog Dist </c:v>
                </c:pt>
                <c:pt idx="4">
                  <c:v>Chase Animals</c:v>
                </c:pt>
                <c:pt idx="5">
                  <c:v>Noise Fear</c:v>
                </c:pt>
                <c:pt idx="6">
                  <c:v>Object Fear</c:v>
                </c:pt>
                <c:pt idx="7">
                  <c:v>Initiative </c:v>
                </c:pt>
                <c:pt idx="8">
                  <c:v>Inhib By Stress</c:v>
                </c:pt>
                <c:pt idx="9">
                  <c:v>Body Sens </c:v>
                </c:pt>
                <c:pt idx="10">
                  <c:v>Harness Sens </c:v>
                </c:pt>
              </c:strCache>
            </c:strRef>
          </c:cat>
          <c:val>
            <c:numRef>
              <c:f>[HeritabilityOnly_AllAnalyses.xlsx]Sheet1!$D$2:$D$12</c:f>
              <c:numCache>
                <c:formatCode>General</c:formatCode>
                <c:ptCount val="11"/>
                <c:pt idx="0">
                  <c:v>0.09</c:v>
                </c:pt>
                <c:pt idx="1">
                  <c:v>0.13</c:v>
                </c:pt>
                <c:pt idx="2">
                  <c:v>0.13</c:v>
                </c:pt>
                <c:pt idx="3">
                  <c:v>0.21</c:v>
                </c:pt>
                <c:pt idx="4">
                  <c:v>0.17</c:v>
                </c:pt>
                <c:pt idx="5">
                  <c:v>0.17</c:v>
                </c:pt>
                <c:pt idx="6">
                  <c:v>0.15</c:v>
                </c:pt>
                <c:pt idx="7">
                  <c:v>0.02</c:v>
                </c:pt>
                <c:pt idx="8">
                  <c:v>0.21</c:v>
                </c:pt>
                <c:pt idx="9">
                  <c:v>0.1</c:v>
                </c:pt>
                <c:pt idx="1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F-4BEE-91F3-B6A645AD0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115183"/>
        <c:axId val="687923487"/>
      </c:barChart>
      <c:catAx>
        <c:axId val="137911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23487"/>
        <c:crosses val="autoZero"/>
        <c:auto val="1"/>
        <c:lblAlgn val="ctr"/>
        <c:lblOffset val="100"/>
        <c:noMultiLvlLbl val="0"/>
      </c:catAx>
      <c:valAx>
        <c:axId val="68792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11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Top 6</a:t>
            </a:r>
            <a:r>
              <a:rPr lang="en-US" sz="1800" baseline="0" dirty="0"/>
              <a:t> </a:t>
            </a:r>
            <a:r>
              <a:rPr lang="en-US" sz="1800" dirty="0"/>
              <a:t>Reasons For</a:t>
            </a:r>
            <a:r>
              <a:rPr lang="en-US" sz="1800" baseline="0" dirty="0"/>
              <a:t> Release</a:t>
            </a:r>
            <a:endParaRPr lang="en-US" sz="1800" dirty="0"/>
          </a:p>
        </c:rich>
      </c:tx>
      <c:layout>
        <c:manualLayout>
          <c:xMode val="edge"/>
          <c:yMode val="edge"/>
          <c:x val="0.39173399286012467"/>
          <c:y val="4.43314439260457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'[BehaviorRelease 2011 thru Aug2018_2018_0830.xlsx]Sheet1'!$B$2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Aug2018_2018_0830.xlsx]Sheet1'!$B$3:$B$8</c:f>
              <c:numCache>
                <c:formatCode>General</c:formatCode>
                <c:ptCount val="6"/>
                <c:pt idx="0">
                  <c:v>39</c:v>
                </c:pt>
                <c:pt idx="1">
                  <c:v>28</c:v>
                </c:pt>
                <c:pt idx="2">
                  <c:v>21</c:v>
                </c:pt>
                <c:pt idx="3">
                  <c:v>11</c:v>
                </c:pt>
                <c:pt idx="4">
                  <c:v>9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3-48EA-AAF1-B5164DC7AF92}"/>
            </c:ext>
          </c:extLst>
        </c:ser>
        <c:ser>
          <c:idx val="1"/>
          <c:order val="1"/>
          <c:tx>
            <c:strRef>
              <c:f>'[BehaviorRelease 2011 thru Aug2018_2018_0830.xlsx]Sheet1'!$C$2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Aug2018_2018_0830.xlsx]Sheet1'!$C$3:$C$8</c:f>
              <c:numCache>
                <c:formatCode>General</c:formatCode>
                <c:ptCount val="6"/>
                <c:pt idx="0">
                  <c:v>31</c:v>
                </c:pt>
                <c:pt idx="1">
                  <c:v>41</c:v>
                </c:pt>
                <c:pt idx="2">
                  <c:v>19</c:v>
                </c:pt>
                <c:pt idx="3">
                  <c:v>8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3-48EA-AAF1-B5164DC7AF92}"/>
            </c:ext>
          </c:extLst>
        </c:ser>
        <c:ser>
          <c:idx val="2"/>
          <c:order val="2"/>
          <c:tx>
            <c:strRef>
              <c:f>'[BehaviorRelease 2011 thru Aug2018_2018_0830.xlsx]Sheet1'!$D$2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Aug2018_2018_0830.xlsx]Sheet1'!$D$3:$D$8</c:f>
              <c:numCache>
                <c:formatCode>General</c:formatCode>
                <c:ptCount val="6"/>
                <c:pt idx="0">
                  <c:v>32</c:v>
                </c:pt>
                <c:pt idx="1">
                  <c:v>34</c:v>
                </c:pt>
                <c:pt idx="2">
                  <c:v>26</c:v>
                </c:pt>
                <c:pt idx="3">
                  <c:v>21</c:v>
                </c:pt>
                <c:pt idx="4">
                  <c:v>15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3-48EA-AAF1-B5164DC7AF92}"/>
            </c:ext>
          </c:extLst>
        </c:ser>
        <c:ser>
          <c:idx val="3"/>
          <c:order val="3"/>
          <c:tx>
            <c:strRef>
              <c:f>'[BehaviorRelease 2011 thru Aug2018_2018_0830.xlsx]Sheet1'!$E$2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Aug2018_2018_0830.xlsx]Sheet1'!$E$3:$E$8</c:f>
              <c:numCache>
                <c:formatCode>General</c:formatCode>
                <c:ptCount val="6"/>
                <c:pt idx="0">
                  <c:v>21</c:v>
                </c:pt>
                <c:pt idx="1">
                  <c:v>36</c:v>
                </c:pt>
                <c:pt idx="2">
                  <c:v>28</c:v>
                </c:pt>
                <c:pt idx="3">
                  <c:v>18</c:v>
                </c:pt>
                <c:pt idx="4">
                  <c:v>19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63-48EA-AAF1-B5164DC7AF92}"/>
            </c:ext>
          </c:extLst>
        </c:ser>
        <c:ser>
          <c:idx val="4"/>
          <c:order val="4"/>
          <c:tx>
            <c:strRef>
              <c:f>'[BehaviorRelease 2011 thru Aug2018_2018_0830.xlsx]Sheet1'!$F$2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Aug2018_2018_0830.xlsx]Sheet1'!$F$3:$F$8</c:f>
              <c:numCache>
                <c:formatCode>General</c:formatCode>
                <c:ptCount val="6"/>
                <c:pt idx="0">
                  <c:v>30</c:v>
                </c:pt>
                <c:pt idx="1">
                  <c:v>34</c:v>
                </c:pt>
                <c:pt idx="2">
                  <c:v>31</c:v>
                </c:pt>
                <c:pt idx="3">
                  <c:v>6</c:v>
                </c:pt>
                <c:pt idx="4">
                  <c:v>4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3-48EA-AAF1-B5164DC7AF92}"/>
            </c:ext>
          </c:extLst>
        </c:ser>
        <c:ser>
          <c:idx val="5"/>
          <c:order val="5"/>
          <c:tx>
            <c:strRef>
              <c:f>'[BehaviorRelease 2011 thru Aug2018_2018_0830.xlsx]Sheet1'!$G$2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'[BehaviorRelease 2011 thru Aug2018_2018_0830.xlsx]Sheet1'!$A$3:$A$8</c:f>
              <c:strCache>
                <c:ptCount val="6"/>
                <c:pt idx="0">
                  <c:v>Activated By Stress</c:v>
                </c:pt>
                <c:pt idx="1">
                  <c:v>Inhibited By Stress</c:v>
                </c:pt>
                <c:pt idx="2">
                  <c:v>Reslience</c:v>
                </c:pt>
                <c:pt idx="3">
                  <c:v>Noise-Traffic</c:v>
                </c:pt>
                <c:pt idx="4">
                  <c:v>Fear of people/objects</c:v>
                </c:pt>
                <c:pt idx="5">
                  <c:v>Body/harness sensitivity</c:v>
                </c:pt>
              </c:strCache>
            </c:strRef>
          </c:cat>
          <c:val>
            <c:numRef>
              <c:f>'[BehaviorRelease 2011 thru Aug2018_2018_0830.xlsx]Sheet1'!$G$3:$G$8</c:f>
              <c:numCache>
                <c:formatCode>0</c:formatCode>
                <c:ptCount val="6"/>
                <c:pt idx="0">
                  <c:v>13.333333333333334</c:v>
                </c:pt>
                <c:pt idx="1">
                  <c:v>26.666666666666668</c:v>
                </c:pt>
                <c:pt idx="2">
                  <c:v>20</c:v>
                </c:pt>
                <c:pt idx="3">
                  <c:v>18.666666666666668</c:v>
                </c:pt>
                <c:pt idx="4">
                  <c:v>13.333333333333334</c:v>
                </c:pt>
                <c:pt idx="5">
                  <c:v>17.333333333333332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63-48EA-AAF1-B5164DC7A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740744"/>
        <c:axId val="479732544"/>
      </c:barChart>
      <c:catAx>
        <c:axId val="47974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32544"/>
        <c:crosses val="autoZero"/>
        <c:auto val="1"/>
        <c:lblAlgn val="ctr"/>
        <c:lblOffset val="100"/>
        <c:noMultiLvlLbl val="0"/>
      </c:catAx>
      <c:valAx>
        <c:axId val="4797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4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116143531647207"/>
          <c:y val="6.7858742296431962E-2"/>
          <c:w val="0.23138828110380169"/>
          <c:h val="3.581306899455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Estimates</a:t>
            </a:r>
            <a:r>
              <a:rPr lang="en-US" sz="3600" baseline="0" dirty="0"/>
              <a:t> of Heritability GEB vs IWDR LR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0" i="0" baseline="0" dirty="0">
                <a:effectLst/>
              </a:rPr>
              <a:t>Using All BCL Data- Puppy Test, W&amp;T, </a:t>
            </a:r>
            <a:r>
              <a:rPr lang="en-US" sz="1800" b="0" i="0" baseline="0" dirty="0" err="1">
                <a:effectLst/>
              </a:rPr>
              <a:t>GDBart</a:t>
            </a:r>
            <a:r>
              <a:rPr lang="en-US" sz="1800" b="0" i="0" baseline="0" dirty="0">
                <a:effectLst/>
              </a:rPr>
              <a:t> IFT, Training Observations</a:t>
            </a:r>
            <a:endParaRPr lang="en-US" sz="18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[HeritabilityOnly_AllAnalyses.xlsx]Sheet1!$F$1</c:f>
              <c:strCache>
                <c:ptCount val="1"/>
                <c:pt idx="0">
                  <c:v>GEB LR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[HeritabilityOnly_AllAnalyses.xlsx]Sheet1!$E$2:$E$12</c:f>
              <c:strCache>
                <c:ptCount val="11"/>
                <c:pt idx="0">
                  <c:v>Resilience – Poor Return To Productive State</c:v>
                </c:pt>
                <c:pt idx="1">
                  <c:v>Excitable</c:v>
                </c:pt>
                <c:pt idx="2">
                  <c:v>Activated By Potentially Stressful Stimuli </c:v>
                </c:pt>
                <c:pt idx="3">
                  <c:v>Dog Distraction</c:v>
                </c:pt>
                <c:pt idx="4">
                  <c:v>Chasing Animals</c:v>
                </c:pt>
                <c:pt idx="5">
                  <c:v>Noise Fear</c:v>
                </c:pt>
                <c:pt idx="6">
                  <c:v>Object Fear</c:v>
                </c:pt>
                <c:pt idx="7">
                  <c:v>Initiative (available from training data only)</c:v>
                </c:pt>
                <c:pt idx="8">
                  <c:v>Inhibited by Potentially Stressful Stimuli</c:v>
                </c:pt>
                <c:pt idx="9">
                  <c:v>Body Sensitivity</c:v>
                </c:pt>
                <c:pt idx="10">
                  <c:v>Harness Sensitivity</c:v>
                </c:pt>
              </c:strCache>
              <c:extLst/>
            </c:strRef>
          </c:cat>
          <c:val>
            <c:numRef>
              <c:f>[HeritabilityOnly_AllAnalyses.xlsx]Sheet1!$F$2:$F$12</c:f>
              <c:numCache>
                <c:formatCode>General</c:formatCode>
                <c:ptCount val="11"/>
                <c:pt idx="0">
                  <c:v>0.35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0.2</c:v>
                </c:pt>
                <c:pt idx="4">
                  <c:v>0.28999999999999998</c:v>
                </c:pt>
                <c:pt idx="5">
                  <c:v>0.25</c:v>
                </c:pt>
                <c:pt idx="6">
                  <c:v>0.24</c:v>
                </c:pt>
                <c:pt idx="7">
                  <c:v>0.34</c:v>
                </c:pt>
                <c:pt idx="8">
                  <c:v>0.31</c:v>
                </c:pt>
                <c:pt idx="9">
                  <c:v>0.21</c:v>
                </c:pt>
                <c:pt idx="10">
                  <c:v>0.39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17-4A5F-8DDB-C10C2BF6DB80}"/>
            </c:ext>
          </c:extLst>
        </c:ser>
        <c:ser>
          <c:idx val="1"/>
          <c:order val="1"/>
          <c:tx>
            <c:strRef>
              <c:f>[HeritabilityOnly_AllAnalyses.xlsx]Sheet1!$G$1</c:f>
              <c:strCache>
                <c:ptCount val="1"/>
                <c:pt idx="0">
                  <c:v>IWDR 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[HeritabilityOnly_AllAnalyses.xlsx]Sheet1!$E$2:$E$12</c:f>
              <c:strCache>
                <c:ptCount val="11"/>
                <c:pt idx="0">
                  <c:v>Resilience – Poor Return To Productive State</c:v>
                </c:pt>
                <c:pt idx="1">
                  <c:v>Excitable</c:v>
                </c:pt>
                <c:pt idx="2">
                  <c:v>Activated By Potentially Stressful Stimuli </c:v>
                </c:pt>
                <c:pt idx="3">
                  <c:v>Dog Distraction</c:v>
                </c:pt>
                <c:pt idx="4">
                  <c:v>Chasing Animals</c:v>
                </c:pt>
                <c:pt idx="5">
                  <c:v>Noise Fear</c:v>
                </c:pt>
                <c:pt idx="6">
                  <c:v>Object Fear</c:v>
                </c:pt>
                <c:pt idx="7">
                  <c:v>Initiative (available from training data only)</c:v>
                </c:pt>
                <c:pt idx="8">
                  <c:v>Inhibited by Potentially Stressful Stimuli</c:v>
                </c:pt>
                <c:pt idx="9">
                  <c:v>Body Sensitivity</c:v>
                </c:pt>
                <c:pt idx="10">
                  <c:v>Harness Sensitivity</c:v>
                </c:pt>
              </c:strCache>
              <c:extLst/>
            </c:strRef>
          </c:cat>
          <c:val>
            <c:numRef>
              <c:f>[HeritabilityOnly_AllAnalyses.xlsx]Sheet1!$G$2:$G$16</c:f>
              <c:numCache>
                <c:formatCode>General</c:formatCode>
                <c:ptCount val="11"/>
                <c:pt idx="0">
                  <c:v>0.08</c:v>
                </c:pt>
                <c:pt idx="1">
                  <c:v>0.15</c:v>
                </c:pt>
                <c:pt idx="2">
                  <c:v>0.13</c:v>
                </c:pt>
                <c:pt idx="3">
                  <c:v>0.08</c:v>
                </c:pt>
                <c:pt idx="4">
                  <c:v>0.09</c:v>
                </c:pt>
                <c:pt idx="5">
                  <c:v>0.11</c:v>
                </c:pt>
                <c:pt idx="6">
                  <c:v>0.1</c:v>
                </c:pt>
                <c:pt idx="7">
                  <c:v>0.15</c:v>
                </c:pt>
                <c:pt idx="8">
                  <c:v>0.1</c:v>
                </c:pt>
                <c:pt idx="9">
                  <c:v>0.12</c:v>
                </c:pt>
                <c:pt idx="10">
                  <c:v>0.27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17-4A5F-8DDB-C10C2BF6D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505855"/>
        <c:axId val="687916767"/>
      </c:barChart>
      <c:catAx>
        <c:axId val="128750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916767"/>
        <c:crosses val="autoZero"/>
        <c:auto val="1"/>
        <c:lblAlgn val="ctr"/>
        <c:lblOffset val="100"/>
        <c:noMultiLvlLbl val="0"/>
      </c:catAx>
      <c:valAx>
        <c:axId val="68791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50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LR IWDR Noise Sens  H2- 0.12   SE- 0.01</a:t>
            </a:r>
          </a:p>
          <a:p>
            <a:pPr>
              <a:defRPr/>
            </a:pPr>
            <a:r>
              <a:rPr lang="en-US" sz="1800" dirty="0" err="1"/>
              <a:t>NData</a:t>
            </a:r>
            <a:r>
              <a:rPr lang="en-US" sz="1800" dirty="0"/>
              <a:t>- 14258 </a:t>
            </a:r>
            <a:r>
              <a:rPr lang="en-US" sz="1800" dirty="0" err="1"/>
              <a:t>NPed</a:t>
            </a:r>
            <a:r>
              <a:rPr lang="en-US" sz="1800" dirty="0"/>
              <a:t>-</a:t>
            </a:r>
            <a:r>
              <a:rPr lang="en-US" sz="1800" baseline="0" dirty="0"/>
              <a:t> </a:t>
            </a:r>
            <a:r>
              <a:rPr lang="en-US" sz="1800" dirty="0"/>
              <a:t>22807</a:t>
            </a:r>
          </a:p>
        </c:rich>
      </c:tx>
      <c:layout>
        <c:manualLayout>
          <c:xMode val="edge"/>
          <c:yMode val="edge"/>
          <c:x val="0.2049374453193350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LRVarianceComponents!$F$21</c:f>
              <c:strCache>
                <c:ptCount val="1"/>
                <c:pt idx="0">
                  <c:v>Noise Sens  H2- 0.12SE- 0.01Nped- 8899Ndata-13951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4-48A7-87F8-DDFA082AA2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4-48A7-87F8-DDFA082AA2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4-48A7-87F8-DDFA082AA2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4-48A7-87F8-DDFA082AA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LRVarianceComponents!$G$18:$J$18</c:f>
              <c:strCache>
                <c:ptCount val="4"/>
                <c:pt idx="0">
                  <c:v>Org Contemp Grp</c:v>
                </c:pt>
                <c:pt idx="1">
                  <c:v>Genetic Additive</c:v>
                </c:pt>
                <c:pt idx="2">
                  <c:v>Permanent Environmental</c:v>
                </c:pt>
                <c:pt idx="3">
                  <c:v>Not Accounted for In Model</c:v>
                </c:pt>
              </c:strCache>
            </c:strRef>
          </c:cat>
          <c:val>
            <c:numRef>
              <c:f>LRVarianceComponents!$G$21:$J$21</c:f>
              <c:numCache>
                <c:formatCode>0.00%</c:formatCode>
                <c:ptCount val="4"/>
                <c:pt idx="0">
                  <c:v>0.16877599787591821</c:v>
                </c:pt>
                <c:pt idx="1">
                  <c:v>0.12355707837608891</c:v>
                </c:pt>
                <c:pt idx="2">
                  <c:v>3.701718230437586E-2</c:v>
                </c:pt>
                <c:pt idx="3">
                  <c:v>0.67080525457372964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84-48A7-87F8-DDFA082AA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63874139059408"/>
          <c:y val="0.27948823413886326"/>
          <c:w val="0.3005101328876052"/>
          <c:h val="0.57985132343109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%</a:t>
            </a:r>
            <a:r>
              <a:rPr lang="en-US" sz="2000" baseline="0"/>
              <a:t> Total Variance Explained by Organization Providing Data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GR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Sheet6!$A$2:$A$12</c:f>
              <c:strCache>
                <c:ptCount val="11"/>
                <c:pt idx="0">
                  <c:v>Act ByStress</c:v>
                </c:pt>
                <c:pt idx="1">
                  <c:v>Inhibited By Stress</c:v>
                </c:pt>
                <c:pt idx="2">
                  <c:v>Excitable</c:v>
                </c:pt>
                <c:pt idx="3">
                  <c:v>Resilience</c:v>
                </c:pt>
                <c:pt idx="4">
                  <c:v>Noise Sens </c:v>
                </c:pt>
                <c:pt idx="5">
                  <c:v>ObjectFear</c:v>
                </c:pt>
                <c:pt idx="6">
                  <c:v>Lacks Initiative</c:v>
                </c:pt>
                <c:pt idx="7">
                  <c:v>Body Sens</c:v>
                </c:pt>
                <c:pt idx="8">
                  <c:v>HarnessSens </c:v>
                </c:pt>
                <c:pt idx="9">
                  <c:v>Dog Distract</c:v>
                </c:pt>
                <c:pt idx="10">
                  <c:v>ChaseAnimals</c:v>
                </c:pt>
              </c:strCache>
            </c:strRef>
          </c:cat>
          <c:val>
            <c:numRef>
              <c:f>Sheet6!$B$2:$B$12</c:f>
              <c:numCache>
                <c:formatCode>0.0%</c:formatCode>
                <c:ptCount val="11"/>
                <c:pt idx="0">
                  <c:v>7.5949949325641225E-2</c:v>
                </c:pt>
                <c:pt idx="1">
                  <c:v>7.8020579002441567E-2</c:v>
                </c:pt>
                <c:pt idx="2">
                  <c:v>2.9827998633101722E-2</c:v>
                </c:pt>
                <c:pt idx="3">
                  <c:v>0.1700333636639369</c:v>
                </c:pt>
                <c:pt idx="4">
                  <c:v>9.8874738311235166E-2</c:v>
                </c:pt>
                <c:pt idx="5">
                  <c:v>0.15427903806834778</c:v>
                </c:pt>
                <c:pt idx="6">
                  <c:v>4.8418570375829036E-2</c:v>
                </c:pt>
                <c:pt idx="7">
                  <c:v>0.24043802887008464</c:v>
                </c:pt>
                <c:pt idx="8">
                  <c:v>4.7117831278136624E-2</c:v>
                </c:pt>
                <c:pt idx="9">
                  <c:v>0.15835982677047086</c:v>
                </c:pt>
                <c:pt idx="10">
                  <c:v>8.4882399928996183E-2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6-4E3F-BC71-73E9825E4BBB}"/>
            </c:ext>
          </c:extLst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Sheet6!$A$2:$A$12</c:f>
              <c:strCache>
                <c:ptCount val="11"/>
                <c:pt idx="0">
                  <c:v>Act ByStress</c:v>
                </c:pt>
                <c:pt idx="1">
                  <c:v>Inhibited By Stress</c:v>
                </c:pt>
                <c:pt idx="2">
                  <c:v>Excitable</c:v>
                </c:pt>
                <c:pt idx="3">
                  <c:v>Resilience</c:v>
                </c:pt>
                <c:pt idx="4">
                  <c:v>Noise Sens </c:v>
                </c:pt>
                <c:pt idx="5">
                  <c:v>ObjectFear</c:v>
                </c:pt>
                <c:pt idx="6">
                  <c:v>Lacks Initiative</c:v>
                </c:pt>
                <c:pt idx="7">
                  <c:v>Body Sens</c:v>
                </c:pt>
                <c:pt idx="8">
                  <c:v>HarnessSens </c:v>
                </c:pt>
                <c:pt idx="9">
                  <c:v>Dog Distract</c:v>
                </c:pt>
                <c:pt idx="10">
                  <c:v>ChaseAnimals</c:v>
                </c:pt>
              </c:strCache>
            </c:strRef>
          </c:cat>
          <c:val>
            <c:numRef>
              <c:f>Sheet6!$C$2:$C$12</c:f>
              <c:numCache>
                <c:formatCode>0.0%</c:formatCode>
                <c:ptCount val="11"/>
                <c:pt idx="0">
                  <c:v>7.6176812474474026E-2</c:v>
                </c:pt>
                <c:pt idx="1">
                  <c:v>0.12899988850485003</c:v>
                </c:pt>
                <c:pt idx="2">
                  <c:v>5.8530234585992651E-2</c:v>
                </c:pt>
                <c:pt idx="3">
                  <c:v>9.71141973493891E-2</c:v>
                </c:pt>
                <c:pt idx="4">
                  <c:v>0.16419905539076524</c:v>
                </c:pt>
                <c:pt idx="5">
                  <c:v>0.18368054629357947</c:v>
                </c:pt>
                <c:pt idx="6">
                  <c:v>0.14423262121420569</c:v>
                </c:pt>
                <c:pt idx="7">
                  <c:v>0.1147816055791516</c:v>
                </c:pt>
                <c:pt idx="8">
                  <c:v>3.0214307792698424E-2</c:v>
                </c:pt>
                <c:pt idx="9">
                  <c:v>0.16606989762469113</c:v>
                </c:pt>
                <c:pt idx="10">
                  <c:v>0.10567298832395858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6-4E3F-BC71-73E9825E4BBB}"/>
            </c:ext>
          </c:extLst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Sheet6!$A$2:$A$12</c:f>
              <c:strCache>
                <c:ptCount val="11"/>
                <c:pt idx="0">
                  <c:v>Act ByStress</c:v>
                </c:pt>
                <c:pt idx="1">
                  <c:v>Inhibited By Stress</c:v>
                </c:pt>
                <c:pt idx="2">
                  <c:v>Excitable</c:v>
                </c:pt>
                <c:pt idx="3">
                  <c:v>Resilience</c:v>
                </c:pt>
                <c:pt idx="4">
                  <c:v>Noise Sens </c:v>
                </c:pt>
                <c:pt idx="5">
                  <c:v>ObjectFear</c:v>
                </c:pt>
                <c:pt idx="6">
                  <c:v>Lacks Initiative</c:v>
                </c:pt>
                <c:pt idx="7">
                  <c:v>Body Sens</c:v>
                </c:pt>
                <c:pt idx="8">
                  <c:v>HarnessSens </c:v>
                </c:pt>
                <c:pt idx="9">
                  <c:v>Dog Distract</c:v>
                </c:pt>
                <c:pt idx="10">
                  <c:v>ChaseAnimals</c:v>
                </c:pt>
              </c:strCache>
            </c:strRef>
          </c:cat>
          <c:val>
            <c:numRef>
              <c:f>Sheet6!$D$2:$D$12</c:f>
              <c:numCache>
                <c:formatCode>0.0%</c:formatCode>
                <c:ptCount val="11"/>
                <c:pt idx="0">
                  <c:v>2.4254934298026283E-2</c:v>
                </c:pt>
                <c:pt idx="1">
                  <c:v>2.7648243501370316E-2</c:v>
                </c:pt>
                <c:pt idx="2">
                  <c:v>7.324092886434741E-2</c:v>
                </c:pt>
                <c:pt idx="3">
                  <c:v>6.1675753089985678E-2</c:v>
                </c:pt>
                <c:pt idx="4">
                  <c:v>6.0049416477756586E-2</c:v>
                </c:pt>
                <c:pt idx="5">
                  <c:v>3.7663080069614711E-2</c:v>
                </c:pt>
                <c:pt idx="6">
                  <c:v>3.0769932216784705E-2</c:v>
                </c:pt>
                <c:pt idx="7">
                  <c:v>1.907869573532224E-2</c:v>
                </c:pt>
                <c:pt idx="8">
                  <c:v>5.4616191475159725E-2</c:v>
                </c:pt>
                <c:pt idx="9">
                  <c:v>5.5609876988239541E-2</c:v>
                </c:pt>
                <c:pt idx="10">
                  <c:v>7.3909419623705347E-3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6-4E3F-BC71-73E9825E4B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2204527"/>
        <c:axId val="1952955343"/>
      </c:barChart>
      <c:catAx>
        <c:axId val="138220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955343"/>
        <c:crosses val="autoZero"/>
        <c:auto val="1"/>
        <c:lblAlgn val="ctr"/>
        <c:lblOffset val="100"/>
        <c:noMultiLvlLbl val="0"/>
      </c:catAx>
      <c:valAx>
        <c:axId val="195295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04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Golden Retriever BCL Data Source</a:t>
            </a:r>
          </a:p>
        </c:rich>
      </c:tx>
      <c:layout>
        <c:manualLayout>
          <c:xMode val="edge"/>
          <c:yMode val="edge"/>
          <c:x val="0.1535067804024496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D6-4941-B3D3-C12CC751AB29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D6-4941-B3D3-C12CC751AB29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D6-4941-B3D3-C12CC751AB29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D6-4941-B3D3-C12CC751AB2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D6-4941-B3D3-C12CC751AB2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D6-4941-B3D3-C12CC751AB2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D6-4941-B3D3-C12CC751AB29}"/>
                </c:ext>
              </c:extLst>
            </c:dLbl>
            <c:dLbl>
              <c:idx val="3"/>
              <c:layout>
                <c:manualLayout>
                  <c:x val="-2.7777777777777804E-2"/>
                  <c:y val="6.9444444444444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BDE33C-ED63-4572-9AC6-64CF69137166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, </a:t>
                    </a:r>
                    <a:fld id="{8E038F5C-2E13-412D-8F6C-31111A2782A7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3066491688538"/>
                      <c:h val="0.18340296004666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D6-4941-B3D3-C12CC751A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BCLByOrg!$H$3:$H$6</c:f>
              <c:strCache>
                <c:ptCount val="4"/>
                <c:pt idx="0">
                  <c:v>1 organization</c:v>
                </c:pt>
                <c:pt idx="1">
                  <c:v>4 organizations</c:v>
                </c:pt>
                <c:pt idx="2">
                  <c:v>7 organizations</c:v>
                </c:pt>
                <c:pt idx="3">
                  <c:v>26 organization</c:v>
                </c:pt>
              </c:strCache>
            </c:strRef>
          </c:cat>
          <c:val>
            <c:numRef>
              <c:f>BCLByOrg!$I$3:$I$6</c:f>
              <c:numCache>
                <c:formatCode>0%</c:formatCode>
                <c:ptCount val="4"/>
                <c:pt idx="0">
                  <c:v>0.33</c:v>
                </c:pt>
                <c:pt idx="1">
                  <c:v>0.40607361963190186</c:v>
                </c:pt>
                <c:pt idx="2">
                  <c:v>0.27300613496932513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D6-4941-B3D3-C12CC751AB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German</a:t>
            </a:r>
            <a:r>
              <a:rPr lang="en-US" sz="1200" baseline="0" dirty="0"/>
              <a:t> Shepherd BCL Data Sources</a:t>
            </a:r>
            <a:endParaRPr lang="en-US" sz="1200" dirty="0"/>
          </a:p>
        </c:rich>
      </c:tx>
      <c:layout>
        <c:manualLayout>
          <c:xMode val="edge"/>
          <c:yMode val="edge"/>
          <c:x val="0.15058337940683883"/>
          <c:y val="4.1666600449324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43-4364-9FB4-E6CBCB74AF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43-4364-9FB4-E6CBCB74AF1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43-4364-9FB4-E6CBCB74AF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06933508311463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43-4364-9FB4-E6CBCB74AF13}"/>
                </c:ext>
              </c:extLst>
            </c:dLbl>
            <c:dLbl>
              <c:idx val="1"/>
              <c:layout>
                <c:manualLayout>
                  <c:x val="8.3334426946631429E-3"/>
                  <c:y val="0.120370370370370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9155730533678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43-4364-9FB4-E6CBCB74AF13}"/>
                </c:ext>
              </c:extLst>
            </c:dLbl>
            <c:dLbl>
              <c:idx val="2"/>
              <c:layout>
                <c:manualLayout>
                  <c:x val="-9.027777777777779E-2"/>
                  <c:y val="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68044619422573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43-4364-9FB4-E6CBCB74A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BCLByOrg!$H$43:$H$45</c:f>
              <c:strCache>
                <c:ptCount val="3"/>
                <c:pt idx="0">
                  <c:v>1 organization</c:v>
                </c:pt>
                <c:pt idx="1">
                  <c:v>1 organization </c:v>
                </c:pt>
                <c:pt idx="2">
                  <c:v>14 organizations</c:v>
                </c:pt>
              </c:strCache>
            </c:strRef>
          </c:cat>
          <c:val>
            <c:numRef>
              <c:f>BCLByOrg!$I$43:$I$45</c:f>
              <c:numCache>
                <c:formatCode>0%</c:formatCode>
                <c:ptCount val="3"/>
                <c:pt idx="0">
                  <c:v>0.75</c:v>
                </c:pt>
                <c:pt idx="1">
                  <c:v>0.19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43-4364-9FB4-E6CBCB74AF1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Variance Explained Labradors</a:t>
            </a:r>
            <a:endParaRPr lang="en-US" sz="2800" dirty="0">
              <a:effectLst/>
            </a:endParaRPr>
          </a:p>
          <a:p>
            <a:pPr>
              <a:defRPr/>
            </a:pPr>
            <a:r>
              <a:rPr lang="en-US" sz="1800" b="0" i="0" baseline="0" dirty="0">
                <a:effectLst/>
              </a:rPr>
              <a:t>H2, SE, </a:t>
            </a:r>
            <a:r>
              <a:rPr lang="en-US" sz="1800" b="0" i="0" baseline="0" dirty="0" err="1">
                <a:effectLst/>
              </a:rPr>
              <a:t>NPed</a:t>
            </a:r>
            <a:r>
              <a:rPr lang="en-US" sz="1800" b="0" i="0" baseline="0" dirty="0">
                <a:effectLst/>
              </a:rPr>
              <a:t>, </a:t>
            </a:r>
            <a:r>
              <a:rPr lang="en-US" sz="1800" b="0" i="0" baseline="0" dirty="0" err="1">
                <a:effectLst/>
              </a:rPr>
              <a:t>NData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0565515934775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LR!$G$18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LR!$C$19:$C$33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LR!$G$19:$G$33</c:f>
              <c:numCache>
                <c:formatCode>0.0%</c:formatCode>
                <c:ptCount val="15"/>
                <c:pt idx="0">
                  <c:v>9.71141973493891E-2</c:v>
                </c:pt>
                <c:pt idx="1">
                  <c:v>0.18368054629357947</c:v>
                </c:pt>
                <c:pt idx="2">
                  <c:v>0.16419905539076524</c:v>
                </c:pt>
                <c:pt idx="3">
                  <c:v>0.14423262121420569</c:v>
                </c:pt>
                <c:pt idx="4">
                  <c:v>0.12899988850485003</c:v>
                </c:pt>
                <c:pt idx="5">
                  <c:v>3.0214307792698424E-2</c:v>
                </c:pt>
                <c:pt idx="6">
                  <c:v>5.8530234585992651E-2</c:v>
                </c:pt>
                <c:pt idx="7">
                  <c:v>0.16606989762469113</c:v>
                </c:pt>
                <c:pt idx="8">
                  <c:v>0.10567298832395858</c:v>
                </c:pt>
                <c:pt idx="9">
                  <c:v>0.1147816055791516</c:v>
                </c:pt>
                <c:pt idx="10">
                  <c:v>7.6176812474474026E-2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E-4E0F-9433-A1BCFA649310}"/>
            </c:ext>
          </c:extLst>
        </c:ser>
        <c:ser>
          <c:idx val="1"/>
          <c:order val="1"/>
          <c:tx>
            <c:strRef>
              <c:f>LR!$H$18</c:f>
              <c:strCache>
                <c:ptCount val="1"/>
                <c:pt idx="0">
                  <c:v>Genetic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LR!$C$19:$C$33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LR!$H$19:$H$33</c:f>
              <c:numCache>
                <c:formatCode>0.0%</c:formatCode>
                <c:ptCount val="15"/>
                <c:pt idx="0">
                  <c:v>9.6034667262485746E-2</c:v>
                </c:pt>
                <c:pt idx="1">
                  <c:v>0.12212248926351729</c:v>
                </c:pt>
                <c:pt idx="2">
                  <c:v>0.1206846507364642</c:v>
                </c:pt>
                <c:pt idx="3">
                  <c:v>0.12833474184862717</c:v>
                </c:pt>
                <c:pt idx="4">
                  <c:v>9.7587650391753419E-2</c:v>
                </c:pt>
                <c:pt idx="5">
                  <c:v>0.26745543840368169</c:v>
                </c:pt>
                <c:pt idx="6">
                  <c:v>0.15785203037386009</c:v>
                </c:pt>
                <c:pt idx="7">
                  <c:v>9.3465378990367651E-2</c:v>
                </c:pt>
                <c:pt idx="8">
                  <c:v>0.10493996946900828</c:v>
                </c:pt>
                <c:pt idx="9">
                  <c:v>0.1272206491531645</c:v>
                </c:pt>
                <c:pt idx="10">
                  <c:v>0.10804159554303547</c:v>
                </c:pt>
                <c:pt idx="11">
                  <c:v>0.35463495910330201</c:v>
                </c:pt>
                <c:pt idx="12">
                  <c:v>0.31460703820058605</c:v>
                </c:pt>
                <c:pt idx="13">
                  <c:v>0.63344320282980948</c:v>
                </c:pt>
                <c:pt idx="14">
                  <c:v>0.48221617610685136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E-4E0F-9433-A1BCFA649310}"/>
            </c:ext>
          </c:extLst>
        </c:ser>
        <c:ser>
          <c:idx val="2"/>
          <c:order val="2"/>
          <c:tx>
            <c:strRef>
              <c:f>LR!$I$18</c:f>
              <c:strCache>
                <c:ptCount val="1"/>
                <c:pt idx="0">
                  <c:v>Permanent Envir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LR!$C$19:$C$33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LR!$I$19:$I$33</c:f>
              <c:numCache>
                <c:formatCode>0.0%</c:formatCode>
                <c:ptCount val="15"/>
                <c:pt idx="0">
                  <c:v>8.9556310782365325E-2</c:v>
                </c:pt>
                <c:pt idx="1">
                  <c:v>1.2012990477206649E-2</c:v>
                </c:pt>
                <c:pt idx="2">
                  <c:v>3.919237183485888E-2</c:v>
                </c:pt>
                <c:pt idx="3">
                  <c:v>8.1460663115897877E-2</c:v>
                </c:pt>
                <c:pt idx="4">
                  <c:v>6.1350713062163616E-2</c:v>
                </c:pt>
                <c:pt idx="5">
                  <c:v>0.13614726791908507</c:v>
                </c:pt>
                <c:pt idx="6">
                  <c:v>0.10587494398759854</c:v>
                </c:pt>
                <c:pt idx="7">
                  <c:v>7.2074991174542344E-2</c:v>
                </c:pt>
                <c:pt idx="8">
                  <c:v>0.13932859323642263</c:v>
                </c:pt>
                <c:pt idx="9">
                  <c:v>4.9993445545592784E-2</c:v>
                </c:pt>
                <c:pt idx="10">
                  <c:v>8.5424804431831272E-2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1E-4E0F-9433-A1BCFA649310}"/>
            </c:ext>
          </c:extLst>
        </c:ser>
        <c:ser>
          <c:idx val="3"/>
          <c:order val="3"/>
          <c:tx>
            <c:strRef>
              <c:f>LR!$J$18</c:f>
              <c:strCache>
                <c:ptCount val="1"/>
                <c:pt idx="0">
                  <c:v>Unexplained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LR!$C$19:$C$33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LR!$J$19:$J$33</c:f>
              <c:numCache>
                <c:formatCode>0.0%</c:formatCode>
                <c:ptCount val="15"/>
                <c:pt idx="0">
                  <c:v>0.71742888389759751</c:v>
                </c:pt>
                <c:pt idx="1">
                  <c:v>0.68234682173437544</c:v>
                </c:pt>
                <c:pt idx="2">
                  <c:v>0.67607032373871745</c:v>
                </c:pt>
                <c:pt idx="3">
                  <c:v>0.64615475324777427</c:v>
                </c:pt>
                <c:pt idx="4">
                  <c:v>0.71221074610527169</c:v>
                </c:pt>
                <c:pt idx="5">
                  <c:v>0.5663701617611705</c:v>
                </c:pt>
                <c:pt idx="6">
                  <c:v>0.67788933160552733</c:v>
                </c:pt>
                <c:pt idx="7">
                  <c:v>0.66855363356699793</c:v>
                </c:pt>
                <c:pt idx="8">
                  <c:v>0.65021385446893942</c:v>
                </c:pt>
                <c:pt idx="9">
                  <c:v>0.70815636306433849</c:v>
                </c:pt>
                <c:pt idx="10">
                  <c:v>0.73047721774826946</c:v>
                </c:pt>
                <c:pt idx="11">
                  <c:v>0.64546097142280123</c:v>
                </c:pt>
                <c:pt idx="12">
                  <c:v>0.68547216135589639</c:v>
                </c:pt>
                <c:pt idx="13">
                  <c:v>0.36680601334512419</c:v>
                </c:pt>
                <c:pt idx="14">
                  <c:v>0.51788276032649028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1E-4E0F-9433-A1BCFA649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1007231"/>
        <c:axId val="44733615"/>
      </c:barChart>
      <c:catAx>
        <c:axId val="201100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33615"/>
        <c:crosses val="autoZero"/>
        <c:auto val="1"/>
        <c:lblAlgn val="ctr"/>
        <c:lblOffset val="100"/>
        <c:noMultiLvlLbl val="0"/>
      </c:catAx>
      <c:valAx>
        <c:axId val="4473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00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650772533532071"/>
          <c:y val="0.11246813933729821"/>
          <c:w val="0.42679839550148613"/>
          <c:h val="5.381190668923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Variance</a:t>
            </a:r>
            <a:r>
              <a:rPr lang="en-US" sz="2000" baseline="0" dirty="0"/>
              <a:t> German Shepherds</a:t>
            </a:r>
          </a:p>
          <a:p>
            <a:pPr>
              <a:defRPr/>
            </a:pPr>
            <a:r>
              <a:rPr lang="en-US" sz="1200" baseline="0" dirty="0"/>
              <a:t>H2, SE, </a:t>
            </a:r>
            <a:r>
              <a:rPr lang="en-US" sz="1200" baseline="0" dirty="0" err="1"/>
              <a:t>NPed</a:t>
            </a:r>
            <a:r>
              <a:rPr lang="en-US" sz="1200" baseline="0" dirty="0"/>
              <a:t>, </a:t>
            </a:r>
            <a:r>
              <a:rPr lang="en-US" sz="1200" baseline="0" dirty="0" err="1"/>
              <a:t>NData</a:t>
            </a:r>
            <a:endParaRPr lang="en-US" sz="1200" dirty="0"/>
          </a:p>
        </c:rich>
      </c:tx>
      <c:layout>
        <c:manualLayout>
          <c:xMode val="edge"/>
          <c:yMode val="edge"/>
          <c:x val="0.1837137074596607"/>
          <c:y val="7.74679213420005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GSh!$G$18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GSh!$C$19:$C$33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GSh!$G$19:$G$33</c:f>
              <c:numCache>
                <c:formatCode>0.0%</c:formatCode>
                <c:ptCount val="15"/>
                <c:pt idx="0">
                  <c:v>6.1675753089985678E-2</c:v>
                </c:pt>
                <c:pt idx="1">
                  <c:v>3.7663080069614711E-2</c:v>
                </c:pt>
                <c:pt idx="2">
                  <c:v>6.0049416477756586E-2</c:v>
                </c:pt>
                <c:pt idx="3">
                  <c:v>3.0769932216784705E-2</c:v>
                </c:pt>
                <c:pt idx="4">
                  <c:v>2.7648243501370316E-2</c:v>
                </c:pt>
                <c:pt idx="5">
                  <c:v>5.4616191475159725E-2</c:v>
                </c:pt>
                <c:pt idx="6">
                  <c:v>7.324092886434741E-2</c:v>
                </c:pt>
                <c:pt idx="7">
                  <c:v>5.5609876988239541E-2</c:v>
                </c:pt>
                <c:pt idx="8">
                  <c:v>7.3909419623705347E-3</c:v>
                </c:pt>
                <c:pt idx="9">
                  <c:v>1.907869573532224E-2</c:v>
                </c:pt>
                <c:pt idx="10">
                  <c:v>2.4254934298026283E-2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E79-AB2C-75D25BE3A3CB}"/>
            </c:ext>
          </c:extLst>
        </c:ser>
        <c:ser>
          <c:idx val="1"/>
          <c:order val="1"/>
          <c:tx>
            <c:strRef>
              <c:f>GSh!$H$18</c:f>
              <c:strCache>
                <c:ptCount val="1"/>
                <c:pt idx="0">
                  <c:v>Genetic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GSh!$C$19:$C$33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GSh!$H$19:$H$33</c:f>
              <c:numCache>
                <c:formatCode>0.0%</c:formatCode>
                <c:ptCount val="15"/>
                <c:pt idx="0">
                  <c:v>6.6723231156202226E-2</c:v>
                </c:pt>
                <c:pt idx="1">
                  <c:v>9.4461311754468424E-2</c:v>
                </c:pt>
                <c:pt idx="2">
                  <c:v>0.1562616194691327</c:v>
                </c:pt>
                <c:pt idx="3">
                  <c:v>0.16312653880057143</c:v>
                </c:pt>
                <c:pt idx="4">
                  <c:v>0.20298355618304129</c:v>
                </c:pt>
                <c:pt idx="5">
                  <c:v>0.26810336607227997</c:v>
                </c:pt>
                <c:pt idx="6">
                  <c:v>0.13257382178069727</c:v>
                </c:pt>
                <c:pt idx="7">
                  <c:v>0.17459334024241877</c:v>
                </c:pt>
                <c:pt idx="8">
                  <c:v>0.19389593675307962</c:v>
                </c:pt>
                <c:pt idx="9">
                  <c:v>0.11202906865557467</c:v>
                </c:pt>
                <c:pt idx="10">
                  <c:v>0.15286481885407247</c:v>
                </c:pt>
                <c:pt idx="11">
                  <c:v>0.28207928291882334</c:v>
                </c:pt>
                <c:pt idx="12">
                  <c:v>0.27001076426264803</c:v>
                </c:pt>
                <c:pt idx="13">
                  <c:v>0.77852139494812034</c:v>
                </c:pt>
                <c:pt idx="14">
                  <c:v>0.52733358837031363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7-4E79-AB2C-75D25BE3A3CB}"/>
            </c:ext>
          </c:extLst>
        </c:ser>
        <c:ser>
          <c:idx val="2"/>
          <c:order val="2"/>
          <c:tx>
            <c:strRef>
              <c:f>GSh!$I$18</c:f>
              <c:strCache>
                <c:ptCount val="1"/>
                <c:pt idx="0">
                  <c:v>Permanent Envir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GSh!$C$19:$C$33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GSh!$I$19:$I$33</c:f>
              <c:numCache>
                <c:formatCode>0.0%</c:formatCode>
                <c:ptCount val="15"/>
                <c:pt idx="0">
                  <c:v>0.11135863089865328</c:v>
                </c:pt>
                <c:pt idx="1">
                  <c:v>7.2431052223732514E-2</c:v>
                </c:pt>
                <c:pt idx="2">
                  <c:v>3.0946469480527272E-2</c:v>
                </c:pt>
                <c:pt idx="3">
                  <c:v>1.5029940119760478E-2</c:v>
                </c:pt>
                <c:pt idx="4">
                  <c:v>1.8832530520720869E-2</c:v>
                </c:pt>
                <c:pt idx="5">
                  <c:v>1.6970534948030896E-2</c:v>
                </c:pt>
                <c:pt idx="6">
                  <c:v>7.1316389744101108E-2</c:v>
                </c:pt>
                <c:pt idx="7">
                  <c:v>5.4198395890596142E-2</c:v>
                </c:pt>
                <c:pt idx="8">
                  <c:v>9.773487773487774E-2</c:v>
                </c:pt>
                <c:pt idx="9">
                  <c:v>0.12495218971122585</c:v>
                </c:pt>
                <c:pt idx="10">
                  <c:v>7.8885992445603029E-2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7-4E79-AB2C-75D25BE3A3CB}"/>
            </c:ext>
          </c:extLst>
        </c:ser>
        <c:ser>
          <c:idx val="3"/>
          <c:order val="3"/>
          <c:tx>
            <c:strRef>
              <c:f>GSh!$J$18</c:f>
              <c:strCache>
                <c:ptCount val="1"/>
                <c:pt idx="0">
                  <c:v>Unexplained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GSh!$C$19:$C$33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GSh!$J$19:$J$33</c:f>
              <c:numCache>
                <c:formatCode>0.0%</c:formatCode>
                <c:ptCount val="15"/>
                <c:pt idx="0">
                  <c:v>0.76051557930461788</c:v>
                </c:pt>
                <c:pt idx="1">
                  <c:v>0.79572911241250532</c:v>
                </c:pt>
                <c:pt idx="2">
                  <c:v>0.75313350844997784</c:v>
                </c:pt>
                <c:pt idx="3">
                  <c:v>0.79154381592145651</c:v>
                </c:pt>
                <c:pt idx="4">
                  <c:v>0.75093430778174564</c:v>
                </c:pt>
                <c:pt idx="5">
                  <c:v>0.66081815581195769</c:v>
                </c:pt>
                <c:pt idx="6">
                  <c:v>0.72324778441173165</c:v>
                </c:pt>
                <c:pt idx="7">
                  <c:v>0.71605911773982789</c:v>
                </c:pt>
                <c:pt idx="8">
                  <c:v>0.70146473003615861</c:v>
                </c:pt>
                <c:pt idx="9">
                  <c:v>0.74423886020271557</c:v>
                </c:pt>
                <c:pt idx="10">
                  <c:v>0.74434218226312721</c:v>
                </c:pt>
                <c:pt idx="11">
                  <c:v>0.71821739679333407</c:v>
                </c:pt>
                <c:pt idx="12">
                  <c:v>0.7302260495156081</c:v>
                </c:pt>
                <c:pt idx="13">
                  <c:v>0.22248997989736422</c:v>
                </c:pt>
                <c:pt idx="14">
                  <c:v>0.47302027543993874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87-4E79-AB2C-75D25BE3A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0468255"/>
        <c:axId val="44748015"/>
      </c:barChart>
      <c:catAx>
        <c:axId val="199046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8015"/>
        <c:crosses val="autoZero"/>
        <c:auto val="1"/>
        <c:lblAlgn val="ctr"/>
        <c:lblOffset val="100"/>
        <c:noMultiLvlLbl val="0"/>
      </c:catAx>
      <c:valAx>
        <c:axId val="4474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6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9269922938224264E-2"/>
          <c:y val="0.10277095739828562"/>
          <c:w val="0.42754619603100041"/>
          <c:h val="4.9065558448402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Variance</a:t>
            </a:r>
            <a:r>
              <a:rPr lang="en-US" sz="2000" baseline="0" dirty="0"/>
              <a:t> Golden Retrievers</a:t>
            </a:r>
          </a:p>
          <a:p>
            <a:pPr>
              <a:defRPr/>
            </a:pPr>
            <a:r>
              <a:rPr lang="en-US" sz="1600" baseline="0" dirty="0"/>
              <a:t>H2, SE, </a:t>
            </a:r>
            <a:r>
              <a:rPr lang="en-US" sz="1600" baseline="0" dirty="0" err="1"/>
              <a:t>NPed</a:t>
            </a:r>
            <a:r>
              <a:rPr lang="en-US" sz="1600" baseline="0" dirty="0"/>
              <a:t>, </a:t>
            </a:r>
            <a:r>
              <a:rPr lang="en-US" sz="1600" baseline="0" dirty="0" err="1"/>
              <a:t>NData</a:t>
            </a:r>
            <a:endParaRPr lang="en-US" sz="1600" dirty="0"/>
          </a:p>
        </c:rich>
      </c:tx>
      <c:layout>
        <c:manualLayout>
          <c:xMode val="edge"/>
          <c:yMode val="edge"/>
          <c:x val="0.19975013787303914"/>
          <c:y val="2.027152348958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GldRet!$G$18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GldRet!$C$19:$C$33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GldRet!$G$19:$G$33</c:f>
              <c:numCache>
                <c:formatCode>0.0%</c:formatCode>
                <c:ptCount val="15"/>
                <c:pt idx="0">
                  <c:v>0.1700333636639369</c:v>
                </c:pt>
                <c:pt idx="1">
                  <c:v>0.15427903806834778</c:v>
                </c:pt>
                <c:pt idx="2">
                  <c:v>9.8874738311235166E-2</c:v>
                </c:pt>
                <c:pt idx="3">
                  <c:v>4.8418570375829036E-2</c:v>
                </c:pt>
                <c:pt idx="4">
                  <c:v>7.8020579002441567E-2</c:v>
                </c:pt>
                <c:pt idx="5">
                  <c:v>4.7117831278136624E-2</c:v>
                </c:pt>
                <c:pt idx="6">
                  <c:v>2.9827998633101722E-2</c:v>
                </c:pt>
                <c:pt idx="7">
                  <c:v>0.15835982677047086</c:v>
                </c:pt>
                <c:pt idx="8">
                  <c:v>8.4882399928996183E-2</c:v>
                </c:pt>
                <c:pt idx="9">
                  <c:v>0.24043802887008464</c:v>
                </c:pt>
                <c:pt idx="10">
                  <c:v>7.5949949325641225E-2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E-4526-92EE-C82A53CC990C}"/>
            </c:ext>
          </c:extLst>
        </c:ser>
        <c:ser>
          <c:idx val="1"/>
          <c:order val="1"/>
          <c:tx>
            <c:strRef>
              <c:f>GldRet!$H$18</c:f>
              <c:strCache>
                <c:ptCount val="1"/>
                <c:pt idx="0">
                  <c:v>Genetic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GldRet!$C$19:$C$33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GldRet!$H$19:$H$33</c:f>
              <c:numCache>
                <c:formatCode>0.0%</c:formatCode>
                <c:ptCount val="15"/>
                <c:pt idx="0">
                  <c:v>0.22364270548983925</c:v>
                </c:pt>
                <c:pt idx="1">
                  <c:v>0.21935546684840815</c:v>
                </c:pt>
                <c:pt idx="2">
                  <c:v>0.20354152128401951</c:v>
                </c:pt>
                <c:pt idx="3">
                  <c:v>0.28735445836403833</c:v>
                </c:pt>
                <c:pt idx="4">
                  <c:v>0.27452912452040457</c:v>
                </c:pt>
                <c:pt idx="5">
                  <c:v>0.37499999999999994</c:v>
                </c:pt>
                <c:pt idx="6">
                  <c:v>0.17180772297528191</c:v>
                </c:pt>
                <c:pt idx="7">
                  <c:v>8.4143990787793818E-2</c:v>
                </c:pt>
                <c:pt idx="8">
                  <c:v>0.22987485577349784</c:v>
                </c:pt>
                <c:pt idx="9">
                  <c:v>0.25573917371826782</c:v>
                </c:pt>
                <c:pt idx="10">
                  <c:v>0.21976299992203943</c:v>
                </c:pt>
                <c:pt idx="11">
                  <c:v>0.45488346785163691</c:v>
                </c:pt>
                <c:pt idx="12">
                  <c:v>0.20460667851463848</c:v>
                </c:pt>
                <c:pt idx="13">
                  <c:v>0.39618239660657473</c:v>
                </c:pt>
                <c:pt idx="14">
                  <c:v>0.42578778135048234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E-4526-92EE-C82A53CC990C}"/>
            </c:ext>
          </c:extLst>
        </c:ser>
        <c:ser>
          <c:idx val="2"/>
          <c:order val="2"/>
          <c:tx>
            <c:strRef>
              <c:f>GldRet!$I$18</c:f>
              <c:strCache>
                <c:ptCount val="1"/>
                <c:pt idx="0">
                  <c:v>Permanent Envir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GldRet!$C$19:$C$33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GldRet!$I$19:$I$33</c:f>
              <c:numCache>
                <c:formatCode>0.0%</c:formatCode>
                <c:ptCount val="15"/>
                <c:pt idx="0">
                  <c:v>6.5457233848953593E-3</c:v>
                </c:pt>
                <c:pt idx="1">
                  <c:v>6.8749878298120931E-4</c:v>
                </c:pt>
                <c:pt idx="2">
                  <c:v>1.307135380321005E-4</c:v>
                </c:pt>
                <c:pt idx="3">
                  <c:v>1.7229182019159911E-5</c:v>
                </c:pt>
                <c:pt idx="4">
                  <c:v>1.5011335891175446E-4</c:v>
                </c:pt>
                <c:pt idx="5">
                  <c:v>0.12257780387551379</c:v>
                </c:pt>
                <c:pt idx="6">
                  <c:v>0.14113224740858868</c:v>
                </c:pt>
                <c:pt idx="7">
                  <c:v>0.11897013542944401</c:v>
                </c:pt>
                <c:pt idx="8">
                  <c:v>8.6431170675423802E-2</c:v>
                </c:pt>
                <c:pt idx="9">
                  <c:v>9.9442508710801403E-6</c:v>
                </c:pt>
                <c:pt idx="10">
                  <c:v>9.2055819755203862E-5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E-4526-92EE-C82A53CC990C}"/>
            </c:ext>
          </c:extLst>
        </c:ser>
        <c:ser>
          <c:idx val="3"/>
          <c:order val="3"/>
          <c:tx>
            <c:strRef>
              <c:f>GldRet!$J$18</c:f>
              <c:strCache>
                <c:ptCount val="1"/>
                <c:pt idx="0">
                  <c:v>Unexplained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GldRet!$C$19:$C$33</c:f>
              <c:strCache>
                <c:ptCount val="15"/>
                <c:pt idx="0">
                  <c:v>Resilience</c:v>
                </c:pt>
                <c:pt idx="1">
                  <c:v>ObjectFear</c:v>
                </c:pt>
                <c:pt idx="2">
                  <c:v>Noise Sens </c:v>
                </c:pt>
                <c:pt idx="3">
                  <c:v>Lacks Initiative</c:v>
                </c:pt>
                <c:pt idx="4">
                  <c:v>Inhibited By Stress</c:v>
                </c:pt>
                <c:pt idx="5">
                  <c:v>HarnessSens </c:v>
                </c:pt>
                <c:pt idx="6">
                  <c:v>Excitable</c:v>
                </c:pt>
                <c:pt idx="7">
                  <c:v>Dog Distract</c:v>
                </c:pt>
                <c:pt idx="8">
                  <c:v>ChaseAnimals</c:v>
                </c:pt>
                <c:pt idx="9">
                  <c:v>Body Sens</c:v>
                </c:pt>
                <c:pt idx="10">
                  <c:v>Act ByStress</c:v>
                </c:pt>
                <c:pt idx="11">
                  <c:v>Skin Score</c:v>
                </c:pt>
                <c:pt idx="12">
                  <c:v>Elbow Score</c:v>
                </c:pt>
                <c:pt idx="13">
                  <c:v>PennHIP Score</c:v>
                </c:pt>
                <c:pt idx="14">
                  <c:v>Overall Hip</c:v>
                </c:pt>
              </c:strCache>
            </c:strRef>
          </c:cat>
          <c:val>
            <c:numRef>
              <c:f>GldRet!$J$19:$J$33</c:f>
              <c:numCache>
                <c:formatCode>0.0%</c:formatCode>
                <c:ptCount val="15"/>
                <c:pt idx="0">
                  <c:v>0.60049287230815895</c:v>
                </c:pt>
                <c:pt idx="1">
                  <c:v>0.62638496738389648</c:v>
                </c:pt>
                <c:pt idx="2">
                  <c:v>0.69803733426378223</c:v>
                </c:pt>
                <c:pt idx="3">
                  <c:v>0.66511422254974206</c:v>
                </c:pt>
                <c:pt idx="4">
                  <c:v>0.64800313916986396</c:v>
                </c:pt>
                <c:pt idx="5">
                  <c:v>0.45616803679780776</c:v>
                </c:pt>
                <c:pt idx="6">
                  <c:v>0.65768310741542313</c:v>
                </c:pt>
                <c:pt idx="7">
                  <c:v>0.63905925351090187</c:v>
                </c:pt>
                <c:pt idx="8">
                  <c:v>0.59957397710126925</c:v>
                </c:pt>
                <c:pt idx="9">
                  <c:v>0.50468889995022403</c:v>
                </c:pt>
                <c:pt idx="10">
                  <c:v>0.70479457394558354</c:v>
                </c:pt>
                <c:pt idx="11">
                  <c:v>0.54552462138387592</c:v>
                </c:pt>
                <c:pt idx="12">
                  <c:v>0.79559910204845186</c:v>
                </c:pt>
                <c:pt idx="13">
                  <c:v>0.60427492046659592</c:v>
                </c:pt>
                <c:pt idx="14">
                  <c:v>0.57450160771704184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E-4526-92EE-C82A53CC9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0468255"/>
        <c:axId val="44748015"/>
      </c:barChart>
      <c:catAx>
        <c:axId val="199046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8015"/>
        <c:crosses val="autoZero"/>
        <c:auto val="1"/>
        <c:lblAlgn val="ctr"/>
        <c:lblOffset val="100"/>
        <c:noMultiLvlLbl val="0"/>
      </c:catAx>
      <c:valAx>
        <c:axId val="4474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46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8307997718289959E-2"/>
          <c:y val="0.12354487971644129"/>
          <c:w val="0.43113423440817383"/>
          <c:h val="5.135718647854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0.72894</cdr:x>
      <cdr:y>0.61505</cdr:y>
    </cdr:from>
    <cdr:to>
      <cdr:x>0.92644</cdr:x>
      <cdr:y>0.71603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374A4E3-7CD6-6AF6-4D09-F62F81574966}"/>
            </a:ext>
          </a:extLst>
        </cdr:cNvPr>
        <cdr:cNvSpPr txBox="1"/>
      </cdr:nvSpPr>
      <cdr:spPr>
        <a:xfrm xmlns:a="http://schemas.openxmlformats.org/drawingml/2006/main">
          <a:off x="3332694" y="1687205"/>
          <a:ext cx="90300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Collaborate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0.67583</cdr:x>
      <cdr:y>0.0085</cdr:y>
    </cdr:from>
    <cdr:to>
      <cdr:x>0.95446</cdr:x>
      <cdr:y>0.18955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1CE226-4F95-D68E-D4F5-CE25DFBE5E7F}"/>
            </a:ext>
          </a:extLst>
        </cdr:cNvPr>
        <cdr:cNvSpPr txBox="1"/>
      </cdr:nvSpPr>
      <cdr:spPr>
        <a:xfrm xmlns:a="http://schemas.openxmlformats.org/drawingml/2006/main">
          <a:off x="8076106" y="50800"/>
          <a:ext cx="3329565" cy="1082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~9000-12000 with data</a:t>
          </a:r>
        </a:p>
        <a:p xmlns:a="http://schemas.openxmlformats.org/drawingml/2006/main">
          <a:r>
            <a:rPr lang="en-US" sz="1600" dirty="0"/>
            <a:t>~10000-13000 with pedigree file</a:t>
          </a:r>
        </a:p>
        <a:p xmlns:a="http://schemas.openxmlformats.org/drawingml/2006/main">
          <a:r>
            <a:rPr lang="en-US" sz="1600" dirty="0"/>
            <a:t>SE behavior  .09-0.13</a:t>
          </a:r>
        </a:p>
        <a:p xmlns:a="http://schemas.openxmlformats.org/drawingml/2006/main">
          <a:r>
            <a:rPr lang="en-US" sz="1600" dirty="0"/>
            <a:t>SE health  0.02-0.04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0.62489</cdr:x>
      <cdr:y>0.01109</cdr:y>
    </cdr:from>
    <cdr:to>
      <cdr:x>0.91024</cdr:x>
      <cdr:y>0.18027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DCC42AA-576F-D1ED-F39F-A6CF65AD9385}"/>
            </a:ext>
          </a:extLst>
        </cdr:cNvPr>
        <cdr:cNvSpPr txBox="1"/>
      </cdr:nvSpPr>
      <cdr:spPr>
        <a:xfrm xmlns:a="http://schemas.openxmlformats.org/drawingml/2006/main">
          <a:off x="7454326" y="72700"/>
          <a:ext cx="3403900" cy="1109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~600-1000 with data</a:t>
          </a:r>
        </a:p>
        <a:p xmlns:a="http://schemas.openxmlformats.org/drawingml/2006/main">
          <a:r>
            <a:rPr lang="en-US" sz="1600" dirty="0"/>
            <a:t>~1300-1600 with pedigree file</a:t>
          </a:r>
        </a:p>
        <a:p xmlns:a="http://schemas.openxmlformats.org/drawingml/2006/main">
          <a:r>
            <a:rPr lang="en-US" sz="1600" dirty="0"/>
            <a:t>Standard errors low (0.12 behavior)</a:t>
          </a:r>
        </a:p>
        <a:p xmlns:a="http://schemas.openxmlformats.org/drawingml/2006/main">
          <a:r>
            <a:rPr lang="en-US" sz="1600" dirty="0"/>
            <a:t>Standard errors higher (0.34-0.64 health)</a:t>
          </a:r>
        </a:p>
        <a:p xmlns:a="http://schemas.openxmlformats.org/drawingml/2006/main">
          <a:endParaRPr lang="en-US" sz="16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0.35949</cdr:x>
      <cdr:y>0.21614</cdr:y>
    </cdr:from>
    <cdr:to>
      <cdr:x>0.56859</cdr:x>
      <cdr:y>0.27246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54CEB1DC-FCFC-EBB4-35D4-ECC53F30A776}"/>
            </a:ext>
          </a:extLst>
        </cdr:cNvPr>
        <cdr:cNvSpPr txBox="1"/>
      </cdr:nvSpPr>
      <cdr:spPr>
        <a:xfrm xmlns:a="http://schemas.openxmlformats.org/drawingml/2006/main">
          <a:off x="4288367" y="1417320"/>
          <a:ext cx="249433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Update N-Ped after 3/19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0.6948</cdr:x>
      <cdr:y>0.0133</cdr:y>
    </cdr:from>
    <cdr:to>
      <cdr:x>0.93914</cdr:x>
      <cdr:y>0.20223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30CE07-51B2-4570-7CCB-533F35A71746}"/>
            </a:ext>
          </a:extLst>
        </cdr:cNvPr>
        <cdr:cNvSpPr txBox="1"/>
      </cdr:nvSpPr>
      <cdr:spPr>
        <a:xfrm xmlns:a="http://schemas.openxmlformats.org/drawingml/2006/main">
          <a:off x="8219295" y="83312"/>
          <a:ext cx="2890520" cy="1183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~200 with behavior and 800 with  health data</a:t>
          </a:r>
        </a:p>
        <a:p xmlns:a="http://schemas.openxmlformats.org/drawingml/2006/main">
          <a:r>
            <a:rPr lang="en-US" sz="1600" dirty="0"/>
            <a:t>~ 1600 in pedigree file</a:t>
          </a:r>
        </a:p>
        <a:p xmlns:a="http://schemas.openxmlformats.org/drawingml/2006/main">
          <a:r>
            <a:rPr lang="en-US" sz="1600" dirty="0"/>
            <a:t>SE  0.04-0.12  behavior</a:t>
          </a:r>
        </a:p>
        <a:p xmlns:a="http://schemas.openxmlformats.org/drawingml/2006/main">
          <a:r>
            <a:rPr lang="en-US" sz="1600" dirty="0"/>
            <a:t>SE  0.07-0.13 health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/>
              <a:t>Define protocol to collect data- Assessment &amp; Ages</a:t>
            </a:r>
            <a:endParaRPr sz="3400"/>
          </a:p>
          <a:p>
            <a:pPr indent="-483306" lvl="0" marL="48330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/>
              <a:t>Multiple measures- more reliable</a:t>
            </a:r>
            <a:endParaRPr/>
          </a:p>
          <a:p>
            <a:pPr indent="-483306" lvl="0" marL="48330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/>
              <a:t>Higher consistency</a:t>
            </a:r>
            <a:endParaRPr/>
          </a:p>
          <a:p>
            <a:pPr indent="-483306" lvl="1" marL="9666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/>
              <a:t>Shorter intervals between assessments</a:t>
            </a:r>
            <a:endParaRPr/>
          </a:p>
          <a:p>
            <a:pPr indent="-483306" lvl="1" marL="96661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/>
              <a:t>Same test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/>
              <a:t>Ref: Personality Consistency In Dogs: A Meta-Analysis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/>
              <a:t>Fratkin et al, Plos One,2013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Permanent Environment can only be measured when the analysis is using repeated measures on an individual dog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Genetic Variance-  Additive Genetic Variance that gets passed from parents to offspring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other genetic influences due to the unique combination of how the genes come together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Missing ancestors diminish the ability to parse out the portion of addititve genetic variances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generations is better -  Possibly less important to have further generations for calculating additive genetic variances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is why accuracy in the  pedigree is so important – flow of germplasm across the generations is dependent on how the dog are related.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Inaccuracies in the pedigree distort those relationships.</a:t>
            </a:r>
            <a:endParaRPr/>
          </a:p>
        </p:txBody>
      </p:sp>
      <p:sp>
        <p:nvSpPr>
          <p:cNvPr id="287" name="Google Shape;28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8" name="Google Shape;11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2" name="Google Shape;152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3" name="Google Shape;15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5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55"/>
          <p:cNvCxnSpPr/>
          <p:nvPr/>
        </p:nvCxnSpPr>
        <p:spPr>
          <a:xfrm>
            <a:off x="1613210" y="1403649"/>
            <a:ext cx="9740590" cy="0"/>
          </a:xfrm>
          <a:prstGeom prst="straightConnector1">
            <a:avLst/>
          </a:prstGeom>
          <a:noFill/>
          <a:ln cap="rnd" cmpd="sng" w="44450">
            <a:solidFill>
              <a:srgbClr val="0B4C92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1030404" y="5085183"/>
            <a:ext cx="984630" cy="1474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5"/>
          <p:cNvSpPr/>
          <p:nvPr/>
        </p:nvSpPr>
        <p:spPr>
          <a:xfrm>
            <a:off x="0" y="6554266"/>
            <a:ext cx="12192000" cy="303734"/>
          </a:xfrm>
          <a:prstGeom prst="rect">
            <a:avLst/>
          </a:prstGeom>
          <a:solidFill>
            <a:srgbClr val="ED8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5"/>
          <p:cNvSpPr txBox="1"/>
          <p:nvPr>
            <p:ph type="title"/>
          </p:nvPr>
        </p:nvSpPr>
        <p:spPr>
          <a:xfrm>
            <a:off x="1613210" y="652873"/>
            <a:ext cx="9740590" cy="734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C92"/>
              </a:buClr>
              <a:buSzPts val="4400"/>
              <a:buFont typeface="Calibri"/>
              <a:buNone/>
              <a:defRPr b="0" i="0">
                <a:solidFill>
                  <a:srgbClr val="0B4C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5"/>
          <p:cNvSpPr txBox="1"/>
          <p:nvPr>
            <p:ph idx="12" type="sldNum"/>
          </p:nvPr>
        </p:nvSpPr>
        <p:spPr>
          <a:xfrm>
            <a:off x="9377928" y="6554266"/>
            <a:ext cx="2743200" cy="303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69" y="5978762"/>
            <a:ext cx="1183717" cy="46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5"/>
          <p:cNvSpPr txBox="1"/>
          <p:nvPr>
            <p:ph idx="1" type="body"/>
          </p:nvPr>
        </p:nvSpPr>
        <p:spPr>
          <a:xfrm>
            <a:off x="1613210" y="1643362"/>
            <a:ext cx="9740590" cy="4533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8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0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37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24.pn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 amt="50000"/>
          </a:blip>
          <a:srcRect b="14175" l="0" r="-1" t="10806"/>
          <a:stretch/>
        </p:blipFill>
        <p:spPr>
          <a:xfrm>
            <a:off x="-93114" y="10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"/>
          <p:cNvSpPr txBox="1"/>
          <p:nvPr>
            <p:ph type="ctrTitle"/>
          </p:nvPr>
        </p:nvSpPr>
        <p:spPr>
          <a:xfrm>
            <a:off x="677334" y="442977"/>
            <a:ext cx="9144000" cy="198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Improving Behavior With Estimated Breeding Values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190" name="Google Shape;190;p1"/>
          <p:cNvSpPr txBox="1"/>
          <p:nvPr>
            <p:ph idx="1" type="subTitle"/>
          </p:nvPr>
        </p:nvSpPr>
        <p:spPr>
          <a:xfrm>
            <a:off x="1522476" y="46629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Breeders Workshop, Vancouver Canada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1-3,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Jane Russenberger,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International Working Dog Registry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3974206" y="4368623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cap="rnd" cmpd="sng" w="44450">
            <a:solidFill>
              <a:srgbClr val="FFFFFF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Google Shape;322;p10"/>
          <p:cNvGraphicFramePr/>
          <p:nvPr/>
        </p:nvGraphicFramePr>
        <p:xfrm>
          <a:off x="445298" y="624086"/>
          <a:ext cx="11949902" cy="597916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23" name="Google Shape;323;p10"/>
          <p:cNvSpPr txBox="1"/>
          <p:nvPr/>
        </p:nvSpPr>
        <p:spPr>
          <a:xfrm>
            <a:off x="8360834" y="198120"/>
            <a:ext cx="2494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N-Ped after 3/19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p11"/>
          <p:cNvGraphicFramePr/>
          <p:nvPr/>
        </p:nvGraphicFramePr>
        <p:xfrm>
          <a:off x="211932" y="247589"/>
          <a:ext cx="11929001" cy="655755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12"/>
          <p:cNvGraphicFramePr/>
          <p:nvPr/>
        </p:nvGraphicFramePr>
        <p:xfrm>
          <a:off x="303904" y="417431"/>
          <a:ext cx="11829724" cy="626494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13"/>
          <p:cNvGraphicFramePr/>
          <p:nvPr/>
        </p:nvGraphicFramePr>
        <p:xfrm>
          <a:off x="355600" y="817880"/>
          <a:ext cx="11115040" cy="598424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339" name="Google Shape;339;p13"/>
          <p:cNvSpPr txBox="1"/>
          <p:nvPr>
            <p:ph type="title"/>
          </p:nvPr>
        </p:nvSpPr>
        <p:spPr>
          <a:xfrm>
            <a:off x="973666" y="214022"/>
            <a:ext cx="11002433" cy="603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Choosing Where to Focus Genetic Selection Pressure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6904567" y="1879600"/>
            <a:ext cx="33630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MZ to provide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data from Monthly Inv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Requested 3/11-  organize by trait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>
            <p:ph type="title"/>
          </p:nvPr>
        </p:nvSpPr>
        <p:spPr>
          <a:xfrm>
            <a:off x="6924381" y="167640"/>
            <a:ext cx="4643120" cy="94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Activated by Stress</a:t>
            </a:r>
            <a:endParaRPr/>
          </a:p>
        </p:txBody>
      </p:sp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742" y="3212253"/>
            <a:ext cx="4768445" cy="341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/>
          <p:cNvPicPr preferRelativeResize="0"/>
          <p:nvPr/>
        </p:nvPicPr>
        <p:blipFill rotWithShape="1">
          <a:blip r:embed="rId4">
            <a:alphaModFix/>
          </a:blip>
          <a:srcRect b="0" l="0" r="0" t="10214"/>
          <a:stretch/>
        </p:blipFill>
        <p:spPr>
          <a:xfrm>
            <a:off x="6704238" y="2499360"/>
            <a:ext cx="4768445" cy="3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317" y="146817"/>
            <a:ext cx="4528321" cy="294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4"/>
          <p:cNvSpPr txBox="1"/>
          <p:nvPr/>
        </p:nvSpPr>
        <p:spPr>
          <a:xfrm>
            <a:off x="1514863" y="4171643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sp>
        <p:nvSpPr>
          <p:cNvPr id="350" name="Google Shape;350;p14"/>
          <p:cNvSpPr txBox="1"/>
          <p:nvPr/>
        </p:nvSpPr>
        <p:spPr>
          <a:xfrm>
            <a:off x="7934530" y="3090446"/>
            <a:ext cx="2461181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on GS until 2023</a:t>
            </a:r>
            <a:endParaRPr/>
          </a:p>
        </p:txBody>
      </p:sp>
      <p:sp>
        <p:nvSpPr>
          <p:cNvPr id="351" name="Google Shape;351;p14"/>
          <p:cNvSpPr txBox="1"/>
          <p:nvPr/>
        </p:nvSpPr>
        <p:spPr>
          <a:xfrm>
            <a:off x="1295814" y="525803"/>
            <a:ext cx="3656300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-different model- BCLs from Puppy Test</a:t>
            </a:r>
            <a:endParaRPr/>
          </a:p>
        </p:txBody>
      </p:sp>
      <p:sp>
        <p:nvSpPr>
          <p:cNvPr id="352" name="Google Shape;352;p14"/>
          <p:cNvSpPr txBox="1"/>
          <p:nvPr/>
        </p:nvSpPr>
        <p:spPr>
          <a:xfrm>
            <a:off x="7574290" y="984187"/>
            <a:ext cx="4069080" cy="94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since xxxx LRs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 selection pressure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254" y="3263054"/>
            <a:ext cx="5623560" cy="312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 txBox="1"/>
          <p:nvPr>
            <p:ph type="title"/>
          </p:nvPr>
        </p:nvSpPr>
        <p:spPr>
          <a:xfrm>
            <a:off x="7263550" y="177800"/>
            <a:ext cx="4551680" cy="956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Inhibited by Stress</a:t>
            </a:r>
            <a:endParaRPr/>
          </a:p>
        </p:txBody>
      </p:sp>
      <p:pic>
        <p:nvPicPr>
          <p:cNvPr id="359" name="Google Shape;3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770" y="177800"/>
            <a:ext cx="5685822" cy="273304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5"/>
          <p:cNvSpPr txBox="1"/>
          <p:nvPr/>
        </p:nvSpPr>
        <p:spPr>
          <a:xfrm>
            <a:off x="7141049" y="1279866"/>
            <a:ext cx="4796681" cy="1295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since XXX  in LRs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amount of selection pressure</a:t>
            </a:r>
            <a:endParaRPr/>
          </a:p>
        </p:txBody>
      </p:sp>
      <p:sp>
        <p:nvSpPr>
          <p:cNvPr id="361" name="Google Shape;361;p15"/>
          <p:cNvSpPr txBox="1"/>
          <p:nvPr/>
        </p:nvSpPr>
        <p:spPr>
          <a:xfrm>
            <a:off x="1744528" y="3758608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sp>
        <p:nvSpPr>
          <p:cNvPr id="362" name="Google Shape;362;p15"/>
          <p:cNvSpPr txBox="1"/>
          <p:nvPr/>
        </p:nvSpPr>
        <p:spPr>
          <a:xfrm>
            <a:off x="1528884" y="446243"/>
            <a:ext cx="3656300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different model- BCLs from Puppy Test</a:t>
            </a:r>
            <a:endParaRPr/>
          </a:p>
        </p:txBody>
      </p:sp>
      <p:pic>
        <p:nvPicPr>
          <p:cNvPr id="363" name="Google Shape;36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8711" y="2870200"/>
            <a:ext cx="4754831" cy="362204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8031050" y="3457842"/>
            <a:ext cx="2461181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on GS until 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/>
          <p:nvPr>
            <p:ph type="title"/>
          </p:nvPr>
        </p:nvSpPr>
        <p:spPr>
          <a:xfrm>
            <a:off x="7807960" y="262545"/>
            <a:ext cx="24282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Reslience</a:t>
            </a:r>
            <a:endParaRPr/>
          </a:p>
        </p:txBody>
      </p:sp>
      <p:pic>
        <p:nvPicPr>
          <p:cNvPr id="370" name="Google Shape;3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99" y="29672"/>
            <a:ext cx="5354321" cy="30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5120" y="2809240"/>
            <a:ext cx="4892040" cy="359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280" y="3239424"/>
            <a:ext cx="5471160" cy="316645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6"/>
          <p:cNvSpPr txBox="1"/>
          <p:nvPr/>
        </p:nvSpPr>
        <p:spPr>
          <a:xfrm>
            <a:off x="1430382" y="3762072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sp>
        <p:nvSpPr>
          <p:cNvPr id="374" name="Google Shape;374;p16"/>
          <p:cNvSpPr txBox="1"/>
          <p:nvPr/>
        </p:nvSpPr>
        <p:spPr>
          <a:xfrm>
            <a:off x="8002389" y="3417203"/>
            <a:ext cx="2461181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on GS until 2023</a:t>
            </a:r>
            <a:endParaRPr/>
          </a:p>
        </p:txBody>
      </p:sp>
      <p:sp>
        <p:nvSpPr>
          <p:cNvPr id="375" name="Google Shape;375;p16"/>
          <p:cNvSpPr txBox="1"/>
          <p:nvPr/>
        </p:nvSpPr>
        <p:spPr>
          <a:xfrm>
            <a:off x="7178040" y="1534160"/>
            <a:ext cx="3825240" cy="9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only calculated in IWDR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1587570" y="298232"/>
            <a:ext cx="3656300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different model- BCLs from Puppy Test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"/>
          <p:cNvSpPr txBox="1"/>
          <p:nvPr>
            <p:ph type="title"/>
          </p:nvPr>
        </p:nvSpPr>
        <p:spPr>
          <a:xfrm>
            <a:off x="8273979" y="432079"/>
            <a:ext cx="3261527" cy="674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Noise Fear</a:t>
            </a:r>
            <a:endParaRPr/>
          </a:p>
        </p:txBody>
      </p:sp>
      <p:pic>
        <p:nvPicPr>
          <p:cNvPr id="382" name="Google Shape;3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777" y="3452614"/>
            <a:ext cx="6003327" cy="313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665" y="3042312"/>
            <a:ext cx="5151991" cy="354458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7"/>
          <p:cNvSpPr txBox="1"/>
          <p:nvPr/>
        </p:nvSpPr>
        <p:spPr>
          <a:xfrm>
            <a:off x="1924521" y="3980971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pic>
        <p:nvPicPr>
          <p:cNvPr id="385" name="Google Shape;38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352" y="152789"/>
            <a:ext cx="6169752" cy="3261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7"/>
          <p:cNvSpPr txBox="1"/>
          <p:nvPr/>
        </p:nvSpPr>
        <p:spPr>
          <a:xfrm>
            <a:off x="1405074" y="418556"/>
            <a:ext cx="5020269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different model- BCLs from Puppy Test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8564450" y="3565244"/>
            <a:ext cx="2461181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on GS until 2023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6954666" y="1303654"/>
            <a:ext cx="4928302" cy="1253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since XXX  in LRs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amount of  selection pressure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197" y="381000"/>
            <a:ext cx="538056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8"/>
          <p:cNvSpPr txBox="1"/>
          <p:nvPr/>
        </p:nvSpPr>
        <p:spPr>
          <a:xfrm>
            <a:off x="1396607" y="676790"/>
            <a:ext cx="3628359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different model- BCLs from 4 Mo W&amp;T</a:t>
            </a:r>
            <a:endParaRPr/>
          </a:p>
        </p:txBody>
      </p:sp>
      <p:pic>
        <p:nvPicPr>
          <p:cNvPr id="395" name="Google Shape;3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168" y="3767667"/>
            <a:ext cx="538056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8"/>
          <p:cNvSpPr txBox="1"/>
          <p:nvPr/>
        </p:nvSpPr>
        <p:spPr>
          <a:xfrm>
            <a:off x="1245020" y="4268838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pic>
        <p:nvPicPr>
          <p:cNvPr id="397" name="Google Shape;39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2400" y="3809203"/>
            <a:ext cx="3776007" cy="308266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8"/>
          <p:cNvSpPr txBox="1"/>
          <p:nvPr/>
        </p:nvSpPr>
        <p:spPr>
          <a:xfrm>
            <a:off x="7455904" y="4268838"/>
            <a:ext cx="2169002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GS Until 2023</a:t>
            </a:r>
            <a:endParaRPr/>
          </a:p>
        </p:txBody>
      </p:sp>
      <p:sp>
        <p:nvSpPr>
          <p:cNvPr id="399" name="Google Shape;399;p18"/>
          <p:cNvSpPr txBox="1"/>
          <p:nvPr>
            <p:ph type="title"/>
          </p:nvPr>
        </p:nvSpPr>
        <p:spPr>
          <a:xfrm>
            <a:off x="6912429" y="443820"/>
            <a:ext cx="4090516" cy="780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 Fear</a:t>
            </a:r>
            <a:endParaRPr/>
          </a:p>
        </p:txBody>
      </p:sp>
      <p:sp>
        <p:nvSpPr>
          <p:cNvPr id="400" name="Google Shape;400;p18"/>
          <p:cNvSpPr txBox="1"/>
          <p:nvPr/>
        </p:nvSpPr>
        <p:spPr>
          <a:xfrm>
            <a:off x="6912429" y="1358983"/>
            <a:ext cx="4744720" cy="133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since xxxx in LRs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selection pressure to  improve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"/>
          <p:cNvSpPr txBox="1"/>
          <p:nvPr>
            <p:ph type="title"/>
          </p:nvPr>
        </p:nvSpPr>
        <p:spPr>
          <a:xfrm>
            <a:off x="6912429" y="443820"/>
            <a:ext cx="4090516" cy="780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Body Sensitivity</a:t>
            </a:r>
            <a:endParaRPr/>
          </a:p>
        </p:txBody>
      </p:sp>
      <p:pic>
        <p:nvPicPr>
          <p:cNvPr id="406" name="Google Shape;4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89" y="3130655"/>
            <a:ext cx="5509341" cy="364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4907" y="3275675"/>
            <a:ext cx="4813161" cy="335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230" y="137389"/>
            <a:ext cx="5667970" cy="294768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9"/>
          <p:cNvSpPr txBox="1"/>
          <p:nvPr/>
        </p:nvSpPr>
        <p:spPr>
          <a:xfrm>
            <a:off x="6912429" y="1358983"/>
            <a:ext cx="4744720" cy="1333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since 2012 in LRs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Moderate selection pressure to  improve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0" name="Google Shape;410;p19"/>
          <p:cNvSpPr txBox="1"/>
          <p:nvPr/>
        </p:nvSpPr>
        <p:spPr>
          <a:xfrm>
            <a:off x="1539240" y="3637032"/>
            <a:ext cx="3550800" cy="3387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sp>
        <p:nvSpPr>
          <p:cNvPr id="411" name="Google Shape;411;p19"/>
          <p:cNvSpPr txBox="1"/>
          <p:nvPr/>
        </p:nvSpPr>
        <p:spPr>
          <a:xfrm>
            <a:off x="743295" y="465795"/>
            <a:ext cx="5206535" cy="30777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 LRs different model- BCLs from 10 mo W&amp;T, GDBart and Training </a:t>
            </a:r>
            <a:endParaRPr/>
          </a:p>
        </p:txBody>
      </p:sp>
      <p:sp>
        <p:nvSpPr>
          <p:cNvPr id="412" name="Google Shape;412;p19"/>
          <p:cNvSpPr txBox="1"/>
          <p:nvPr/>
        </p:nvSpPr>
        <p:spPr>
          <a:xfrm>
            <a:off x="7955438" y="3845081"/>
            <a:ext cx="2169002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GS Until 2023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/>
          <p:nvPr/>
        </p:nvSpPr>
        <p:spPr>
          <a:xfrm rot="5400000">
            <a:off x="1627450" y="3462719"/>
            <a:ext cx="5410200" cy="18288"/>
          </a:xfrm>
          <a:custGeom>
            <a:rect b="b" l="l" r="r" t="t"/>
            <a:pathLst>
              <a:path extrusionOk="0" fill="none" h="18288" w="541020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41020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4187" y="2168601"/>
            <a:ext cx="1559883" cy="798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"/>
          <p:cNvGrpSpPr/>
          <p:nvPr/>
        </p:nvGrpSpPr>
        <p:grpSpPr>
          <a:xfrm>
            <a:off x="4648018" y="641392"/>
            <a:ext cx="6900512" cy="5535000"/>
            <a:chOff x="0" y="570"/>
            <a:chExt cx="6900512" cy="5535000"/>
          </a:xfrm>
        </p:grpSpPr>
        <p:sp>
          <p:nvSpPr>
            <p:cNvPr id="200" name="Google Shape;200;p2"/>
            <p:cNvSpPr/>
            <p:nvPr/>
          </p:nvSpPr>
          <p:spPr>
            <a:xfrm>
              <a:off x="0" y="369570"/>
              <a:ext cx="6900512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45025" y="570"/>
              <a:ext cx="4830358" cy="7380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 txBox="1"/>
            <p:nvPr/>
          </p:nvSpPr>
          <p:spPr>
            <a:xfrm>
              <a:off x="381051" y="36596"/>
              <a:ext cx="4758306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data are required </a:t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0" y="1503570"/>
              <a:ext cx="6900512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D778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5025" y="1134570"/>
              <a:ext cx="4830358" cy="738000"/>
            </a:xfrm>
            <a:prstGeom prst="roundRect">
              <a:avLst>
                <a:gd fmla="val 16667" name="adj"/>
              </a:avLst>
            </a:prstGeom>
            <a:solidFill>
              <a:srgbClr val="D778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 txBox="1"/>
            <p:nvPr/>
          </p:nvSpPr>
          <p:spPr>
            <a:xfrm>
              <a:off x="381051" y="1170596"/>
              <a:ext cx="4758306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Best age to measure</a:t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0" y="2637570"/>
              <a:ext cx="6900512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45025" y="2268570"/>
              <a:ext cx="4830358" cy="738000"/>
            </a:xfrm>
            <a:prstGeom prst="roundRect">
              <a:avLst>
                <a:gd fmla="val 16667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381051" y="2304596"/>
              <a:ext cx="4758306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Estimates of heritability </a:t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0" y="3771570"/>
              <a:ext cx="6900512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38E8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45025" y="3402570"/>
              <a:ext cx="4830358" cy="738000"/>
            </a:xfrm>
            <a:prstGeom prst="roundRect">
              <a:avLst>
                <a:gd fmla="val 16667" name="adj"/>
              </a:avLst>
            </a:prstGeom>
            <a:solidFill>
              <a:srgbClr val="B38E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 txBox="1"/>
            <p:nvPr/>
          </p:nvSpPr>
          <p:spPr>
            <a:xfrm>
              <a:off x="381051" y="3438596"/>
              <a:ext cx="4758306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Challenges </a:t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0" y="4905570"/>
              <a:ext cx="6900512" cy="630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45025" y="4536570"/>
              <a:ext cx="4830358" cy="738000"/>
            </a:xfrm>
            <a:prstGeom prst="roundRect">
              <a:avLst>
                <a:gd fmla="val 16667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 txBox="1"/>
            <p:nvPr/>
          </p:nvSpPr>
          <p:spPr>
            <a:xfrm>
              <a:off x="381051" y="4572596"/>
              <a:ext cx="4758306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2575" spcFirstLastPara="1" rIns="1825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Response to selection</a:t>
              </a:r>
              <a:endParaRPr/>
            </a:p>
          </p:txBody>
        </p:sp>
      </p:grpSp>
      <p:sp>
        <p:nvSpPr>
          <p:cNvPr id="215" name="Google Shape;215;p2"/>
          <p:cNvSpPr/>
          <p:nvPr/>
        </p:nvSpPr>
        <p:spPr>
          <a:xfrm>
            <a:off x="809566" y="766763"/>
            <a:ext cx="2379662" cy="914400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Thanks To </a:t>
            </a:r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 rotWithShape="1">
          <a:blip r:embed="rId4">
            <a:alphaModFix/>
          </a:blip>
          <a:srcRect b="5413" l="2484" r="0" t="5084"/>
          <a:stretch/>
        </p:blipFill>
        <p:spPr>
          <a:xfrm>
            <a:off x="1353148" y="4309571"/>
            <a:ext cx="1382604" cy="98000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 txBox="1"/>
          <p:nvPr/>
        </p:nvSpPr>
        <p:spPr>
          <a:xfrm>
            <a:off x="526799" y="5357049"/>
            <a:ext cx="3156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of IWDR 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to use these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and collaborating in IWDR</a:t>
            </a:r>
            <a:endParaRPr/>
          </a:p>
        </p:txBody>
      </p:sp>
      <p:sp>
        <p:nvSpPr>
          <p:cNvPr id="218" name="Google Shape;218;p2"/>
          <p:cNvSpPr txBox="1"/>
          <p:nvPr/>
        </p:nvSpPr>
        <p:spPr>
          <a:xfrm>
            <a:off x="359576" y="2947227"/>
            <a:ext cx="3670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 the way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Allowing use of their data and results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"/>
          <p:cNvSpPr txBox="1"/>
          <p:nvPr>
            <p:ph type="title"/>
          </p:nvPr>
        </p:nvSpPr>
        <p:spPr>
          <a:xfrm>
            <a:off x="7933575" y="375688"/>
            <a:ext cx="2240280" cy="770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Excitable</a:t>
            </a:r>
            <a:endParaRPr/>
          </a:p>
        </p:txBody>
      </p:sp>
      <p:pic>
        <p:nvPicPr>
          <p:cNvPr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5920" y="2657153"/>
            <a:ext cx="5003800" cy="352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350" y="1267543"/>
            <a:ext cx="5509846" cy="490249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0"/>
          <p:cNvSpPr txBox="1"/>
          <p:nvPr/>
        </p:nvSpPr>
        <p:spPr>
          <a:xfrm>
            <a:off x="7193280" y="1267543"/>
            <a:ext cx="4744720" cy="1429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EBVs only calculated in IWDR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selection pressure to improve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Labrador Retrievers and German Shepherds</a:t>
            </a:r>
            <a:endParaRPr/>
          </a:p>
        </p:txBody>
      </p:sp>
      <p:sp>
        <p:nvSpPr>
          <p:cNvPr id="421" name="Google Shape;421;p20"/>
          <p:cNvSpPr txBox="1"/>
          <p:nvPr/>
        </p:nvSpPr>
        <p:spPr>
          <a:xfrm>
            <a:off x="1802819" y="2122830"/>
            <a:ext cx="3550920" cy="33855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IWDR based on all IWDR data &amp; all BCLs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8107250" y="3259723"/>
            <a:ext cx="2461181" cy="33855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EBVs on GS until 2023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22"/>
          <p:cNvGraphicFramePr/>
          <p:nvPr/>
        </p:nvGraphicFramePr>
        <p:xfrm>
          <a:off x="1459049" y="688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3294750"/>
                <a:gridCol w="1838475"/>
                <a:gridCol w="2220125"/>
                <a:gridCol w="2869775"/>
              </a:tblGrid>
              <a:tr h="296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 Items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Fratkin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Estimates of Heritability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Chase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Movement excites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0.713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Excitable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 Distraction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Activated by stress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0.582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Lacks Focus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Fidgety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energy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0.527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return to productive state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0.482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Scavenges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0.477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Olfactory distraction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0.475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 anxiety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Barks Persistently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0.141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1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Inconsistent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House Manners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OverallScore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3" name="Google Shape;433;p22"/>
          <p:cNvSpPr txBox="1"/>
          <p:nvPr/>
        </p:nvSpPr>
        <p:spPr>
          <a:xfrm>
            <a:off x="2725946" y="-25569"/>
            <a:ext cx="61529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BCL Items Loading to Arousal Factor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2259244" y="6510481"/>
            <a:ext cx="7673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heritability use the puppy test, Walk and Talk, IFT and Training BCLs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Google Shape;439;p23"/>
          <p:cNvGraphicFramePr/>
          <p:nvPr/>
        </p:nvGraphicFramePr>
        <p:xfrm>
          <a:off x="612864" y="140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3529725"/>
                <a:gridCol w="2374600"/>
                <a:gridCol w="2139425"/>
                <a:gridCol w="2510550"/>
              </a:tblGrid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 Item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Fratkin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Estimates of Heritability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Noise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0.696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Anxious New Situations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0.628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0.528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0.476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Underfooting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0.418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Stair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Blowing Fan Fear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0.696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0" name="Google Shape;440;p23"/>
          <p:cNvSpPr txBox="1"/>
          <p:nvPr/>
        </p:nvSpPr>
        <p:spPr>
          <a:xfrm>
            <a:off x="373632" y="297479"/>
            <a:ext cx="114447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BCL Items Loading to Environmental Soundness Factor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4144167" y="5539559"/>
            <a:ext cx="7673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heritability use the puppy test, Walk and Talk, IFT and Training BCLs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24"/>
          <p:cNvGraphicFramePr/>
          <p:nvPr/>
        </p:nvGraphicFramePr>
        <p:xfrm>
          <a:off x="745706" y="17618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2658675"/>
                <a:gridCol w="1905125"/>
                <a:gridCol w="2531300"/>
                <a:gridCol w="2531300"/>
              </a:tblGrid>
              <a:tr h="6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 Item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Fratkin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Estimates of Heritability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30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Separation anxiety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0.738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0.17</a:t>
                      </a:r>
                      <a:r>
                        <a:rPr b="0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Barks Persistenty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0.666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0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Kennels Poorly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0.553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0.58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0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HandlerAttachment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0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Poor Social Manners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0.429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447" name="Google Shape;447;p24"/>
          <p:cNvSpPr txBox="1"/>
          <p:nvPr/>
        </p:nvSpPr>
        <p:spPr>
          <a:xfrm>
            <a:off x="4256408" y="824400"/>
            <a:ext cx="22040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Adaptability</a:t>
            </a:r>
            <a:endParaRPr/>
          </a:p>
        </p:txBody>
      </p:sp>
      <p:sp>
        <p:nvSpPr>
          <p:cNvPr id="448" name="Google Shape;448;p24"/>
          <p:cNvSpPr txBox="1"/>
          <p:nvPr/>
        </p:nvSpPr>
        <p:spPr>
          <a:xfrm>
            <a:off x="2047786" y="4815365"/>
            <a:ext cx="7673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heritability use the puppy test, Walk and Talk, IFT and Training BCLs</a:t>
            </a:r>
            <a:endParaRPr/>
          </a:p>
        </p:txBody>
      </p:sp>
      <p:sp>
        <p:nvSpPr>
          <p:cNvPr id="449" name="Google Shape;449;p24"/>
          <p:cNvSpPr txBox="1"/>
          <p:nvPr/>
        </p:nvSpPr>
        <p:spPr>
          <a:xfrm>
            <a:off x="1970264" y="5286035"/>
            <a:ext cx="77510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NOTE-Separation anxiety Estimate of heritability without puppy test data = 0.28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25"/>
          <p:cNvGraphicFramePr/>
          <p:nvPr/>
        </p:nvGraphicFramePr>
        <p:xfrm>
          <a:off x="452230" y="18510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3843725"/>
                <a:gridCol w="2530550"/>
                <a:gridCol w="1640575"/>
                <a:gridCol w="2846375"/>
              </a:tblGrid>
              <a:tr h="467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 Item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Fratkin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Estimates of Heritability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Lacks Initiative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0.772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Unwilling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0.675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Inhibited By Stressful Situations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0.644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 &amp; handler work as a team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0.459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455" name="Google Shape;455;p25"/>
          <p:cNvSpPr txBox="1"/>
          <p:nvPr/>
        </p:nvSpPr>
        <p:spPr>
          <a:xfrm>
            <a:off x="3851721" y="447837"/>
            <a:ext cx="39216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Relationship- Initiative</a:t>
            </a:r>
            <a:endParaRPr/>
          </a:p>
        </p:txBody>
      </p:sp>
      <p:sp>
        <p:nvSpPr>
          <p:cNvPr id="456" name="Google Shape;456;p25"/>
          <p:cNvSpPr txBox="1"/>
          <p:nvPr/>
        </p:nvSpPr>
        <p:spPr>
          <a:xfrm>
            <a:off x="3936617" y="4619651"/>
            <a:ext cx="7673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heritability use the puppy test, Walk and Talk, IFT and Training BCLs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" name="Google Shape;461;p26"/>
          <p:cNvGraphicFramePr/>
          <p:nvPr/>
        </p:nvGraphicFramePr>
        <p:xfrm>
          <a:off x="530400" y="18514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4898325"/>
                <a:gridCol w="2289875"/>
                <a:gridCol w="2154250"/>
                <a:gridCol w="1788725"/>
              </a:tblGrid>
              <a:tr h="84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BCL Item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Fratkin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PCA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Estimates of Heritability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Tsuruta 2021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7EE"/>
                    </a:solidFill>
                  </a:tcPr>
                </a:tc>
              </a:tr>
              <a:tr h="31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Sensitivity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0.811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0.67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1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Harness Sensitivity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0.725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0.59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0.39 /0.50</a:t>
                      </a:r>
                      <a:r>
                        <a:rPr b="0" i="0" lang="en-US" sz="20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Retreats When Reached For by Familiar Person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0.681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0.41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Handling Problems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0.56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462" name="Google Shape;462;p26"/>
          <p:cNvSpPr txBox="1"/>
          <p:nvPr/>
        </p:nvSpPr>
        <p:spPr>
          <a:xfrm>
            <a:off x="4180208" y="367200"/>
            <a:ext cx="28200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 Sensitivity</a:t>
            </a:r>
            <a:endParaRPr/>
          </a:p>
        </p:txBody>
      </p:sp>
      <p:sp>
        <p:nvSpPr>
          <p:cNvPr id="463" name="Google Shape;463;p26"/>
          <p:cNvSpPr txBox="1"/>
          <p:nvPr/>
        </p:nvSpPr>
        <p:spPr>
          <a:xfrm>
            <a:off x="4180208" y="4917853"/>
            <a:ext cx="76735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Estimates of heritability use the puppy test, Walk and Talk, IFT and Training BCLs</a:t>
            </a:r>
            <a:endParaRPr/>
          </a:p>
        </p:txBody>
      </p:sp>
      <p:sp>
        <p:nvSpPr>
          <p:cNvPr id="464" name="Google Shape;464;p26"/>
          <p:cNvSpPr txBox="1"/>
          <p:nvPr/>
        </p:nvSpPr>
        <p:spPr>
          <a:xfrm>
            <a:off x="4092399" y="5287187"/>
            <a:ext cx="72519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Estimate of Heritability Harness Sensitivity without puppy test data = 0.50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27"/>
          <p:cNvGraphicFramePr/>
          <p:nvPr/>
        </p:nvGraphicFramePr>
        <p:xfrm>
          <a:off x="1295400" y="7604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{5463F73B-DCA7-4350-A713-25021850ECFC}</a:tableStyleId>
              </a:tblPr>
              <a:tblGrid>
                <a:gridCol w="4672150"/>
                <a:gridCol w="2670275"/>
                <a:gridCol w="2671250"/>
              </a:tblGrid>
              <a:tr h="159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Principle Components Analysis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Simplifies the 52 BCL items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into underlying factors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Phenotypic Correlations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Training BCLs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Fratkin 2018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Variance Explained 42.8%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Genetic Correlations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All BCLs but puppy test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Tsruta 2021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Variance Explained = 35.7%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lain"/>
                      </a:pPr>
                      <a:r>
                        <a:rPr b="1" lang="en-US" sz="1800"/>
                        <a:t>Emotional Composure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18.82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14.84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2    Environmental Soundness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9.43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8.05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    Adaptability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5.77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2.92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536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lain" startAt="4"/>
                      </a:pPr>
                      <a:r>
                        <a:rPr lang="en-US" sz="1800"/>
                        <a:t>Relationship (Willingness,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       Team, Inhibited)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4.95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2.30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     Body Sensitivity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2.00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     Stranger Fear or Aggression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1.97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     Dog Fear or Aggression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1.77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     Resource Guarding Toward People or Dogs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1.74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70" name="Google Shape;470;p27"/>
          <p:cNvSpPr txBox="1"/>
          <p:nvPr/>
        </p:nvSpPr>
        <p:spPr>
          <a:xfrm>
            <a:off x="800672" y="5887594"/>
            <a:ext cx="106442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BCL Items eliminated from dataset which was BCLs from training.  There is a very low incidence of BCL items loading in Factors 6-7 for dogs in training.  The genetic PCA uses all BCL data- repeated measures analysis </a:t>
            </a:r>
            <a:endParaRPr/>
          </a:p>
        </p:txBody>
      </p:sp>
      <p:sp>
        <p:nvSpPr>
          <p:cNvPr id="471" name="Google Shape;471;p27"/>
          <p:cNvSpPr/>
          <p:nvPr/>
        </p:nvSpPr>
        <p:spPr>
          <a:xfrm>
            <a:off x="1305260" y="2480873"/>
            <a:ext cx="10013680" cy="2157223"/>
          </a:xfrm>
          <a:prstGeom prst="rect">
            <a:avLst/>
          </a:prstGeom>
          <a:noFill/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 txBox="1"/>
          <p:nvPr>
            <p:ph type="title"/>
          </p:nvPr>
        </p:nvSpPr>
        <p:spPr>
          <a:xfrm>
            <a:off x="239602" y="1"/>
            <a:ext cx="12082793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Which Traits Explain Differences Among Dogs?</a:t>
            </a:r>
            <a:endParaRPr/>
          </a:p>
        </p:txBody>
      </p:sp>
      <p:sp>
        <p:nvSpPr>
          <p:cNvPr id="473" name="Google Shape;473;p27"/>
          <p:cNvSpPr/>
          <p:nvPr/>
        </p:nvSpPr>
        <p:spPr>
          <a:xfrm>
            <a:off x="1356167" y="2563201"/>
            <a:ext cx="9892145" cy="706650"/>
          </a:xfrm>
          <a:prstGeom prst="rect">
            <a:avLst/>
          </a:prstGeom>
          <a:noFill/>
          <a:ln cap="flat" cmpd="sng" w="412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7"/>
          <p:cNvSpPr/>
          <p:nvPr/>
        </p:nvSpPr>
        <p:spPr>
          <a:xfrm>
            <a:off x="7617084" y="2625553"/>
            <a:ext cx="45719" cy="581945"/>
          </a:xfrm>
          <a:prstGeom prst="rightBracket">
            <a:avLst>
              <a:gd fmla="val 8333" name="adj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 txBox="1"/>
          <p:nvPr/>
        </p:nvSpPr>
        <p:spPr>
          <a:xfrm>
            <a:off x="7672663" y="2584941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28.25</a:t>
            </a:r>
            <a:endParaRPr/>
          </a:p>
        </p:txBody>
      </p:sp>
      <p:sp>
        <p:nvSpPr>
          <p:cNvPr id="476" name="Google Shape;476;p27"/>
          <p:cNvSpPr txBox="1"/>
          <p:nvPr/>
        </p:nvSpPr>
        <p:spPr>
          <a:xfrm>
            <a:off x="7672663" y="2868055"/>
            <a:ext cx="587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66%</a:t>
            </a:r>
            <a:endParaRPr/>
          </a:p>
        </p:txBody>
      </p:sp>
      <p:sp>
        <p:nvSpPr>
          <p:cNvPr id="477" name="Google Shape;477;p27"/>
          <p:cNvSpPr/>
          <p:nvPr/>
        </p:nvSpPr>
        <p:spPr>
          <a:xfrm>
            <a:off x="10266951" y="2616575"/>
            <a:ext cx="45719" cy="543063"/>
          </a:xfrm>
          <a:prstGeom prst="rightBracket">
            <a:avLst>
              <a:gd fmla="val 8333" name="adj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7"/>
          <p:cNvSpPr txBox="1"/>
          <p:nvPr/>
        </p:nvSpPr>
        <p:spPr>
          <a:xfrm>
            <a:off x="10273788" y="2547193"/>
            <a:ext cx="7136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23.34</a:t>
            </a:r>
            <a:endParaRPr/>
          </a:p>
        </p:txBody>
      </p:sp>
      <p:sp>
        <p:nvSpPr>
          <p:cNvPr id="479" name="Google Shape;479;p27"/>
          <p:cNvSpPr txBox="1"/>
          <p:nvPr/>
        </p:nvSpPr>
        <p:spPr>
          <a:xfrm>
            <a:off x="10309709" y="2830307"/>
            <a:ext cx="5870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/>
          <p:nvPr/>
        </p:nvSpPr>
        <p:spPr>
          <a:xfrm>
            <a:off x="1217612" y="64395"/>
            <a:ext cx="9534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Measures- Same Scoring System</a:t>
            </a: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6324600" y="1925200"/>
            <a:ext cx="863600" cy="2200275"/>
          </a:xfrm>
          <a:prstGeom prst="curvedLeftArrow">
            <a:avLst>
              <a:gd fmla="val 31500" name="adj1"/>
              <a:gd fmla="val 88310" name="adj2"/>
              <a:gd fmla="val 57083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/>
          <p:nvPr/>
        </p:nvSpPr>
        <p:spPr>
          <a:xfrm rot="10800000">
            <a:off x="3121025" y="1742638"/>
            <a:ext cx="800100" cy="2260600"/>
          </a:xfrm>
          <a:prstGeom prst="curvedLeftArrow">
            <a:avLst>
              <a:gd fmla="val 29634" name="adj1"/>
              <a:gd fmla="val 89298" name="adj2"/>
              <a:gd fmla="val 47917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/>
          <p:nvPr/>
        </p:nvSpPr>
        <p:spPr>
          <a:xfrm flipH="1">
            <a:off x="4044950" y="3881000"/>
            <a:ext cx="2279650" cy="550863"/>
          </a:xfrm>
          <a:prstGeom prst="curvedUpArrow">
            <a:avLst>
              <a:gd fmla="val 55005" name="adj1"/>
              <a:gd fmla="val 125008" name="adj2"/>
              <a:gd fmla="val 68745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/>
          <p:nvPr/>
        </p:nvSpPr>
        <p:spPr>
          <a:xfrm flipH="1" rot="10800000">
            <a:off x="3921125" y="1375925"/>
            <a:ext cx="2711450" cy="611188"/>
          </a:xfrm>
          <a:prstGeom prst="curvedUpArrow">
            <a:avLst>
              <a:gd fmla="val 42656" name="adj1"/>
              <a:gd fmla="val 127519" name="adj2"/>
              <a:gd fmla="val 61903" name="adj3"/>
            </a:avLst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7256758" y="923996"/>
            <a:ext cx="2793327" cy="669414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Development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3-8 weeks</a:t>
            </a:r>
            <a:endParaRPr/>
          </a:p>
        </p:txBody>
      </p:sp>
      <p:sp>
        <p:nvSpPr>
          <p:cNvPr id="230" name="Google Shape;230;p3"/>
          <p:cNvSpPr txBox="1"/>
          <p:nvPr/>
        </p:nvSpPr>
        <p:spPr>
          <a:xfrm>
            <a:off x="5382784" y="3355798"/>
            <a:ext cx="1569559" cy="669414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Puppy Raising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2-15 months</a:t>
            </a:r>
            <a:endParaRPr/>
          </a:p>
        </p:txBody>
      </p:sp>
      <p:sp>
        <p:nvSpPr>
          <p:cNvPr id="231" name="Google Shape;231;p3"/>
          <p:cNvSpPr txBox="1"/>
          <p:nvPr/>
        </p:nvSpPr>
        <p:spPr>
          <a:xfrm>
            <a:off x="3467784" y="4438813"/>
            <a:ext cx="2176173" cy="669414"/>
          </a:xfrm>
          <a:prstGeom prst="rect">
            <a:avLst/>
          </a:prstGeom>
          <a:solidFill>
            <a:srgbClr val="F5F96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Pre-train assessment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 age -16 months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>
            <a:off x="2184854" y="1519936"/>
            <a:ext cx="1019831" cy="553998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16-25 mo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6800320" y="3498209"/>
            <a:ext cx="5391680" cy="1477328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4,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8,13 Mo  W&amp;T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puppy walker –semi-standard assessment Group puppy class observations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Raiser surveys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N&gt;9,000</a:t>
            </a: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228204" y="2669158"/>
            <a:ext cx="2395528" cy="2308324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Trainer’s observation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kennel, field work, social situations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Half-way in training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training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if withdrawn N&gt;7,300</a:t>
            </a:r>
            <a:endParaRPr/>
          </a:p>
        </p:txBody>
      </p:sp>
      <p:sp>
        <p:nvSpPr>
          <p:cNvPr id="235" name="Google Shape;235;p3"/>
          <p:cNvSpPr txBox="1"/>
          <p:nvPr/>
        </p:nvSpPr>
        <p:spPr>
          <a:xfrm>
            <a:off x="2977165" y="5172549"/>
            <a:ext cx="2135570" cy="923330"/>
          </a:xfrm>
          <a:prstGeom prst="rect">
            <a:avLst/>
          </a:prstGeom>
          <a:solidFill>
            <a:srgbClr val="F2F2F2"/>
          </a:solidFill>
          <a:ln cap="flat" cmpd="sng" w="222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of training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GDBart Adult Test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N&gt;3400</a:t>
            </a:r>
            <a:endParaRPr/>
          </a:p>
        </p:txBody>
      </p:sp>
      <p:sp>
        <p:nvSpPr>
          <p:cNvPr id="236" name="Google Shape;236;p3"/>
          <p:cNvSpPr txBox="1"/>
          <p:nvPr>
            <p:ph idx="12" type="sldNum"/>
          </p:nvPr>
        </p:nvSpPr>
        <p:spPr>
          <a:xfrm>
            <a:off x="1981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Noto Sans Symbol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7279684" y="1600612"/>
            <a:ext cx="3658891" cy="1477328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months old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GDBart Pup Test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observations from early socializations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N&gt;3000</a:t>
            </a: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3377036" y="2449872"/>
            <a:ext cx="3163283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CC"/>
              </a:buClr>
              <a:buSzPts val="16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all or most dogs- (even those rejected)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999CC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abrador puppy image" id="239" name="Google Shape;2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6499" y="1898254"/>
            <a:ext cx="1097297" cy="1127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og standing on grass&#10;&#10;Description automatically generated" id="240" name="Google Shape;240;p3"/>
          <p:cNvPicPr preferRelativeResize="0"/>
          <p:nvPr/>
        </p:nvPicPr>
        <p:blipFill rotWithShape="1">
          <a:blip r:embed="rId4">
            <a:alphaModFix/>
          </a:blip>
          <a:srcRect b="0" l="3462" r="25782" t="-2439"/>
          <a:stretch/>
        </p:blipFill>
        <p:spPr>
          <a:xfrm>
            <a:off x="8126126" y="5020182"/>
            <a:ext cx="1317007" cy="1053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rown and white dog looking at the camera&#10;&#10;Description automatically generated" id="241" name="Google Shape;241;p3"/>
          <p:cNvPicPr preferRelativeResize="0"/>
          <p:nvPr/>
        </p:nvPicPr>
        <p:blipFill rotWithShape="1">
          <a:blip r:embed="rId5">
            <a:alphaModFix/>
          </a:blip>
          <a:srcRect b="5961" l="18225" r="1293" t="6038"/>
          <a:stretch/>
        </p:blipFill>
        <p:spPr>
          <a:xfrm>
            <a:off x="9563287" y="5081217"/>
            <a:ext cx="1303212" cy="110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6">
            <a:alphaModFix/>
          </a:blip>
          <a:srcRect b="8147" l="10482" r="46751" t="39876"/>
          <a:stretch/>
        </p:blipFill>
        <p:spPr>
          <a:xfrm>
            <a:off x="5138671" y="5103590"/>
            <a:ext cx="1692408" cy="1141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og wearing a costume&#10;&#10;Description automatically generated" id="243" name="Google Shape;24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204" y="1508478"/>
            <a:ext cx="1640009" cy="1053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"/>
          <p:cNvSpPr txBox="1"/>
          <p:nvPr/>
        </p:nvSpPr>
        <p:spPr>
          <a:xfrm>
            <a:off x="2901294" y="768478"/>
            <a:ext cx="1375441" cy="553998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Dog</a:t>
            </a:r>
            <a:endParaRPr/>
          </a:p>
        </p:txBody>
      </p:sp>
      <p:pic>
        <p:nvPicPr>
          <p:cNvPr id="245" name="Google Shape;24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29455" y="143767"/>
            <a:ext cx="1388669" cy="7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567" y="1742416"/>
            <a:ext cx="3832345" cy="1662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4"/>
          <p:cNvGrpSpPr/>
          <p:nvPr/>
        </p:nvGrpSpPr>
        <p:grpSpPr>
          <a:xfrm>
            <a:off x="710726" y="2968244"/>
            <a:ext cx="2048677" cy="1476377"/>
            <a:chOff x="852487" y="1766886"/>
            <a:chExt cx="4462463" cy="3105152"/>
          </a:xfrm>
        </p:grpSpPr>
        <p:grpSp>
          <p:nvGrpSpPr>
            <p:cNvPr id="252" name="Google Shape;252;p4"/>
            <p:cNvGrpSpPr/>
            <p:nvPr/>
          </p:nvGrpSpPr>
          <p:grpSpPr>
            <a:xfrm>
              <a:off x="852487" y="1766886"/>
              <a:ext cx="4462463" cy="3105152"/>
              <a:chOff x="923191" y="900259"/>
              <a:chExt cx="3732335" cy="2757341"/>
            </a:xfrm>
          </p:grpSpPr>
          <p:pic>
            <p:nvPicPr>
              <p:cNvPr id="253" name="Google Shape;253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057275" y="1822967"/>
                <a:ext cx="787921" cy="7226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Google Shape;254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187994" y="1855628"/>
                <a:ext cx="713888" cy="654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487938" y="2773963"/>
                <a:ext cx="806870" cy="7399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818037" y="1748418"/>
                <a:ext cx="713889" cy="654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49123" y="2702634"/>
                <a:ext cx="667252" cy="6119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360443" y="2446604"/>
                <a:ext cx="713889" cy="654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009247" y="1410125"/>
                <a:ext cx="665784" cy="61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45196" y="1033017"/>
                <a:ext cx="849340" cy="7789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1" name="Google Shape;261;p4"/>
              <p:cNvSpPr/>
              <p:nvPr/>
            </p:nvSpPr>
            <p:spPr>
              <a:xfrm>
                <a:off x="923191" y="900259"/>
                <a:ext cx="3732335" cy="2757341"/>
              </a:xfrm>
              <a:prstGeom prst="ellipse">
                <a:avLst/>
              </a:prstGeom>
              <a:noFill/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2" name="Google Shape;262;p4"/>
            <p:cNvSpPr/>
            <p:nvPr/>
          </p:nvSpPr>
          <p:spPr>
            <a:xfrm>
              <a:off x="3251450" y="2227676"/>
              <a:ext cx="914400" cy="914400"/>
            </a:xfrm>
            <a:prstGeom prst="noSmoking">
              <a:avLst>
                <a:gd fmla="val 18750" name="adj"/>
              </a:avLst>
            </a:prstGeom>
            <a:solidFill>
              <a:schemeClr val="l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4"/>
          <p:cNvSpPr txBox="1"/>
          <p:nvPr/>
        </p:nvSpPr>
        <p:spPr>
          <a:xfrm>
            <a:off x="650384" y="1919696"/>
            <a:ext cx="26262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 makeup fixed at conception</a:t>
            </a:r>
            <a:endParaRPr/>
          </a:p>
        </p:txBody>
      </p:sp>
      <p:sp>
        <p:nvSpPr>
          <p:cNvPr id="264" name="Google Shape;264;p4"/>
          <p:cNvSpPr txBox="1"/>
          <p:nvPr>
            <p:ph type="title"/>
          </p:nvPr>
        </p:nvSpPr>
        <p:spPr>
          <a:xfrm>
            <a:off x="2137263" y="161917"/>
            <a:ext cx="80581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Causes Observed Variation?</a:t>
            </a:r>
            <a:endParaRPr/>
          </a:p>
        </p:txBody>
      </p:sp>
      <p:sp>
        <p:nvSpPr>
          <p:cNvPr id="265" name="Google Shape;265;p4"/>
          <p:cNvSpPr txBox="1"/>
          <p:nvPr/>
        </p:nvSpPr>
        <p:spPr>
          <a:xfrm>
            <a:off x="8333507" y="2460854"/>
            <a:ext cx="35831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Sex and color won’t change due to the environment</a:t>
            </a: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4662719" y="1841729"/>
            <a:ext cx="585788" cy="797370"/>
          </a:xfrm>
          <a:prstGeom prst="ellipse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7020157" y="2058074"/>
            <a:ext cx="849755" cy="1188606"/>
          </a:xfrm>
          <a:prstGeom prst="ellipse">
            <a:avLst/>
          </a:prstGeom>
          <a:noFill/>
          <a:ln cap="flat" cmpd="sng" w="349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4"/>
          <p:cNvCxnSpPr>
            <a:stCxn id="266" idx="4"/>
          </p:cNvCxnSpPr>
          <p:nvPr/>
        </p:nvCxnSpPr>
        <p:spPr>
          <a:xfrm>
            <a:off x="4955613" y="2639099"/>
            <a:ext cx="0" cy="137640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9" name="Google Shape;269;p4"/>
          <p:cNvCxnSpPr/>
          <p:nvPr/>
        </p:nvCxnSpPr>
        <p:spPr>
          <a:xfrm>
            <a:off x="7665292" y="2154982"/>
            <a:ext cx="668215" cy="291709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4"/>
          <p:cNvSpPr txBox="1"/>
          <p:nvPr/>
        </p:nvSpPr>
        <p:spPr>
          <a:xfrm>
            <a:off x="4006870" y="3918935"/>
            <a:ext cx="41782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Variation in aspects of behavior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impacted by environment</a:t>
            </a: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3926956" y="5180227"/>
            <a:ext cx="1256646" cy="576262"/>
          </a:xfrm>
          <a:prstGeom prst="ellipse">
            <a:avLst/>
          </a:prstGeom>
          <a:solidFill>
            <a:srgbClr val="FCD4F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Genetic potential</a:t>
            </a: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6402766" y="4802613"/>
            <a:ext cx="2586697" cy="1684604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Environmental influence</a:t>
            </a: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5609167" y="5276032"/>
            <a:ext cx="272900" cy="3683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5"/>
          <p:cNvGraphicFramePr/>
          <p:nvPr/>
        </p:nvGraphicFramePr>
        <p:xfrm>
          <a:off x="122766" y="347133"/>
          <a:ext cx="11675533" cy="6273799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6"/>
          <p:cNvGraphicFramePr/>
          <p:nvPr/>
        </p:nvGraphicFramePr>
        <p:xfrm>
          <a:off x="955406" y="854809"/>
          <a:ext cx="10481060" cy="5355771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7"/>
          <p:cNvGraphicFramePr/>
          <p:nvPr/>
        </p:nvGraphicFramePr>
        <p:xfrm>
          <a:off x="403987" y="2834199"/>
          <a:ext cx="4994973" cy="377813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90" name="Google Shape;290;p7"/>
          <p:cNvGraphicFramePr/>
          <p:nvPr/>
        </p:nvGraphicFramePr>
        <p:xfrm>
          <a:off x="132675" y="8542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{5463F73B-DCA7-4350-A713-25021850ECFC}</a:tableStyleId>
              </a:tblPr>
              <a:tblGrid>
                <a:gridCol w="923050"/>
                <a:gridCol w="944450"/>
                <a:gridCol w="829525"/>
                <a:gridCol w="1178650"/>
                <a:gridCol w="1193125"/>
                <a:gridCol w="768150"/>
              </a:tblGrid>
              <a:tr h="239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 Contemp  Grp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Additive Genetic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Permanent Environment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Unexplained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Variance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0.13349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0.097725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0.029278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0.53056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0.79093</a:t>
                      </a:r>
                      <a:endParaRPr/>
                    </a:p>
                  </a:txBody>
                  <a:tcPr marT="3800" marB="0" marR="3800" marL="3800" anchor="b"/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Var/Total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16.88%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12.36%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3.70%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67.08%</a:t>
                      </a:r>
                      <a:endParaRPr/>
                    </a:p>
                  </a:txBody>
                  <a:tcPr marT="3800" marB="0" marR="3800" marL="38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100.00%</a:t>
                      </a:r>
                      <a:endParaRPr/>
                    </a:p>
                  </a:txBody>
                  <a:tcPr marT="3800" marB="0" marR="3800" marL="3800" anchor="b"/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 of Heritability</a:t>
                      </a:r>
                      <a:endParaRPr/>
                    </a:p>
                  </a:txBody>
                  <a:tcPr marT="3800" marB="0" marR="3800" marL="3800" anchor="b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Var/ Total Var:    0.097725/0.53056 =  0.12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T="3800" marB="0" marR="3800" marL="3800" anchor="b"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91" name="Google Shape;291;p7"/>
          <p:cNvSpPr txBox="1"/>
          <p:nvPr/>
        </p:nvSpPr>
        <p:spPr>
          <a:xfrm>
            <a:off x="6155971" y="2109748"/>
            <a:ext cx="5836921" cy="1138773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Dogs evaluated in the same 3 mo period at an organization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method per protocol, consistently done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 accuracy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only on breeders (best phenotypes)</a:t>
            </a:r>
            <a:endParaRPr/>
          </a:p>
        </p:txBody>
      </p:sp>
      <p:sp>
        <p:nvSpPr>
          <p:cNvPr id="292" name="Google Shape;292;p7"/>
          <p:cNvSpPr txBox="1"/>
          <p:nvPr/>
        </p:nvSpPr>
        <p:spPr>
          <a:xfrm>
            <a:off x="6155972" y="3252540"/>
            <a:ext cx="5853996" cy="1138773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genes across dogs measured in the population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Additive gene effects passed from parents to offspring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within a breed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ancestors that tie pedigrees together</a:t>
            </a:r>
            <a:endParaRPr/>
          </a:p>
        </p:txBody>
      </p:sp>
      <p:sp>
        <p:nvSpPr>
          <p:cNvPr id="293" name="Google Shape;293;p7"/>
          <p:cNvSpPr txBox="1"/>
          <p:nvPr/>
        </p:nvSpPr>
        <p:spPr>
          <a:xfrm>
            <a:off x="6155971" y="4592378"/>
            <a:ext cx="5853996" cy="14003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Learned Conditioned Emotional Response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Sibling interactions (e.g. bullying)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 of dam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Socialization quality &amp; quantity at target ages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Raiser/trainer skills</a:t>
            </a:r>
            <a:endParaRPr/>
          </a:p>
        </p:txBody>
      </p:sp>
      <p:sp>
        <p:nvSpPr>
          <p:cNvPr id="294" name="Google Shape;294;p7"/>
          <p:cNvSpPr txBox="1"/>
          <p:nvPr/>
        </p:nvSpPr>
        <p:spPr>
          <a:xfrm>
            <a:off x="6206194" y="6258390"/>
            <a:ext cx="5803773" cy="35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Unaccounted for in the genetic model</a:t>
            </a:r>
            <a:endParaRPr/>
          </a:p>
        </p:txBody>
      </p:sp>
      <p:sp>
        <p:nvSpPr>
          <p:cNvPr id="295" name="Google Shape;295;p7"/>
          <p:cNvSpPr txBox="1"/>
          <p:nvPr>
            <p:ph type="title"/>
          </p:nvPr>
        </p:nvSpPr>
        <p:spPr>
          <a:xfrm>
            <a:off x="2786046" y="225492"/>
            <a:ext cx="8097520" cy="59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Influences Heritability?</a:t>
            </a:r>
            <a:endParaRPr/>
          </a:p>
        </p:txBody>
      </p:sp>
      <p:cxnSp>
        <p:nvCxnSpPr>
          <p:cNvPr id="296" name="Google Shape;296;p7"/>
          <p:cNvCxnSpPr/>
          <p:nvPr/>
        </p:nvCxnSpPr>
        <p:spPr>
          <a:xfrm flipH="1" rot="10800000">
            <a:off x="5191298" y="2653644"/>
            <a:ext cx="968329" cy="1319764"/>
          </a:xfrm>
          <a:prstGeom prst="straightConnector1">
            <a:avLst/>
          </a:prstGeom>
          <a:noFill/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7"/>
          <p:cNvCxnSpPr>
            <a:endCxn id="292" idx="1"/>
          </p:cNvCxnSpPr>
          <p:nvPr/>
        </p:nvCxnSpPr>
        <p:spPr>
          <a:xfrm flipH="1" rot="10800000">
            <a:off x="5141372" y="3821927"/>
            <a:ext cx="1014600" cy="717000"/>
          </a:xfrm>
          <a:prstGeom prst="straightConnector1">
            <a:avLst/>
          </a:prstGeom>
          <a:noFill/>
          <a:ln cap="flat" cmpd="sng" w="222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7"/>
          <p:cNvCxnSpPr>
            <a:endCxn id="293" idx="1"/>
          </p:cNvCxnSpPr>
          <p:nvPr/>
        </p:nvCxnSpPr>
        <p:spPr>
          <a:xfrm>
            <a:off x="5000071" y="5226270"/>
            <a:ext cx="1155900" cy="66300"/>
          </a:xfrm>
          <a:prstGeom prst="straightConnector1">
            <a:avLst/>
          </a:prstGeom>
          <a:noFill/>
          <a:ln cap="flat" cmpd="sng" w="222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7"/>
          <p:cNvCxnSpPr/>
          <p:nvPr/>
        </p:nvCxnSpPr>
        <p:spPr>
          <a:xfrm>
            <a:off x="5000105" y="5810919"/>
            <a:ext cx="1207655" cy="647796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0" name="Google Shape;300;p7"/>
          <p:cNvSpPr/>
          <p:nvPr/>
        </p:nvSpPr>
        <p:spPr>
          <a:xfrm>
            <a:off x="108854" y="2153376"/>
            <a:ext cx="5674361" cy="482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166255" y="2166813"/>
            <a:ext cx="5753461" cy="46076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8"/>
          <p:cNvGraphicFramePr/>
          <p:nvPr/>
        </p:nvGraphicFramePr>
        <p:xfrm>
          <a:off x="224681" y="282158"/>
          <a:ext cx="11803598" cy="614476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1719" y="2378872"/>
            <a:ext cx="3874182" cy="245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/>
          <p:nvPr/>
        </p:nvSpPr>
        <p:spPr>
          <a:xfrm>
            <a:off x="5195948" y="2872626"/>
            <a:ext cx="2431915" cy="1475212"/>
          </a:xfrm>
          <a:prstGeom prst="rect">
            <a:avLst/>
          </a:prstGeom>
          <a:solidFill>
            <a:srgbClr val="7F7F7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31% data from 96 orgs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Variation Greater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BCL Scoring Skills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Relatedness of Dogs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Completeness of data</a:t>
            </a:r>
            <a:endParaRPr/>
          </a:p>
        </p:txBody>
      </p:sp>
      <p:graphicFrame>
        <p:nvGraphicFramePr>
          <p:cNvPr id="313" name="Google Shape;313;p9"/>
          <p:cNvGraphicFramePr/>
          <p:nvPr/>
        </p:nvGraphicFramePr>
        <p:xfrm>
          <a:off x="255453" y="111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{7B8F4B05-59B7-4552-948B-D9FC759A0BF1}</a:tableStyleId>
              </a:tblPr>
              <a:tblGrid>
                <a:gridCol w="2624875"/>
                <a:gridCol w="673425"/>
                <a:gridCol w="673425"/>
                <a:gridCol w="673425"/>
              </a:tblGrid>
              <a:tr h="34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Contemporary Grp Within Org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Activated with Stress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Excitable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68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Resilience (return productive state)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19.8%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9.8%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ObjectFear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17.0%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18.6%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4.2%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Noise Sensitivity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11.6%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16.3%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6.3%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Lacks Initiative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Inhibited with Stress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9.2%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13.3%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HarnessSensitivity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 Distraction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18.6%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ChaseAnimals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  <a:tr h="36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Sensitivity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11.5%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1.8%</a:t>
                      </a:r>
                      <a:endParaRPr/>
                    </a:p>
                  </a:txBody>
                  <a:tcPr marT="3800" marB="0" marR="3800" marL="38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sp>
        <p:nvSpPr>
          <p:cNvPr id="314" name="Google Shape;314;p9"/>
          <p:cNvSpPr/>
          <p:nvPr/>
        </p:nvSpPr>
        <p:spPr>
          <a:xfrm>
            <a:off x="5398141" y="848891"/>
            <a:ext cx="2027528" cy="54051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74% data from 5 orgs</a:t>
            </a:r>
            <a:endParaRPr/>
          </a:p>
        </p:txBody>
      </p:sp>
      <p:graphicFrame>
        <p:nvGraphicFramePr>
          <p:cNvPr id="315" name="Google Shape;315;p9"/>
          <p:cNvGraphicFramePr/>
          <p:nvPr/>
        </p:nvGraphicFramePr>
        <p:xfrm>
          <a:off x="7771718" y="193594"/>
          <a:ext cx="4055507" cy="2055614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16" name="Google Shape;316;p9"/>
          <p:cNvGraphicFramePr/>
          <p:nvPr/>
        </p:nvGraphicFramePr>
        <p:xfrm>
          <a:off x="7941932" y="4813301"/>
          <a:ext cx="3919868" cy="1972568"/>
        </p:xfrm>
        <a:graphic>
          <a:graphicData uri="http://schemas.openxmlformats.org/drawingml/2006/chart">
            <c:chart r:id="rId5"/>
          </a:graphicData>
        </a:graphic>
      </p:graphicFrame>
      <p:pic>
        <p:nvPicPr>
          <p:cNvPr id="317" name="Google Shape;31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0352" y="5122870"/>
            <a:ext cx="2042337" cy="67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2023-03-11T16:48:57Z</dcterms:created>
  <dc:creator>Jane Russenberger</dc:creator>
</cp:coreProperties>
</file>