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93" r:id="rId5"/>
    <p:sldMasterId id="2147483699" r:id="rId6"/>
    <p:sldMasterId id="2147483667" r:id="rId7"/>
  </p:sldMasterIdLst>
  <p:notesMasterIdLst>
    <p:notesMasterId r:id="rId57"/>
  </p:notesMasterIdLst>
  <p:handoutMasterIdLst>
    <p:handoutMasterId r:id="rId58"/>
  </p:handoutMasterIdLst>
  <p:sldIdLst>
    <p:sldId id="304" r:id="rId8"/>
    <p:sldId id="303" r:id="rId9"/>
    <p:sldId id="307" r:id="rId10"/>
    <p:sldId id="328" r:id="rId11"/>
    <p:sldId id="316" r:id="rId12"/>
    <p:sldId id="317" r:id="rId13"/>
    <p:sldId id="320" r:id="rId14"/>
    <p:sldId id="318" r:id="rId15"/>
    <p:sldId id="311" r:id="rId16"/>
    <p:sldId id="312" r:id="rId17"/>
    <p:sldId id="313" r:id="rId18"/>
    <p:sldId id="314" r:id="rId19"/>
    <p:sldId id="315" r:id="rId20"/>
    <p:sldId id="310" r:id="rId21"/>
    <p:sldId id="324" r:id="rId22"/>
    <p:sldId id="326" r:id="rId23"/>
    <p:sldId id="308" r:id="rId24"/>
    <p:sldId id="327" r:id="rId25"/>
    <p:sldId id="309" r:id="rId26"/>
    <p:sldId id="325" r:id="rId27"/>
    <p:sldId id="329" r:id="rId28"/>
    <p:sldId id="330" r:id="rId29"/>
    <p:sldId id="331" r:id="rId30"/>
    <p:sldId id="332" r:id="rId31"/>
    <p:sldId id="333" r:id="rId32"/>
    <p:sldId id="336" r:id="rId33"/>
    <p:sldId id="335" r:id="rId34"/>
    <p:sldId id="337" r:id="rId35"/>
    <p:sldId id="338" r:id="rId36"/>
    <p:sldId id="339" r:id="rId37"/>
    <p:sldId id="341" r:id="rId38"/>
    <p:sldId id="343" r:id="rId39"/>
    <p:sldId id="346" r:id="rId40"/>
    <p:sldId id="344" r:id="rId41"/>
    <p:sldId id="345" r:id="rId42"/>
    <p:sldId id="358" r:id="rId43"/>
    <p:sldId id="359" r:id="rId44"/>
    <p:sldId id="360" r:id="rId45"/>
    <p:sldId id="361" r:id="rId46"/>
    <p:sldId id="362" r:id="rId47"/>
    <p:sldId id="363" r:id="rId48"/>
    <p:sldId id="365" r:id="rId49"/>
    <p:sldId id="352" r:id="rId50"/>
    <p:sldId id="353" r:id="rId51"/>
    <p:sldId id="354" r:id="rId52"/>
    <p:sldId id="355" r:id="rId53"/>
    <p:sldId id="356" r:id="rId54"/>
    <p:sldId id="357" r:id="rId55"/>
    <p:sldId id="305" r:id="rId56"/>
  </p:sldIdLst>
  <p:sldSz cx="13817600" cy="7772400"/>
  <p:notesSz cx="6858000" cy="9144000"/>
  <p:defaultTextStyle>
    <a:defPPr>
      <a:defRPr lang="en-US"/>
    </a:defPPr>
    <a:lvl1pPr marL="0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9292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8586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7879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37173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46466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55758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65052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74344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 userDrawn="1">
          <p15:clr>
            <a:srgbClr val="A4A3A4"/>
          </p15:clr>
        </p15:guide>
        <p15:guide id="2" pos="435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E4D2B"/>
    <a:srgbClr val="C10065"/>
    <a:srgbClr val="CC006A"/>
    <a:srgbClr val="404140"/>
    <a:srgbClr val="DAD490"/>
    <a:srgbClr val="E1963E"/>
    <a:srgbClr val="7F7F7F"/>
    <a:srgbClr val="E57D30"/>
    <a:srgbClr val="092529"/>
    <a:srgbClr val="55A8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44AE170-A894-4FAD-AEE9-2A4FD16B1BE5}" v="211" dt="2023-04-26T19:13:16.7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767" autoAdjust="0"/>
    <p:restoredTop sz="95994" autoAdjust="0"/>
  </p:normalViewPr>
  <p:slideViewPr>
    <p:cSldViewPr snapToGrid="0" snapToObjects="1">
      <p:cViewPr varScale="1">
        <p:scale>
          <a:sx n="59" d="100"/>
          <a:sy n="59" d="100"/>
        </p:scale>
        <p:origin x="964" y="60"/>
      </p:cViewPr>
      <p:guideLst>
        <p:guide orient="horz" pos="2448"/>
        <p:guide pos="435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9" d="100"/>
        <a:sy n="59" d="100"/>
      </p:scale>
      <p:origin x="0" y="0"/>
    </p:cViewPr>
  </p:sorterViewPr>
  <p:notesViewPr>
    <p:cSldViewPr snapToGrid="0" snapToObjects="1">
      <p:cViewPr varScale="1">
        <p:scale>
          <a:sx n="166" d="100"/>
          <a:sy n="166" d="100"/>
        </p:scale>
        <p:origin x="1528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61" Type="http://schemas.openxmlformats.org/officeDocument/2006/relationships/theme" Target="theme/theme1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microsoft.com/office/2015/10/relationships/revisionInfo" Target="revisionInfo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presProps" Target="presProp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urns,Greg" userId="c1b22799-dab8-4f3f-944c-87a2c8bda36a" providerId="ADAL" clId="{844AE170-A894-4FAD-AEE9-2A4FD16B1BE5}"/>
    <pc:docChg chg="undo redo custSel addSld delSld modSld sldOrd">
      <pc:chgData name="Burns,Greg" userId="c1b22799-dab8-4f3f-944c-87a2c8bda36a" providerId="ADAL" clId="{844AE170-A894-4FAD-AEE9-2A4FD16B1BE5}" dt="2023-04-26T19:13:16.757" v="490"/>
      <pc:docMkLst>
        <pc:docMk/>
      </pc:docMkLst>
      <pc:sldChg chg="modSp mod">
        <pc:chgData name="Burns,Greg" userId="c1b22799-dab8-4f3f-944c-87a2c8bda36a" providerId="ADAL" clId="{844AE170-A894-4FAD-AEE9-2A4FD16B1BE5}" dt="2023-04-25T14:13:33.713" v="15" actId="20577"/>
        <pc:sldMkLst>
          <pc:docMk/>
          <pc:sldMk cId="1086497201" sldId="304"/>
        </pc:sldMkLst>
        <pc:spChg chg="mod">
          <ac:chgData name="Burns,Greg" userId="c1b22799-dab8-4f3f-944c-87a2c8bda36a" providerId="ADAL" clId="{844AE170-A894-4FAD-AEE9-2A4FD16B1BE5}" dt="2023-04-25T14:13:33.713" v="15" actId="20577"/>
          <ac:spMkLst>
            <pc:docMk/>
            <pc:sldMk cId="1086497201" sldId="304"/>
            <ac:spMk id="2" creationId="{00000000-0000-0000-0000-000000000000}"/>
          </ac:spMkLst>
        </pc:spChg>
      </pc:sldChg>
      <pc:sldChg chg="addSp modSp mod">
        <pc:chgData name="Burns,Greg" userId="c1b22799-dab8-4f3f-944c-87a2c8bda36a" providerId="ADAL" clId="{844AE170-A894-4FAD-AEE9-2A4FD16B1BE5}" dt="2023-04-25T15:41:48.996" v="226" actId="1076"/>
        <pc:sldMkLst>
          <pc:docMk/>
          <pc:sldMk cId="3024404716" sldId="308"/>
        </pc:sldMkLst>
        <pc:spChg chg="add">
          <ac:chgData name="Burns,Greg" userId="c1b22799-dab8-4f3f-944c-87a2c8bda36a" providerId="ADAL" clId="{844AE170-A894-4FAD-AEE9-2A4FD16B1BE5}" dt="2023-04-25T15:40:37.884" v="217" actId="22"/>
          <ac:spMkLst>
            <pc:docMk/>
            <pc:sldMk cId="3024404716" sldId="308"/>
            <ac:spMk id="6" creationId="{F8831B07-2100-4AA2-BB88-3D9EA0B0AFE0}"/>
          </ac:spMkLst>
        </pc:spChg>
        <pc:picChg chg="add mod">
          <ac:chgData name="Burns,Greg" userId="c1b22799-dab8-4f3f-944c-87a2c8bda36a" providerId="ADAL" clId="{844AE170-A894-4FAD-AEE9-2A4FD16B1BE5}" dt="2023-04-25T15:41:48.996" v="226" actId="1076"/>
          <ac:picMkLst>
            <pc:docMk/>
            <pc:sldMk cId="3024404716" sldId="308"/>
            <ac:picMk id="7" creationId="{105E21E1-ECE2-4585-8827-F54E987610BA}"/>
          </ac:picMkLst>
        </pc:picChg>
      </pc:sldChg>
      <pc:sldChg chg="modSp">
        <pc:chgData name="Burns,Greg" userId="c1b22799-dab8-4f3f-944c-87a2c8bda36a" providerId="ADAL" clId="{844AE170-A894-4FAD-AEE9-2A4FD16B1BE5}" dt="2023-04-26T18:33:20.453" v="455" actId="20577"/>
        <pc:sldMkLst>
          <pc:docMk/>
          <pc:sldMk cId="3723988399" sldId="310"/>
        </pc:sldMkLst>
        <pc:spChg chg="mod">
          <ac:chgData name="Burns,Greg" userId="c1b22799-dab8-4f3f-944c-87a2c8bda36a" providerId="ADAL" clId="{844AE170-A894-4FAD-AEE9-2A4FD16B1BE5}" dt="2023-04-26T18:33:20.453" v="455" actId="20577"/>
          <ac:spMkLst>
            <pc:docMk/>
            <pc:sldMk cId="3723988399" sldId="310"/>
            <ac:spMk id="3" creationId="{EFF23810-1F25-42E2-9592-CF492F4B89E0}"/>
          </ac:spMkLst>
        </pc:spChg>
      </pc:sldChg>
      <pc:sldChg chg="addSp modSp mod modAnim">
        <pc:chgData name="Burns,Greg" userId="c1b22799-dab8-4f3f-944c-87a2c8bda36a" providerId="ADAL" clId="{844AE170-A894-4FAD-AEE9-2A4FD16B1BE5}" dt="2023-04-25T15:27:31.047" v="166"/>
        <pc:sldMkLst>
          <pc:docMk/>
          <pc:sldMk cId="2689995434" sldId="312"/>
        </pc:sldMkLst>
        <pc:spChg chg="mod">
          <ac:chgData name="Burns,Greg" userId="c1b22799-dab8-4f3f-944c-87a2c8bda36a" providerId="ADAL" clId="{844AE170-A894-4FAD-AEE9-2A4FD16B1BE5}" dt="2023-04-25T15:26:40.493" v="158" actId="1076"/>
          <ac:spMkLst>
            <pc:docMk/>
            <pc:sldMk cId="2689995434" sldId="312"/>
            <ac:spMk id="3" creationId="{EFF23810-1F25-42E2-9592-CF492F4B89E0}"/>
          </ac:spMkLst>
        </pc:spChg>
        <pc:picChg chg="add mod">
          <ac:chgData name="Burns,Greg" userId="c1b22799-dab8-4f3f-944c-87a2c8bda36a" providerId="ADAL" clId="{844AE170-A894-4FAD-AEE9-2A4FD16B1BE5}" dt="2023-04-25T15:27:02.243" v="165" actId="1076"/>
          <ac:picMkLst>
            <pc:docMk/>
            <pc:sldMk cId="2689995434" sldId="312"/>
            <ac:picMk id="4" creationId="{4574552B-E4EE-4D38-A93C-17CF58671C32}"/>
          </ac:picMkLst>
        </pc:picChg>
        <pc:picChg chg="mod">
          <ac:chgData name="Burns,Greg" userId="c1b22799-dab8-4f3f-944c-87a2c8bda36a" providerId="ADAL" clId="{844AE170-A894-4FAD-AEE9-2A4FD16B1BE5}" dt="2023-04-25T15:26:54.461" v="162" actId="1076"/>
          <ac:picMkLst>
            <pc:docMk/>
            <pc:sldMk cId="2689995434" sldId="312"/>
            <ac:picMk id="8" creationId="{D92C0B91-22EB-4B32-A688-FC89D5ED8D2D}"/>
          </ac:picMkLst>
        </pc:picChg>
        <pc:picChg chg="mod">
          <ac:chgData name="Burns,Greg" userId="c1b22799-dab8-4f3f-944c-87a2c8bda36a" providerId="ADAL" clId="{844AE170-A894-4FAD-AEE9-2A4FD16B1BE5}" dt="2023-04-25T15:26:45.752" v="159" actId="1076"/>
          <ac:picMkLst>
            <pc:docMk/>
            <pc:sldMk cId="2689995434" sldId="312"/>
            <ac:picMk id="9" creationId="{2BC4D50B-5FF3-482B-A824-67A4E30E1CAC}"/>
          </ac:picMkLst>
        </pc:picChg>
      </pc:sldChg>
      <pc:sldChg chg="modAnim">
        <pc:chgData name="Burns,Greg" userId="c1b22799-dab8-4f3f-944c-87a2c8bda36a" providerId="ADAL" clId="{844AE170-A894-4FAD-AEE9-2A4FD16B1BE5}" dt="2023-04-25T15:31:31.023" v="185"/>
        <pc:sldMkLst>
          <pc:docMk/>
          <pc:sldMk cId="1681031702" sldId="315"/>
        </pc:sldMkLst>
      </pc:sldChg>
      <pc:sldChg chg="addSp delSp modSp mod delAnim modAnim">
        <pc:chgData name="Burns,Greg" userId="c1b22799-dab8-4f3f-944c-87a2c8bda36a" providerId="ADAL" clId="{844AE170-A894-4FAD-AEE9-2A4FD16B1BE5}" dt="2023-04-25T15:06:06.119" v="129" actId="1076"/>
        <pc:sldMkLst>
          <pc:docMk/>
          <pc:sldMk cId="2288031595" sldId="316"/>
        </pc:sldMkLst>
        <pc:picChg chg="del mod">
          <ac:chgData name="Burns,Greg" userId="c1b22799-dab8-4f3f-944c-87a2c8bda36a" providerId="ADAL" clId="{844AE170-A894-4FAD-AEE9-2A4FD16B1BE5}" dt="2023-04-25T15:05:54.623" v="123" actId="21"/>
          <ac:picMkLst>
            <pc:docMk/>
            <pc:sldMk cId="2288031595" sldId="316"/>
            <ac:picMk id="4" creationId="{BD8FE62F-79FD-496B-AF3C-2395D21DE2D4}"/>
          </ac:picMkLst>
        </pc:picChg>
        <pc:picChg chg="mod">
          <ac:chgData name="Burns,Greg" userId="c1b22799-dab8-4f3f-944c-87a2c8bda36a" providerId="ADAL" clId="{844AE170-A894-4FAD-AEE9-2A4FD16B1BE5}" dt="2023-04-25T15:06:06.119" v="129" actId="1076"/>
          <ac:picMkLst>
            <pc:docMk/>
            <pc:sldMk cId="2288031595" sldId="316"/>
            <ac:picMk id="5" creationId="{C9AE2DDB-191B-4EC0-BA5D-7638CA4F56ED}"/>
          </ac:picMkLst>
        </pc:picChg>
        <pc:picChg chg="mod">
          <ac:chgData name="Burns,Greg" userId="c1b22799-dab8-4f3f-944c-87a2c8bda36a" providerId="ADAL" clId="{844AE170-A894-4FAD-AEE9-2A4FD16B1BE5}" dt="2023-04-25T15:06:03.608" v="128" actId="1076"/>
          <ac:picMkLst>
            <pc:docMk/>
            <pc:sldMk cId="2288031595" sldId="316"/>
            <ac:picMk id="6" creationId="{348F11D3-A163-47B6-AB4D-EA3973800D4D}"/>
          </ac:picMkLst>
        </pc:picChg>
        <pc:picChg chg="add del mod">
          <ac:chgData name="Burns,Greg" userId="c1b22799-dab8-4f3f-944c-87a2c8bda36a" providerId="ADAL" clId="{844AE170-A894-4FAD-AEE9-2A4FD16B1BE5}" dt="2023-04-25T15:05:56.139" v="124" actId="21"/>
          <ac:picMkLst>
            <pc:docMk/>
            <pc:sldMk cId="2288031595" sldId="316"/>
            <ac:picMk id="7" creationId="{8C83580B-20B5-4E74-8C79-E64476B6C64F}"/>
          </ac:picMkLst>
        </pc:picChg>
        <pc:picChg chg="add del mod">
          <ac:chgData name="Burns,Greg" userId="c1b22799-dab8-4f3f-944c-87a2c8bda36a" providerId="ADAL" clId="{844AE170-A894-4FAD-AEE9-2A4FD16B1BE5}" dt="2023-04-25T15:05:58.383" v="125" actId="21"/>
          <ac:picMkLst>
            <pc:docMk/>
            <pc:sldMk cId="2288031595" sldId="316"/>
            <ac:picMk id="8" creationId="{AF050BF4-9CA0-4BEE-A6C5-5E034363EA50}"/>
          </ac:picMkLst>
        </pc:picChg>
      </pc:sldChg>
      <pc:sldChg chg="ord">
        <pc:chgData name="Burns,Greg" userId="c1b22799-dab8-4f3f-944c-87a2c8bda36a" providerId="ADAL" clId="{844AE170-A894-4FAD-AEE9-2A4FD16B1BE5}" dt="2023-04-25T15:07:03.250" v="133"/>
        <pc:sldMkLst>
          <pc:docMk/>
          <pc:sldMk cId="2807697961" sldId="317"/>
        </pc:sldMkLst>
      </pc:sldChg>
      <pc:sldChg chg="addSp modSp mod modAnim">
        <pc:chgData name="Burns,Greg" userId="c1b22799-dab8-4f3f-944c-87a2c8bda36a" providerId="ADAL" clId="{844AE170-A894-4FAD-AEE9-2A4FD16B1BE5}" dt="2023-04-26T18:36:41.106" v="475" actId="1076"/>
        <pc:sldMkLst>
          <pc:docMk/>
          <pc:sldMk cId="647830475" sldId="318"/>
        </pc:sldMkLst>
        <pc:spChg chg="mod">
          <ac:chgData name="Burns,Greg" userId="c1b22799-dab8-4f3f-944c-87a2c8bda36a" providerId="ADAL" clId="{844AE170-A894-4FAD-AEE9-2A4FD16B1BE5}" dt="2023-04-26T18:36:41.106" v="475" actId="1076"/>
          <ac:spMkLst>
            <pc:docMk/>
            <pc:sldMk cId="647830475" sldId="318"/>
            <ac:spMk id="3" creationId="{EFF23810-1F25-42E2-9592-CF492F4B89E0}"/>
          </ac:spMkLst>
        </pc:spChg>
        <pc:spChg chg="add mod">
          <ac:chgData name="Burns,Greg" userId="c1b22799-dab8-4f3f-944c-87a2c8bda36a" providerId="ADAL" clId="{844AE170-A894-4FAD-AEE9-2A4FD16B1BE5}" dt="2023-04-25T15:16:53.413" v="139" actId="1076"/>
          <ac:spMkLst>
            <pc:docMk/>
            <pc:sldMk cId="647830475" sldId="318"/>
            <ac:spMk id="5" creationId="{345EA55F-09AB-4227-9673-96A3289A189D}"/>
          </ac:spMkLst>
        </pc:spChg>
        <pc:picChg chg="add mod">
          <ac:chgData name="Burns,Greg" userId="c1b22799-dab8-4f3f-944c-87a2c8bda36a" providerId="ADAL" clId="{844AE170-A894-4FAD-AEE9-2A4FD16B1BE5}" dt="2023-04-25T15:18:02.878" v="147" actId="1076"/>
          <ac:picMkLst>
            <pc:docMk/>
            <pc:sldMk cId="647830475" sldId="318"/>
            <ac:picMk id="4" creationId="{78758A55-191E-4D53-A01B-97A205A1C3BC}"/>
          </ac:picMkLst>
        </pc:picChg>
        <pc:picChg chg="add mod">
          <ac:chgData name="Burns,Greg" userId="c1b22799-dab8-4f3f-944c-87a2c8bda36a" providerId="ADAL" clId="{844AE170-A894-4FAD-AEE9-2A4FD16B1BE5}" dt="2023-04-25T15:17:33.316" v="142" actId="1076"/>
          <ac:picMkLst>
            <pc:docMk/>
            <pc:sldMk cId="647830475" sldId="318"/>
            <ac:picMk id="6" creationId="{E55D2C99-91D5-4F69-A249-CD5EEF7193C6}"/>
          </ac:picMkLst>
        </pc:picChg>
        <pc:picChg chg="add mod">
          <ac:chgData name="Burns,Greg" userId="c1b22799-dab8-4f3f-944c-87a2c8bda36a" providerId="ADAL" clId="{844AE170-A894-4FAD-AEE9-2A4FD16B1BE5}" dt="2023-04-25T15:17:43.806" v="144" actId="1076"/>
          <ac:picMkLst>
            <pc:docMk/>
            <pc:sldMk cId="647830475" sldId="318"/>
            <ac:picMk id="7" creationId="{6D2EC063-483D-4DBC-89FD-F48D2FC3711F}"/>
          </ac:picMkLst>
        </pc:picChg>
        <pc:picChg chg="add mod">
          <ac:chgData name="Burns,Greg" userId="c1b22799-dab8-4f3f-944c-87a2c8bda36a" providerId="ADAL" clId="{844AE170-A894-4FAD-AEE9-2A4FD16B1BE5}" dt="2023-04-25T15:18:08.134" v="148" actId="1076"/>
          <ac:picMkLst>
            <pc:docMk/>
            <pc:sldMk cId="647830475" sldId="318"/>
            <ac:picMk id="8" creationId="{109EEB67-3184-4078-9147-C140FCA42685}"/>
          </ac:picMkLst>
        </pc:picChg>
        <pc:picChg chg="add mod">
          <ac:chgData name="Burns,Greg" userId="c1b22799-dab8-4f3f-944c-87a2c8bda36a" providerId="ADAL" clId="{844AE170-A894-4FAD-AEE9-2A4FD16B1BE5}" dt="2023-04-25T15:18:18.030" v="150" actId="1076"/>
          <ac:picMkLst>
            <pc:docMk/>
            <pc:sldMk cId="647830475" sldId="318"/>
            <ac:picMk id="9" creationId="{B93B03BA-D6E2-4D0B-8A95-3AFE0A8521D6}"/>
          </ac:picMkLst>
        </pc:picChg>
      </pc:sldChg>
      <pc:sldChg chg="addSp delSp modSp mod">
        <pc:chgData name="Burns,Greg" userId="c1b22799-dab8-4f3f-944c-87a2c8bda36a" providerId="ADAL" clId="{844AE170-A894-4FAD-AEE9-2A4FD16B1BE5}" dt="2023-04-25T15:06:15.385" v="130" actId="1076"/>
        <pc:sldMkLst>
          <pc:docMk/>
          <pc:sldMk cId="3875175017" sldId="320"/>
        </pc:sldMkLst>
        <pc:spChg chg="mod">
          <ac:chgData name="Burns,Greg" userId="c1b22799-dab8-4f3f-944c-87a2c8bda36a" providerId="ADAL" clId="{844AE170-A894-4FAD-AEE9-2A4FD16B1BE5}" dt="2023-04-25T15:00:31.929" v="67" actId="1076"/>
          <ac:spMkLst>
            <pc:docMk/>
            <pc:sldMk cId="3875175017" sldId="320"/>
            <ac:spMk id="2" creationId="{2E87755A-7F02-4527-AF66-EE3FC2DE4722}"/>
          </ac:spMkLst>
        </pc:spChg>
        <pc:spChg chg="mod">
          <ac:chgData name="Burns,Greg" userId="c1b22799-dab8-4f3f-944c-87a2c8bda36a" providerId="ADAL" clId="{844AE170-A894-4FAD-AEE9-2A4FD16B1BE5}" dt="2023-04-25T15:04:45.961" v="112" actId="14100"/>
          <ac:spMkLst>
            <pc:docMk/>
            <pc:sldMk cId="3875175017" sldId="320"/>
            <ac:spMk id="3" creationId="{EFF23810-1F25-42E2-9592-CF492F4B89E0}"/>
          </ac:spMkLst>
        </pc:spChg>
        <pc:spChg chg="add del mod">
          <ac:chgData name="Burns,Greg" userId="c1b22799-dab8-4f3f-944c-87a2c8bda36a" providerId="ADAL" clId="{844AE170-A894-4FAD-AEE9-2A4FD16B1BE5}" dt="2023-04-25T15:04:00.636" v="105"/>
          <ac:spMkLst>
            <pc:docMk/>
            <pc:sldMk cId="3875175017" sldId="320"/>
            <ac:spMk id="5" creationId="{0F704186-1906-4506-98B2-A93573BDF06F}"/>
          </ac:spMkLst>
        </pc:spChg>
        <pc:picChg chg="add mod">
          <ac:chgData name="Burns,Greg" userId="c1b22799-dab8-4f3f-944c-87a2c8bda36a" providerId="ADAL" clId="{844AE170-A894-4FAD-AEE9-2A4FD16B1BE5}" dt="2023-04-25T15:05:16.168" v="118" actId="1076"/>
          <ac:picMkLst>
            <pc:docMk/>
            <pc:sldMk cId="3875175017" sldId="320"/>
            <ac:picMk id="4" creationId="{7C46366C-909C-4B2B-83DD-93AFE701D848}"/>
          </ac:picMkLst>
        </pc:picChg>
        <pc:picChg chg="add mod">
          <ac:chgData name="Burns,Greg" userId="c1b22799-dab8-4f3f-944c-87a2c8bda36a" providerId="ADAL" clId="{844AE170-A894-4FAD-AEE9-2A4FD16B1BE5}" dt="2023-04-25T15:06:15.385" v="130" actId="1076"/>
          <ac:picMkLst>
            <pc:docMk/>
            <pc:sldMk cId="3875175017" sldId="320"/>
            <ac:picMk id="8" creationId="{E1F0FC7B-17DA-4CD7-B329-0E26A7B0C396}"/>
          </ac:picMkLst>
        </pc:picChg>
        <pc:picChg chg="add mod">
          <ac:chgData name="Burns,Greg" userId="c1b22799-dab8-4f3f-944c-87a2c8bda36a" providerId="ADAL" clId="{844AE170-A894-4FAD-AEE9-2A4FD16B1BE5}" dt="2023-04-25T15:05:48.027" v="122" actId="1076"/>
          <ac:picMkLst>
            <pc:docMk/>
            <pc:sldMk cId="3875175017" sldId="320"/>
            <ac:picMk id="9" creationId="{008C604B-C4AF-45EB-931E-CCBC0E04875B}"/>
          </ac:picMkLst>
        </pc:picChg>
        <pc:picChg chg="add mod">
          <ac:chgData name="Burns,Greg" userId="c1b22799-dab8-4f3f-944c-87a2c8bda36a" providerId="ADAL" clId="{844AE170-A894-4FAD-AEE9-2A4FD16B1BE5}" dt="2023-04-25T15:05:41.417" v="121" actId="1076"/>
          <ac:picMkLst>
            <pc:docMk/>
            <pc:sldMk cId="3875175017" sldId="320"/>
            <ac:picMk id="10" creationId="{D5416980-484B-4C50-ADA1-054677934177}"/>
          </ac:picMkLst>
        </pc:picChg>
      </pc:sldChg>
      <pc:sldChg chg="modSp del mod">
        <pc:chgData name="Burns,Greg" userId="c1b22799-dab8-4f3f-944c-87a2c8bda36a" providerId="ADAL" clId="{844AE170-A894-4FAD-AEE9-2A4FD16B1BE5}" dt="2023-04-25T15:06:36.882" v="131" actId="2696"/>
        <pc:sldMkLst>
          <pc:docMk/>
          <pc:sldMk cId="1519306207" sldId="321"/>
        </pc:sldMkLst>
        <pc:spChg chg="mod">
          <ac:chgData name="Burns,Greg" userId="c1b22799-dab8-4f3f-944c-87a2c8bda36a" providerId="ADAL" clId="{844AE170-A894-4FAD-AEE9-2A4FD16B1BE5}" dt="2023-04-25T15:04:03.732" v="106" actId="20577"/>
          <ac:spMkLst>
            <pc:docMk/>
            <pc:sldMk cId="1519306207" sldId="321"/>
            <ac:spMk id="3" creationId="{EFF23810-1F25-42E2-9592-CF492F4B89E0}"/>
          </ac:spMkLst>
        </pc:spChg>
      </pc:sldChg>
      <pc:sldChg chg="modAnim">
        <pc:chgData name="Burns,Greg" userId="c1b22799-dab8-4f3f-944c-87a2c8bda36a" providerId="ADAL" clId="{844AE170-A894-4FAD-AEE9-2A4FD16B1BE5}" dt="2023-04-25T15:30:56.261" v="184"/>
        <pc:sldMkLst>
          <pc:docMk/>
          <pc:sldMk cId="4084100646" sldId="324"/>
        </pc:sldMkLst>
      </pc:sldChg>
      <pc:sldChg chg="addSp modSp mod modAnim">
        <pc:chgData name="Burns,Greg" userId="c1b22799-dab8-4f3f-944c-87a2c8bda36a" providerId="ADAL" clId="{844AE170-A894-4FAD-AEE9-2A4FD16B1BE5}" dt="2023-04-25T15:47:04.184" v="236"/>
        <pc:sldMkLst>
          <pc:docMk/>
          <pc:sldMk cId="3248318313" sldId="326"/>
        </pc:sldMkLst>
        <pc:picChg chg="add mod">
          <ac:chgData name="Burns,Greg" userId="c1b22799-dab8-4f3f-944c-87a2c8bda36a" providerId="ADAL" clId="{844AE170-A894-4FAD-AEE9-2A4FD16B1BE5}" dt="2023-04-25T15:46:46.799" v="234" actId="1076"/>
          <ac:picMkLst>
            <pc:docMk/>
            <pc:sldMk cId="3248318313" sldId="326"/>
            <ac:picMk id="4" creationId="{5C92BEF4-F5C7-4F99-AAD6-A97B1BA479EE}"/>
          </ac:picMkLst>
        </pc:picChg>
      </pc:sldChg>
      <pc:sldChg chg="addSp delSp modSp mod modAnim">
        <pc:chgData name="Burns,Greg" userId="c1b22799-dab8-4f3f-944c-87a2c8bda36a" providerId="ADAL" clId="{844AE170-A894-4FAD-AEE9-2A4FD16B1BE5}" dt="2023-04-26T18:32:36.048" v="449" actId="1076"/>
        <pc:sldMkLst>
          <pc:docMk/>
          <pc:sldMk cId="4259567150" sldId="327"/>
        </pc:sldMkLst>
        <pc:spChg chg="mod">
          <ac:chgData name="Burns,Greg" userId="c1b22799-dab8-4f3f-944c-87a2c8bda36a" providerId="ADAL" clId="{844AE170-A894-4FAD-AEE9-2A4FD16B1BE5}" dt="2023-04-25T15:48:16.236" v="239" actId="1076"/>
          <ac:spMkLst>
            <pc:docMk/>
            <pc:sldMk cId="4259567150" sldId="327"/>
            <ac:spMk id="2" creationId="{1F361AFF-75CA-462F-BA14-B3A22D9369DC}"/>
          </ac:spMkLst>
        </pc:spChg>
        <pc:spChg chg="mod">
          <ac:chgData name="Burns,Greg" userId="c1b22799-dab8-4f3f-944c-87a2c8bda36a" providerId="ADAL" clId="{844AE170-A894-4FAD-AEE9-2A4FD16B1BE5}" dt="2023-04-26T18:32:36.048" v="449" actId="1076"/>
          <ac:spMkLst>
            <pc:docMk/>
            <pc:sldMk cId="4259567150" sldId="327"/>
            <ac:spMk id="3" creationId="{CB9EF2AB-7744-4155-8B19-60319EF2AEB2}"/>
          </ac:spMkLst>
        </pc:spChg>
        <pc:picChg chg="add mod">
          <ac:chgData name="Burns,Greg" userId="c1b22799-dab8-4f3f-944c-87a2c8bda36a" providerId="ADAL" clId="{844AE170-A894-4FAD-AEE9-2A4FD16B1BE5}" dt="2023-04-25T15:56:57.801" v="296" actId="1076"/>
          <ac:picMkLst>
            <pc:docMk/>
            <pc:sldMk cId="4259567150" sldId="327"/>
            <ac:picMk id="4" creationId="{4750F01D-8A21-4A39-AFB8-5F74041981F7}"/>
          </ac:picMkLst>
        </pc:picChg>
        <pc:picChg chg="add mod">
          <ac:chgData name="Burns,Greg" userId="c1b22799-dab8-4f3f-944c-87a2c8bda36a" providerId="ADAL" clId="{844AE170-A894-4FAD-AEE9-2A4FD16B1BE5}" dt="2023-04-25T15:53:25.327" v="271" actId="1076"/>
          <ac:picMkLst>
            <pc:docMk/>
            <pc:sldMk cId="4259567150" sldId="327"/>
            <ac:picMk id="5" creationId="{93928A53-1A86-42F3-9C15-59A61308CBC5}"/>
          </ac:picMkLst>
        </pc:picChg>
        <pc:picChg chg="add mod">
          <ac:chgData name="Burns,Greg" userId="c1b22799-dab8-4f3f-944c-87a2c8bda36a" providerId="ADAL" clId="{844AE170-A894-4FAD-AEE9-2A4FD16B1BE5}" dt="2023-04-25T15:53:30.219" v="272" actId="1076"/>
          <ac:picMkLst>
            <pc:docMk/>
            <pc:sldMk cId="4259567150" sldId="327"/>
            <ac:picMk id="6" creationId="{29E45C2A-88CC-4D4D-A3E8-3B46A0962EEA}"/>
          </ac:picMkLst>
        </pc:picChg>
        <pc:picChg chg="add mod">
          <ac:chgData name="Burns,Greg" userId="c1b22799-dab8-4f3f-944c-87a2c8bda36a" providerId="ADAL" clId="{844AE170-A894-4FAD-AEE9-2A4FD16B1BE5}" dt="2023-04-25T15:53:12.824" v="268" actId="14100"/>
          <ac:picMkLst>
            <pc:docMk/>
            <pc:sldMk cId="4259567150" sldId="327"/>
            <ac:picMk id="7" creationId="{48008437-8E7E-45D3-863A-6AB0FAAC81FF}"/>
          </ac:picMkLst>
        </pc:picChg>
        <pc:picChg chg="add mod">
          <ac:chgData name="Burns,Greg" userId="c1b22799-dab8-4f3f-944c-87a2c8bda36a" providerId="ADAL" clId="{844AE170-A894-4FAD-AEE9-2A4FD16B1BE5}" dt="2023-04-25T15:52:58.144" v="266" actId="14100"/>
          <ac:picMkLst>
            <pc:docMk/>
            <pc:sldMk cId="4259567150" sldId="327"/>
            <ac:picMk id="8" creationId="{67447651-986F-49E7-B339-020099AACE33}"/>
          </ac:picMkLst>
        </pc:picChg>
        <pc:picChg chg="add mod">
          <ac:chgData name="Burns,Greg" userId="c1b22799-dab8-4f3f-944c-87a2c8bda36a" providerId="ADAL" clId="{844AE170-A894-4FAD-AEE9-2A4FD16B1BE5}" dt="2023-04-25T15:55:14.568" v="287" actId="1076"/>
          <ac:picMkLst>
            <pc:docMk/>
            <pc:sldMk cId="4259567150" sldId="327"/>
            <ac:picMk id="9" creationId="{BA1AED94-F76A-4DF1-B450-F02920C8C4C9}"/>
          </ac:picMkLst>
        </pc:picChg>
        <pc:picChg chg="add mod">
          <ac:chgData name="Burns,Greg" userId="c1b22799-dab8-4f3f-944c-87a2c8bda36a" providerId="ADAL" clId="{844AE170-A894-4FAD-AEE9-2A4FD16B1BE5}" dt="2023-04-25T15:55:18.664" v="288" actId="1076"/>
          <ac:picMkLst>
            <pc:docMk/>
            <pc:sldMk cId="4259567150" sldId="327"/>
            <ac:picMk id="10" creationId="{4BCE7704-B1E4-47CE-BD33-6B0663401C0E}"/>
          </ac:picMkLst>
        </pc:picChg>
        <pc:picChg chg="add del">
          <ac:chgData name="Burns,Greg" userId="c1b22799-dab8-4f3f-944c-87a2c8bda36a" providerId="ADAL" clId="{844AE170-A894-4FAD-AEE9-2A4FD16B1BE5}" dt="2023-04-25T15:55:38.515" v="290" actId="21"/>
          <ac:picMkLst>
            <pc:docMk/>
            <pc:sldMk cId="4259567150" sldId="327"/>
            <ac:picMk id="11" creationId="{B16EC90C-39C1-43A3-9A8E-8C7A148F3B2E}"/>
          </ac:picMkLst>
        </pc:picChg>
        <pc:picChg chg="add mod">
          <ac:chgData name="Burns,Greg" userId="c1b22799-dab8-4f3f-944c-87a2c8bda36a" providerId="ADAL" clId="{844AE170-A894-4FAD-AEE9-2A4FD16B1BE5}" dt="2023-04-25T15:55:59.617" v="292" actId="1076"/>
          <ac:picMkLst>
            <pc:docMk/>
            <pc:sldMk cId="4259567150" sldId="327"/>
            <ac:picMk id="12" creationId="{0CCBF837-BDAD-4B73-BD29-B3016128EFFE}"/>
          </ac:picMkLst>
        </pc:picChg>
      </pc:sldChg>
      <pc:sldChg chg="modSp mod">
        <pc:chgData name="Burns,Greg" userId="c1b22799-dab8-4f3f-944c-87a2c8bda36a" providerId="ADAL" clId="{844AE170-A894-4FAD-AEE9-2A4FD16B1BE5}" dt="2023-04-25T15:59:38.124" v="357" actId="20577"/>
        <pc:sldMkLst>
          <pc:docMk/>
          <pc:sldMk cId="4012598066" sldId="328"/>
        </pc:sldMkLst>
        <pc:spChg chg="mod">
          <ac:chgData name="Burns,Greg" userId="c1b22799-dab8-4f3f-944c-87a2c8bda36a" providerId="ADAL" clId="{844AE170-A894-4FAD-AEE9-2A4FD16B1BE5}" dt="2023-04-25T14:14:12.437" v="16" actId="20577"/>
          <ac:spMkLst>
            <pc:docMk/>
            <pc:sldMk cId="4012598066" sldId="328"/>
            <ac:spMk id="2" creationId="{3BF00C7D-F0F1-4F94-9C8A-0A5565127139}"/>
          </ac:spMkLst>
        </pc:spChg>
        <pc:spChg chg="mod">
          <ac:chgData name="Burns,Greg" userId="c1b22799-dab8-4f3f-944c-87a2c8bda36a" providerId="ADAL" clId="{844AE170-A894-4FAD-AEE9-2A4FD16B1BE5}" dt="2023-04-25T15:59:38.124" v="357" actId="20577"/>
          <ac:spMkLst>
            <pc:docMk/>
            <pc:sldMk cId="4012598066" sldId="328"/>
            <ac:spMk id="3" creationId="{5953468A-0090-4E6A-8BAB-CAB64F613666}"/>
          </ac:spMkLst>
        </pc:spChg>
      </pc:sldChg>
      <pc:sldChg chg="modSp mod">
        <pc:chgData name="Burns,Greg" userId="c1b22799-dab8-4f3f-944c-87a2c8bda36a" providerId="ADAL" clId="{844AE170-A894-4FAD-AEE9-2A4FD16B1BE5}" dt="2023-04-25T16:03:46.759" v="382" actId="20577"/>
        <pc:sldMkLst>
          <pc:docMk/>
          <pc:sldMk cId="3605665994" sldId="341"/>
        </pc:sldMkLst>
        <pc:spChg chg="mod">
          <ac:chgData name="Burns,Greg" userId="c1b22799-dab8-4f3f-944c-87a2c8bda36a" providerId="ADAL" clId="{844AE170-A894-4FAD-AEE9-2A4FD16B1BE5}" dt="2023-04-25T16:03:11.359" v="359" actId="1076"/>
          <ac:spMkLst>
            <pc:docMk/>
            <pc:sldMk cId="3605665994" sldId="341"/>
            <ac:spMk id="2" creationId="{3BF00C7D-F0F1-4F94-9C8A-0A5565127139}"/>
          </ac:spMkLst>
        </pc:spChg>
        <pc:spChg chg="mod">
          <ac:chgData name="Burns,Greg" userId="c1b22799-dab8-4f3f-944c-87a2c8bda36a" providerId="ADAL" clId="{844AE170-A894-4FAD-AEE9-2A4FD16B1BE5}" dt="2023-04-25T16:03:46.759" v="382" actId="20577"/>
          <ac:spMkLst>
            <pc:docMk/>
            <pc:sldMk cId="3605665994" sldId="341"/>
            <ac:spMk id="3" creationId="{5953468A-0090-4E6A-8BAB-CAB64F613666}"/>
          </ac:spMkLst>
        </pc:spChg>
      </pc:sldChg>
      <pc:sldChg chg="modSp mod">
        <pc:chgData name="Burns,Greg" userId="c1b22799-dab8-4f3f-944c-87a2c8bda36a" providerId="ADAL" clId="{844AE170-A894-4FAD-AEE9-2A4FD16B1BE5}" dt="2023-04-25T16:04:18.807" v="384" actId="1076"/>
        <pc:sldMkLst>
          <pc:docMk/>
          <pc:sldMk cId="217277717" sldId="343"/>
        </pc:sldMkLst>
        <pc:spChg chg="mod">
          <ac:chgData name="Burns,Greg" userId="c1b22799-dab8-4f3f-944c-87a2c8bda36a" providerId="ADAL" clId="{844AE170-A894-4FAD-AEE9-2A4FD16B1BE5}" dt="2023-04-25T16:04:18.807" v="384" actId="1076"/>
          <ac:spMkLst>
            <pc:docMk/>
            <pc:sldMk cId="217277717" sldId="343"/>
            <ac:spMk id="2" creationId="{3BF00C7D-F0F1-4F94-9C8A-0A5565127139}"/>
          </ac:spMkLst>
        </pc:spChg>
      </pc:sldChg>
      <pc:sldChg chg="del ord">
        <pc:chgData name="Burns,Greg" userId="c1b22799-dab8-4f3f-944c-87a2c8bda36a" providerId="ADAL" clId="{844AE170-A894-4FAD-AEE9-2A4FD16B1BE5}" dt="2023-04-25T16:17:26.705" v="436" actId="2696"/>
        <pc:sldMkLst>
          <pc:docMk/>
          <pc:sldMk cId="3194092803" sldId="350"/>
        </pc:sldMkLst>
      </pc:sldChg>
      <pc:sldChg chg="del">
        <pc:chgData name="Burns,Greg" userId="c1b22799-dab8-4f3f-944c-87a2c8bda36a" providerId="ADAL" clId="{844AE170-A894-4FAD-AEE9-2A4FD16B1BE5}" dt="2023-04-25T16:17:55.738" v="438" actId="2696"/>
        <pc:sldMkLst>
          <pc:docMk/>
          <pc:sldMk cId="865686505" sldId="351"/>
        </pc:sldMkLst>
      </pc:sldChg>
      <pc:sldChg chg="modSp mod">
        <pc:chgData name="Burns,Greg" userId="c1b22799-dab8-4f3f-944c-87a2c8bda36a" providerId="ADAL" clId="{844AE170-A894-4FAD-AEE9-2A4FD16B1BE5}" dt="2023-04-25T16:18:47.783" v="440" actId="1076"/>
        <pc:sldMkLst>
          <pc:docMk/>
          <pc:sldMk cId="3414223987" sldId="356"/>
        </pc:sldMkLst>
        <pc:picChg chg="mod">
          <ac:chgData name="Burns,Greg" userId="c1b22799-dab8-4f3f-944c-87a2c8bda36a" providerId="ADAL" clId="{844AE170-A894-4FAD-AEE9-2A4FD16B1BE5}" dt="2023-04-25T16:18:47.783" v="440" actId="1076"/>
          <ac:picMkLst>
            <pc:docMk/>
            <pc:sldMk cId="3414223987" sldId="356"/>
            <ac:picMk id="4" creationId="{94A066A0-BF68-45F1-99BE-EF20F82739E2}"/>
          </ac:picMkLst>
        </pc:picChg>
        <pc:picChg chg="mod">
          <ac:chgData name="Burns,Greg" userId="c1b22799-dab8-4f3f-944c-87a2c8bda36a" providerId="ADAL" clId="{844AE170-A894-4FAD-AEE9-2A4FD16B1BE5}" dt="2023-04-25T16:18:44.366" v="439" actId="1076"/>
          <ac:picMkLst>
            <pc:docMk/>
            <pc:sldMk cId="3414223987" sldId="356"/>
            <ac:picMk id="5" creationId="{A4EA3F3B-42AF-420F-B97B-62BD34BB9ED1}"/>
          </ac:picMkLst>
        </pc:picChg>
      </pc:sldChg>
      <pc:sldChg chg="modSp mod">
        <pc:chgData name="Burns,Greg" userId="c1b22799-dab8-4f3f-944c-87a2c8bda36a" providerId="ADAL" clId="{844AE170-A894-4FAD-AEE9-2A4FD16B1BE5}" dt="2023-04-25T16:19:03.880" v="443" actId="1076"/>
        <pc:sldMkLst>
          <pc:docMk/>
          <pc:sldMk cId="589350718" sldId="357"/>
        </pc:sldMkLst>
        <pc:spChg chg="mod">
          <ac:chgData name="Burns,Greg" userId="c1b22799-dab8-4f3f-944c-87a2c8bda36a" providerId="ADAL" clId="{844AE170-A894-4FAD-AEE9-2A4FD16B1BE5}" dt="2023-04-25T16:19:03.880" v="443" actId="1076"/>
          <ac:spMkLst>
            <pc:docMk/>
            <pc:sldMk cId="589350718" sldId="357"/>
            <ac:spMk id="3" creationId="{D8C6E287-712A-48CC-AA17-D2EF678B0440}"/>
          </ac:spMkLst>
        </pc:spChg>
      </pc:sldChg>
      <pc:sldChg chg="modSp mod">
        <pc:chgData name="Burns,Greg" userId="c1b22799-dab8-4f3f-944c-87a2c8bda36a" providerId="ADAL" clId="{844AE170-A894-4FAD-AEE9-2A4FD16B1BE5}" dt="2023-04-25T16:06:18.901" v="402" actId="14100"/>
        <pc:sldMkLst>
          <pc:docMk/>
          <pc:sldMk cId="3674666168" sldId="360"/>
        </pc:sldMkLst>
        <pc:spChg chg="mod">
          <ac:chgData name="Burns,Greg" userId="c1b22799-dab8-4f3f-944c-87a2c8bda36a" providerId="ADAL" clId="{844AE170-A894-4FAD-AEE9-2A4FD16B1BE5}" dt="2023-04-25T16:06:18.901" v="402" actId="14100"/>
          <ac:spMkLst>
            <pc:docMk/>
            <pc:sldMk cId="3674666168" sldId="360"/>
            <ac:spMk id="3" creationId="{D8C6E287-712A-48CC-AA17-D2EF678B0440}"/>
          </ac:spMkLst>
        </pc:spChg>
      </pc:sldChg>
      <pc:sldChg chg="modAnim">
        <pc:chgData name="Burns,Greg" userId="c1b22799-dab8-4f3f-944c-87a2c8bda36a" providerId="ADAL" clId="{844AE170-A894-4FAD-AEE9-2A4FD16B1BE5}" dt="2023-04-25T16:06:42.020" v="404"/>
        <pc:sldMkLst>
          <pc:docMk/>
          <pc:sldMk cId="1711507403" sldId="361"/>
        </pc:sldMkLst>
      </pc:sldChg>
      <pc:sldChg chg="modAnim">
        <pc:chgData name="Burns,Greg" userId="c1b22799-dab8-4f3f-944c-87a2c8bda36a" providerId="ADAL" clId="{844AE170-A894-4FAD-AEE9-2A4FD16B1BE5}" dt="2023-04-25T16:07:35.237" v="410"/>
        <pc:sldMkLst>
          <pc:docMk/>
          <pc:sldMk cId="1889547053" sldId="362"/>
        </pc:sldMkLst>
      </pc:sldChg>
      <pc:sldChg chg="modAnim">
        <pc:chgData name="Burns,Greg" userId="c1b22799-dab8-4f3f-944c-87a2c8bda36a" providerId="ADAL" clId="{844AE170-A894-4FAD-AEE9-2A4FD16B1BE5}" dt="2023-04-25T16:07:53.556" v="412"/>
        <pc:sldMkLst>
          <pc:docMk/>
          <pc:sldMk cId="1249597685" sldId="363"/>
        </pc:sldMkLst>
      </pc:sldChg>
      <pc:sldChg chg="add del">
        <pc:chgData name="Burns,Greg" userId="c1b22799-dab8-4f3f-944c-87a2c8bda36a" providerId="ADAL" clId="{844AE170-A894-4FAD-AEE9-2A4FD16B1BE5}" dt="2023-04-25T16:17:22.791" v="435" actId="2696"/>
        <pc:sldMkLst>
          <pc:docMk/>
          <pc:sldMk cId="266519522" sldId="364"/>
        </pc:sldMkLst>
      </pc:sldChg>
      <pc:sldChg chg="add del">
        <pc:chgData name="Burns,Greg" userId="c1b22799-dab8-4f3f-944c-87a2c8bda36a" providerId="ADAL" clId="{844AE170-A894-4FAD-AEE9-2A4FD16B1BE5}" dt="2023-04-25T15:56:43.586" v="294" actId="2696"/>
        <pc:sldMkLst>
          <pc:docMk/>
          <pc:sldMk cId="1426686610" sldId="364"/>
        </pc:sldMkLst>
      </pc:sldChg>
      <pc:sldChg chg="modSp add mod modAnim">
        <pc:chgData name="Burns,Greg" userId="c1b22799-dab8-4f3f-944c-87a2c8bda36a" providerId="ADAL" clId="{844AE170-A894-4FAD-AEE9-2A4FD16B1BE5}" dt="2023-04-26T19:13:16.757" v="490"/>
        <pc:sldMkLst>
          <pc:docMk/>
          <pc:sldMk cId="343305244" sldId="365"/>
        </pc:sldMkLst>
        <pc:spChg chg="mod">
          <ac:chgData name="Burns,Greg" userId="c1b22799-dab8-4f3f-944c-87a2c8bda36a" providerId="ADAL" clId="{844AE170-A894-4FAD-AEE9-2A4FD16B1BE5}" dt="2023-04-25T16:15:30.279" v="420" actId="1076"/>
          <ac:spMkLst>
            <pc:docMk/>
            <pc:sldMk cId="343305244" sldId="365"/>
            <ac:spMk id="2" creationId="{550AABE1-3CCD-4DE9-AF85-10DE4B0694B7}"/>
          </ac:spMkLst>
        </pc:spChg>
        <pc:spChg chg="mod">
          <ac:chgData name="Burns,Greg" userId="c1b22799-dab8-4f3f-944c-87a2c8bda36a" providerId="ADAL" clId="{844AE170-A894-4FAD-AEE9-2A4FD16B1BE5}" dt="2023-04-25T16:17:45.318" v="437" actId="20577"/>
          <ac:spMkLst>
            <pc:docMk/>
            <pc:sldMk cId="343305244" sldId="365"/>
            <ac:spMk id="3" creationId="{D8C6E287-712A-48CC-AA17-D2EF678B0440}"/>
          </ac:spMkLst>
        </pc:spChg>
        <pc:spChg chg="mod">
          <ac:chgData name="Burns,Greg" userId="c1b22799-dab8-4f3f-944c-87a2c8bda36a" providerId="ADAL" clId="{844AE170-A894-4FAD-AEE9-2A4FD16B1BE5}" dt="2023-04-25T16:15:47.363" v="425" actId="1076"/>
          <ac:spMkLst>
            <pc:docMk/>
            <pc:sldMk cId="343305244" sldId="365"/>
            <ac:spMk id="6" creationId="{ECE6E8A5-1020-4738-A60D-7DECA6A33A90}"/>
          </ac:spMkLst>
        </pc:spChg>
        <pc:picChg chg="mod">
          <ac:chgData name="Burns,Greg" userId="c1b22799-dab8-4f3f-944c-87a2c8bda36a" providerId="ADAL" clId="{844AE170-A894-4FAD-AEE9-2A4FD16B1BE5}" dt="2023-04-25T16:15:41.319" v="424" actId="1076"/>
          <ac:picMkLst>
            <pc:docMk/>
            <pc:sldMk cId="343305244" sldId="365"/>
            <ac:picMk id="4" creationId="{9F73B510-7A2C-478B-90B6-F606F0AF9C8D}"/>
          </ac:picMkLst>
        </pc:picChg>
        <pc:picChg chg="mod">
          <ac:chgData name="Burns,Greg" userId="c1b22799-dab8-4f3f-944c-87a2c8bda36a" providerId="ADAL" clId="{844AE170-A894-4FAD-AEE9-2A4FD16B1BE5}" dt="2023-04-25T16:15:50.923" v="426" actId="1076"/>
          <ac:picMkLst>
            <pc:docMk/>
            <pc:sldMk cId="343305244" sldId="365"/>
            <ac:picMk id="5" creationId="{2B587D49-1E2D-4439-AF57-D59E225C4A97}"/>
          </ac:picMkLst>
        </pc:picChg>
        <pc:picChg chg="mod">
          <ac:chgData name="Burns,Greg" userId="c1b22799-dab8-4f3f-944c-87a2c8bda36a" providerId="ADAL" clId="{844AE170-A894-4FAD-AEE9-2A4FD16B1BE5}" dt="2023-04-25T16:15:39.572" v="423" actId="1076"/>
          <ac:picMkLst>
            <pc:docMk/>
            <pc:sldMk cId="343305244" sldId="365"/>
            <ac:picMk id="7" creationId="{FB8450C5-30F0-41A9-B358-7B61FA907AE9}"/>
          </ac:picMkLst>
        </pc:picChg>
        <pc:picChg chg="mod">
          <ac:chgData name="Burns,Greg" userId="c1b22799-dab8-4f3f-944c-87a2c8bda36a" providerId="ADAL" clId="{844AE170-A894-4FAD-AEE9-2A4FD16B1BE5}" dt="2023-04-25T16:15:54.902" v="427" actId="1076"/>
          <ac:picMkLst>
            <pc:docMk/>
            <pc:sldMk cId="343305244" sldId="365"/>
            <ac:picMk id="8" creationId="{C820D1B2-808B-42CC-8AAC-710D6A16D2C2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7E51A5-B478-1E40-8CBB-0DAA8831E99D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AAD578-DED7-9640-8F31-2B6A02B2A2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7782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ED587F-861E-6740-9643-E3DDAE89B8D6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032F50-0B60-B34B-8422-4E195A5AE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543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32F50-0B60-B34B-8422-4E195A5AE2C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3287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32F50-0B60-B34B-8422-4E195A5AE2C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2488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32F50-0B60-B34B-8422-4E195A5AE2C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3729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32F50-0B60-B34B-8422-4E195A5AE2C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482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32F50-0B60-B34B-8422-4E195A5AE2C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751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32F50-0B60-B34B-8422-4E195A5AE2C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866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32F50-0B60-B34B-8422-4E195A5AE2C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577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32F50-0B60-B34B-8422-4E195A5AE2C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397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32F50-0B60-B34B-8422-4E195A5AE2C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3633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32F50-0B60-B34B-8422-4E195A5AE2C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9225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32F50-0B60-B34B-8422-4E195A5AE2C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0105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32F50-0B60-B34B-8422-4E195A5AE2C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910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een Dots CS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16" r="52955" b="10580"/>
          <a:stretch/>
        </p:blipFill>
        <p:spPr>
          <a:xfrm>
            <a:off x="7816145" y="1"/>
            <a:ext cx="6001456" cy="7772400"/>
          </a:xfrm>
          <a:prstGeom prst="rect">
            <a:avLst/>
          </a:prstGeom>
        </p:spPr>
      </p:pic>
      <p:sp>
        <p:nvSpPr>
          <p:cNvPr id="4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628075" y="2695562"/>
            <a:ext cx="12561453" cy="1949512"/>
          </a:xfrm>
        </p:spPr>
        <p:txBody>
          <a:bodyPr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bg1"/>
                </a:solidFill>
                <a:latin typeface="+mj-lt"/>
              </a:defRPr>
            </a:lvl1pPr>
            <a:lvl2pPr marL="699614" indent="0">
              <a:buNone/>
              <a:defRPr sz="5495">
                <a:solidFill>
                  <a:schemeClr val="bg1"/>
                </a:solidFill>
                <a:latin typeface="+mj-lt"/>
              </a:defRPr>
            </a:lvl2pPr>
            <a:lvl3pPr marL="1399233" indent="0">
              <a:buNone/>
              <a:defRPr sz="5495">
                <a:solidFill>
                  <a:schemeClr val="bg1"/>
                </a:solidFill>
                <a:latin typeface="+mj-lt"/>
              </a:defRPr>
            </a:lvl3pPr>
            <a:lvl4pPr marL="2098847" indent="0">
              <a:buNone/>
              <a:defRPr sz="5495">
                <a:solidFill>
                  <a:schemeClr val="bg1"/>
                </a:solidFill>
                <a:latin typeface="+mj-lt"/>
              </a:defRPr>
            </a:lvl4pPr>
            <a:lvl5pPr marL="2798465" indent="0">
              <a:buNone/>
              <a:defRPr sz="5495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Title of Presentation 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628074" y="5369311"/>
            <a:ext cx="12561452" cy="472185"/>
          </a:xfrm>
        </p:spPr>
        <p:txBody>
          <a:bodyPr>
            <a:sp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699614" indent="0">
              <a:buNone/>
              <a:defRPr/>
            </a:lvl2pPr>
            <a:lvl3pPr marL="1399233" indent="0">
              <a:buNone/>
              <a:defRPr/>
            </a:lvl3pPr>
            <a:lvl4pPr marL="2098847" indent="0">
              <a:buNone/>
              <a:defRPr/>
            </a:lvl4pPr>
            <a:lvl5pPr marL="2798465" indent="0">
              <a:buNone/>
              <a:defRPr/>
            </a:lvl5pPr>
          </a:lstStyle>
          <a:p>
            <a:pPr lvl="0"/>
            <a:r>
              <a:rPr lang="en-US" dirty="0" err="1"/>
              <a:t>Subheadline</a:t>
            </a:r>
            <a:r>
              <a:rPr lang="en-US" dirty="0"/>
              <a:t>, name or date goes here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729343" y="5122227"/>
            <a:ext cx="911198" cy="0"/>
          </a:xfrm>
          <a:prstGeom prst="line">
            <a:avLst/>
          </a:prstGeom>
          <a:ln w="285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27882" y="6772284"/>
            <a:ext cx="3520440" cy="710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53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445328" y="2799373"/>
            <a:ext cx="9744199" cy="1015663"/>
          </a:xfrm>
          <a:prstGeom prst="rect">
            <a:avLst/>
          </a:prstGeom>
        </p:spPr>
        <p:txBody>
          <a:bodyPr vert="horz" wrap="square" lIns="91440" tIns="91440" rIns="91440" bIns="91440" rtlCol="0" anchor="b" anchorCtr="0">
            <a:spAutoFit/>
          </a:bodyPr>
          <a:lstStyle/>
          <a:p>
            <a:r>
              <a:rPr lang="en-US" dirty="0"/>
              <a:t>Section Header Goes Here</a:t>
            </a:r>
          </a:p>
        </p:txBody>
      </p:sp>
      <p:sp>
        <p:nvSpPr>
          <p:cNvPr id="4" name="Text Placeholder 24"/>
          <p:cNvSpPr>
            <a:spLocks noGrp="1"/>
          </p:cNvSpPr>
          <p:nvPr>
            <p:ph type="body" sz="quarter" idx="10" hasCustomPrompt="1"/>
          </p:nvPr>
        </p:nvSpPr>
        <p:spPr>
          <a:xfrm>
            <a:off x="3445328" y="4381997"/>
            <a:ext cx="9744199" cy="486543"/>
          </a:xfrm>
        </p:spPr>
        <p:txBody>
          <a:bodyPr wrap="square">
            <a:spAutoFit/>
          </a:bodyPr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Section subhead goes here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31" t="28562" b="11534"/>
          <a:stretch/>
        </p:blipFill>
        <p:spPr>
          <a:xfrm>
            <a:off x="0" y="1"/>
            <a:ext cx="2572933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00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036701" y="2797385"/>
            <a:ext cx="9744199" cy="1015663"/>
          </a:xfrm>
          <a:prstGeom prst="rect">
            <a:avLst/>
          </a:prstGeom>
        </p:spPr>
        <p:txBody>
          <a:bodyPr vert="horz" wrap="square" lIns="91440" tIns="91440" rIns="91440" bIns="91440" rtlCol="0" anchor="ctr" anchorCtr="0">
            <a:spAutoFit/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“Quote </a:t>
            </a:r>
            <a:r>
              <a:rPr lang="en-US"/>
              <a:t>Goes Here.”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1" t="28562" r="1" b="57447"/>
          <a:stretch/>
        </p:blipFill>
        <p:spPr>
          <a:xfrm>
            <a:off x="246888" y="6034881"/>
            <a:ext cx="13267944" cy="188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4049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4"/>
          <p:cNvSpPr>
            <a:spLocks noGrp="1"/>
          </p:cNvSpPr>
          <p:nvPr>
            <p:ph type="body" sz="quarter" idx="10" hasCustomPrompt="1"/>
          </p:nvPr>
        </p:nvSpPr>
        <p:spPr>
          <a:xfrm>
            <a:off x="742950" y="2728873"/>
            <a:ext cx="3604654" cy="627864"/>
          </a:xfrm>
        </p:spPr>
        <p:txBody>
          <a:bodyPr wrap="square" numCol="1" anchor="ctr" anchorCtr="0">
            <a:spAutoFit/>
          </a:bodyPr>
          <a:lstStyle>
            <a:lvl1pPr marL="0" indent="0" algn="ctr">
              <a:buNone/>
              <a:defRPr sz="2400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Text Goes Here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0" y="6796748"/>
            <a:ext cx="13817600" cy="617143"/>
            <a:chOff x="0" y="6739600"/>
            <a:chExt cx="13817600" cy="617143"/>
          </a:xfrm>
        </p:grpSpPr>
        <p:pic>
          <p:nvPicPr>
            <p:cNvPr id="5" name="Picture 4"/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778192"/>
              <a:ext cx="6449921" cy="53996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>
              <a:off x="7367679" y="6778192"/>
              <a:ext cx="6449921" cy="539962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0229" y="6739600"/>
              <a:ext cx="617143" cy="617143"/>
            </a:xfrm>
            <a:prstGeom prst="rect">
              <a:avLst/>
            </a:prstGeom>
          </p:spPr>
        </p:pic>
      </p:grpSp>
      <p:sp>
        <p:nvSpPr>
          <p:cNvPr id="14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5106473" y="2728873"/>
            <a:ext cx="3604654" cy="627864"/>
          </a:xfrm>
        </p:spPr>
        <p:txBody>
          <a:bodyPr wrap="square" numCol="1" anchor="ctr" anchorCtr="0">
            <a:spAutoFit/>
          </a:bodyPr>
          <a:lstStyle>
            <a:lvl1pPr marL="0" indent="0" algn="ctr">
              <a:buNone/>
              <a:defRPr sz="2400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12" hasCustomPrompt="1"/>
          </p:nvPr>
        </p:nvSpPr>
        <p:spPr>
          <a:xfrm>
            <a:off x="9469996" y="2728873"/>
            <a:ext cx="3604654" cy="627864"/>
          </a:xfrm>
        </p:spPr>
        <p:txBody>
          <a:bodyPr wrap="square" numCol="1" anchor="ctr" anchorCtr="0">
            <a:spAutoFit/>
          </a:bodyPr>
          <a:lstStyle>
            <a:lvl1pPr marL="0" indent="0" algn="ctr">
              <a:buNone/>
              <a:defRPr sz="2400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Text Goes Here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and 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77724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to insert photo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9144000" y="0"/>
            <a:ext cx="4673600" cy="77724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9560560" y="2842090"/>
            <a:ext cx="3840480" cy="533740"/>
          </a:xfrm>
          <a:prstGeom prst="rect">
            <a:avLst/>
          </a:prstGeom>
        </p:spPr>
        <p:txBody>
          <a:bodyPr vert="horz" wrap="square" lIns="101858" tIns="50929" rIns="101858" bIns="50929" rtlCol="0" anchor="b" anchorCtr="0">
            <a:spAutoFit/>
          </a:bodyPr>
          <a:lstStyle>
            <a:lvl1pPr algn="ctr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Copy Goes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9560560" y="3886200"/>
            <a:ext cx="3840480" cy="500458"/>
          </a:xfrm>
        </p:spPr>
        <p:txBody>
          <a:bodyPr wrap="square">
            <a:spAutoFit/>
          </a:bodyPr>
          <a:lstStyle>
            <a:lvl1pPr marL="0" indent="0" algn="ctr">
              <a:lnSpc>
                <a:spcPct val="114000"/>
              </a:lnSpc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Supporting text goes here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2416" y="6948176"/>
            <a:ext cx="488944" cy="48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99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21745" y="982462"/>
            <a:ext cx="4862405" cy="1794085"/>
          </a:xfrm>
        </p:spPr>
        <p:txBody>
          <a:bodyPr anchor="t" anchorCtr="0"/>
          <a:lstStyle/>
          <a:p>
            <a:r>
              <a:rPr lang="en-US" dirty="0"/>
              <a:t>Headline Copy Goes Here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21745" y="3052261"/>
            <a:ext cx="4862404" cy="197592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105893" y="0"/>
            <a:ext cx="7711707" cy="77724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insert photo</a:t>
            </a:r>
          </a:p>
        </p:txBody>
      </p:sp>
    </p:spTree>
    <p:extLst>
      <p:ext uri="{BB962C8B-B14F-4D97-AF65-F5344CB8AC3E}">
        <p14:creationId xmlns:p14="http://schemas.microsoft.com/office/powerpoint/2010/main" val="91279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33452" y="982462"/>
            <a:ext cx="4862405" cy="1794085"/>
          </a:xfrm>
        </p:spPr>
        <p:txBody>
          <a:bodyPr anchor="t" anchorCtr="0"/>
          <a:lstStyle/>
          <a:p>
            <a:r>
              <a:rPr lang="en-US" dirty="0"/>
              <a:t>Headline Copy Goes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3452" y="3052261"/>
            <a:ext cx="4862404" cy="197592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2" y="0"/>
            <a:ext cx="7711707" cy="77724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insert photo</a:t>
            </a:r>
          </a:p>
        </p:txBody>
      </p:sp>
    </p:spTree>
    <p:extLst>
      <p:ext uri="{BB962C8B-B14F-4D97-AF65-F5344CB8AC3E}">
        <p14:creationId xmlns:p14="http://schemas.microsoft.com/office/powerpoint/2010/main" val="194407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and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3817600" cy="64008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to insert photo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00424" y="6654703"/>
            <a:ext cx="13016751" cy="779320"/>
          </a:xfrm>
          <a:prstGeom prst="rect">
            <a:avLst/>
          </a:prstGeom>
        </p:spPr>
        <p:txBody>
          <a:bodyPr vert="horz" wrap="square" lIns="101858" tIns="50929" rIns="101858" bIns="50929" rtlCol="0" anchor="t" anchorCtr="0">
            <a:spAutoFit/>
          </a:bodyPr>
          <a:lstStyle>
            <a:lvl1pPr>
              <a:defRPr sz="4396"/>
            </a:lvl1pPr>
          </a:lstStyle>
          <a:p>
            <a:r>
              <a:rPr lang="en-US" dirty="0"/>
              <a:t>Headline Copy Here</a:t>
            </a:r>
          </a:p>
        </p:txBody>
      </p:sp>
    </p:spTree>
    <p:extLst>
      <p:ext uri="{BB962C8B-B14F-4D97-AF65-F5344CB8AC3E}">
        <p14:creationId xmlns:p14="http://schemas.microsoft.com/office/powerpoint/2010/main" val="27545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3817600" cy="77724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to insert photo</a:t>
            </a:r>
          </a:p>
        </p:txBody>
      </p:sp>
    </p:spTree>
    <p:extLst>
      <p:ext uri="{BB962C8B-B14F-4D97-AF65-F5344CB8AC3E}">
        <p14:creationId xmlns:p14="http://schemas.microsoft.com/office/powerpoint/2010/main" val="64364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9150030" y="2317590"/>
            <a:ext cx="4039498" cy="1286510"/>
          </a:xfrm>
          <a:prstGeom prst="rect">
            <a:avLst/>
          </a:prstGeom>
        </p:spPr>
        <p:txBody>
          <a:bodyPr vert="horz" wrap="square" lIns="101858" tIns="50929" rIns="101858" bIns="50929" rtlCol="0" anchor="t" anchorCtr="0">
            <a:spAutoFit/>
          </a:bodyPr>
          <a:lstStyle>
            <a:lvl1pPr>
              <a:defRPr sz="3846"/>
            </a:lvl1pPr>
          </a:lstStyle>
          <a:p>
            <a:r>
              <a:rPr lang="en-US" dirty="0"/>
              <a:t>Headline Copy Goes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9150030" y="3729514"/>
            <a:ext cx="4039498" cy="970526"/>
          </a:xfrm>
        </p:spPr>
        <p:txBody>
          <a:bodyPr wrap="square">
            <a:spAutoFit/>
          </a:bodyPr>
          <a:lstStyle>
            <a:lvl1pPr marL="0" indent="0" algn="l">
              <a:lnSpc>
                <a:spcPct val="114000"/>
              </a:lnSpc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 hasCustomPrompt="1"/>
          </p:nvPr>
        </p:nvSpPr>
        <p:spPr>
          <a:xfrm>
            <a:off x="1269232" y="1443039"/>
            <a:ext cx="6863004" cy="4996263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chart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3BFBA2A-5E78-3F47-A46B-7F99D2FBC3F5}"/>
              </a:ext>
            </a:extLst>
          </p:cNvPr>
          <p:cNvGrpSpPr/>
          <p:nvPr userDrawn="1"/>
        </p:nvGrpSpPr>
        <p:grpSpPr>
          <a:xfrm>
            <a:off x="0" y="7134047"/>
            <a:ext cx="13817600" cy="638354"/>
            <a:chOff x="0" y="7134047"/>
            <a:chExt cx="13817600" cy="63835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ACC7928-3D4A-244A-B770-5EC0E8851CD1}"/>
                </a:ext>
              </a:extLst>
            </p:cNvPr>
            <p:cNvSpPr/>
            <p:nvPr userDrawn="1"/>
          </p:nvSpPr>
          <p:spPr>
            <a:xfrm>
              <a:off x="0" y="7372350"/>
              <a:ext cx="13817600" cy="40004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F339042-5F17-6140-866D-948060A8F3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257" y="7372351"/>
              <a:ext cx="1788557" cy="400050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8BA64EB-968B-F941-9DE5-A8894C58897F}"/>
                </a:ext>
              </a:extLst>
            </p:cNvPr>
            <p:cNvSpPr/>
            <p:nvPr userDrawn="1"/>
          </p:nvSpPr>
          <p:spPr>
            <a:xfrm>
              <a:off x="0" y="7159925"/>
              <a:ext cx="13817600" cy="61247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E6FDF72-34D0-EC40-9C50-1E52708234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52257" y="7134047"/>
              <a:ext cx="2937084" cy="5930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02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193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een Dots UnitI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16" r="52955" b="10580"/>
          <a:stretch/>
        </p:blipFill>
        <p:spPr>
          <a:xfrm>
            <a:off x="7816145" y="1"/>
            <a:ext cx="6001456" cy="7772400"/>
          </a:xfrm>
          <a:prstGeom prst="rect">
            <a:avLst/>
          </a:prstGeom>
        </p:spPr>
      </p:pic>
      <p:sp>
        <p:nvSpPr>
          <p:cNvPr id="4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628075" y="2695562"/>
            <a:ext cx="12561453" cy="1949512"/>
          </a:xfrm>
        </p:spPr>
        <p:txBody>
          <a:bodyPr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bg1"/>
                </a:solidFill>
                <a:latin typeface="+mj-lt"/>
              </a:defRPr>
            </a:lvl1pPr>
            <a:lvl2pPr marL="699614" indent="0">
              <a:buNone/>
              <a:defRPr sz="5495">
                <a:solidFill>
                  <a:schemeClr val="bg1"/>
                </a:solidFill>
                <a:latin typeface="+mj-lt"/>
              </a:defRPr>
            </a:lvl2pPr>
            <a:lvl3pPr marL="1399233" indent="0">
              <a:buNone/>
              <a:defRPr sz="5495">
                <a:solidFill>
                  <a:schemeClr val="bg1"/>
                </a:solidFill>
                <a:latin typeface="+mj-lt"/>
              </a:defRPr>
            </a:lvl3pPr>
            <a:lvl4pPr marL="2098847" indent="0">
              <a:buNone/>
              <a:defRPr sz="5495">
                <a:solidFill>
                  <a:schemeClr val="bg1"/>
                </a:solidFill>
                <a:latin typeface="+mj-lt"/>
              </a:defRPr>
            </a:lvl4pPr>
            <a:lvl5pPr marL="2798465" indent="0">
              <a:buNone/>
              <a:defRPr sz="5495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Title of Presentation 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628074" y="5369311"/>
            <a:ext cx="12561452" cy="472185"/>
          </a:xfrm>
        </p:spPr>
        <p:txBody>
          <a:bodyPr>
            <a:sp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699614" indent="0">
              <a:buNone/>
              <a:defRPr/>
            </a:lvl2pPr>
            <a:lvl3pPr marL="1399233" indent="0">
              <a:buNone/>
              <a:defRPr/>
            </a:lvl3pPr>
            <a:lvl4pPr marL="2098847" indent="0">
              <a:buNone/>
              <a:defRPr/>
            </a:lvl4pPr>
            <a:lvl5pPr marL="2798465" indent="0">
              <a:buNone/>
              <a:defRPr/>
            </a:lvl5pPr>
          </a:lstStyle>
          <a:p>
            <a:pPr lvl="0"/>
            <a:r>
              <a:rPr lang="en-US" dirty="0" err="1"/>
              <a:t>Subheadline</a:t>
            </a:r>
            <a:r>
              <a:rPr lang="en-US" dirty="0"/>
              <a:t>, name or date goes here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729343" y="5122227"/>
            <a:ext cx="911198" cy="0"/>
          </a:xfrm>
          <a:prstGeom prst="line">
            <a:avLst/>
          </a:prstGeom>
          <a:ln w="285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9986681" y="6869532"/>
            <a:ext cx="3202843" cy="512064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Unit Identifier here (.</a:t>
            </a:r>
            <a:r>
              <a:rPr lang="en-US" dirty="0" err="1"/>
              <a:t>png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5786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EAD85EA-7650-114E-B7E7-CFFF0BDA5A63}"/>
              </a:ext>
            </a:extLst>
          </p:cNvPr>
          <p:cNvGrpSpPr/>
          <p:nvPr userDrawn="1"/>
        </p:nvGrpSpPr>
        <p:grpSpPr>
          <a:xfrm>
            <a:off x="0" y="7134047"/>
            <a:ext cx="13817600" cy="638354"/>
            <a:chOff x="0" y="7134047"/>
            <a:chExt cx="13817600" cy="63835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274B963-57A0-2E45-8E0E-BA86FBF594C6}"/>
                </a:ext>
              </a:extLst>
            </p:cNvPr>
            <p:cNvSpPr/>
            <p:nvPr userDrawn="1"/>
          </p:nvSpPr>
          <p:spPr>
            <a:xfrm>
              <a:off x="0" y="7372350"/>
              <a:ext cx="13817600" cy="40004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C58C807-E855-6F4B-B315-2C16A13B74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257" y="7372351"/>
              <a:ext cx="1788557" cy="400050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A124532-BCB8-4B4E-8344-3DC4AB4915F9}"/>
                </a:ext>
              </a:extLst>
            </p:cNvPr>
            <p:cNvSpPr/>
            <p:nvPr userDrawn="1"/>
          </p:nvSpPr>
          <p:spPr>
            <a:xfrm>
              <a:off x="0" y="7159925"/>
              <a:ext cx="13817600" cy="61247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0CDB7F2-85F0-3B40-9CA4-3D5493E856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52257" y="7134047"/>
              <a:ext cx="2937084" cy="593011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Gree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7976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Green Dot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 userDrawn="1"/>
        </p:nvSpPr>
        <p:spPr>
          <a:xfrm>
            <a:off x="729343" y="4199229"/>
            <a:ext cx="12561453" cy="1107996"/>
          </a:xfrm>
          <a:prstGeom prst="rect">
            <a:avLst/>
          </a:prstGeom>
        </p:spPr>
        <p:txBody>
          <a:bodyPr vert="horz" lIns="91440" tIns="91440" rIns="91440" bIns="91440" rtlCol="0" anchor="b" anchorCtr="0">
            <a:spAutoFit/>
          </a:bodyPr>
          <a:lstStyle>
            <a:lvl1pPr algn="l" defTabSz="509292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 sz="6000" dirty="0">
                <a:solidFill>
                  <a:schemeClr val="bg1"/>
                </a:solidFill>
                <a:latin typeface="+mj-lt"/>
              </a:rPr>
              <a:t>Thank you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0" r="31394"/>
          <a:stretch/>
        </p:blipFill>
        <p:spPr>
          <a:xfrm>
            <a:off x="8406691" y="0"/>
            <a:ext cx="5410909" cy="7566210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>
            <a:off x="881743" y="5936778"/>
            <a:ext cx="911198" cy="0"/>
          </a:xfrm>
          <a:prstGeom prst="line">
            <a:avLst/>
          </a:prstGeom>
          <a:ln w="285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6239" y="6359255"/>
            <a:ext cx="3520440" cy="710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2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Green Ram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 userDrawn="1"/>
        </p:nvSpPr>
        <p:spPr>
          <a:xfrm>
            <a:off x="729343" y="4199229"/>
            <a:ext cx="12561453" cy="1107996"/>
          </a:xfrm>
          <a:prstGeom prst="rect">
            <a:avLst/>
          </a:prstGeom>
        </p:spPr>
        <p:txBody>
          <a:bodyPr vert="horz" lIns="91440" tIns="91440" rIns="91440" bIns="91440" rtlCol="0" anchor="b" anchorCtr="0">
            <a:spAutoFit/>
          </a:bodyPr>
          <a:lstStyle>
            <a:lvl1pPr algn="l" defTabSz="509292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 sz="6000" dirty="0">
                <a:solidFill>
                  <a:schemeClr val="bg1"/>
                </a:solidFill>
                <a:latin typeface="+mj-lt"/>
              </a:rPr>
              <a:t>Thank you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81743" y="5936778"/>
            <a:ext cx="911198" cy="0"/>
          </a:xfrm>
          <a:prstGeom prst="line">
            <a:avLst/>
          </a:prstGeom>
          <a:ln w="285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6239" y="6359931"/>
            <a:ext cx="3520440" cy="7094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hqprint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710" r="30639" b="6933"/>
          <a:stretch/>
        </p:blipFill>
        <p:spPr>
          <a:xfrm>
            <a:off x="6937515" y="-1"/>
            <a:ext cx="6880085" cy="77724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 userDrawn="1"/>
        </p:nvSpPr>
        <p:spPr>
          <a:xfrm>
            <a:off x="729343" y="4198802"/>
            <a:ext cx="12561453" cy="1107996"/>
          </a:xfrm>
          <a:prstGeom prst="rect">
            <a:avLst/>
          </a:prstGeom>
        </p:spPr>
        <p:txBody>
          <a:bodyPr vert="horz" lIns="91440" tIns="91440" rIns="91440" bIns="91440" rtlCol="0" anchor="b" anchorCtr="0">
            <a:spAutoFit/>
          </a:bodyPr>
          <a:lstStyle>
            <a:lvl1pPr algn="l" defTabSz="509292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 sz="6000" dirty="0">
                <a:solidFill>
                  <a:schemeClr val="tx2"/>
                </a:solidFill>
                <a:latin typeface="+mj-lt"/>
              </a:rPr>
              <a:t>Thank you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881743" y="5936351"/>
            <a:ext cx="911198" cy="0"/>
          </a:xfrm>
          <a:prstGeom prst="line">
            <a:avLst/>
          </a:prstGeom>
          <a:ln w="285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6239" y="6359256"/>
            <a:ext cx="3520440" cy="710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66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28076" y="905261"/>
            <a:ext cx="12561453" cy="1015663"/>
          </a:xfrm>
          <a:prstGeom prst="rect">
            <a:avLst/>
          </a:prstGeom>
        </p:spPr>
        <p:txBody>
          <a:bodyPr vert="horz" wrap="square" lIns="91440" tIns="91440" rIns="91440" bIns="91440" rtlCol="0" anchor="b" anchorCtr="0">
            <a:spAutoFit/>
          </a:bodyPr>
          <a:lstStyle/>
          <a:p>
            <a:r>
              <a:rPr lang="en-US" dirty="0"/>
              <a:t>Headline Copy Goes Here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0"/>
          </p:nvPr>
        </p:nvSpPr>
        <p:spPr>
          <a:xfrm>
            <a:off x="628076" y="2487883"/>
            <a:ext cx="12561453" cy="2015552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4" name="Group 3"/>
          <p:cNvGrpSpPr/>
          <p:nvPr userDrawn="1"/>
        </p:nvGrpSpPr>
        <p:grpSpPr>
          <a:xfrm>
            <a:off x="0" y="7134046"/>
            <a:ext cx="13817600" cy="638355"/>
            <a:chOff x="0" y="7134047"/>
            <a:chExt cx="13817600" cy="638354"/>
          </a:xfrm>
        </p:grpSpPr>
        <p:sp>
          <p:nvSpPr>
            <p:cNvPr id="2" name="Rectangle 1"/>
            <p:cNvSpPr/>
            <p:nvPr userDrawn="1"/>
          </p:nvSpPr>
          <p:spPr>
            <a:xfrm>
              <a:off x="0" y="7372350"/>
              <a:ext cx="13817600" cy="40004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257" y="7372351"/>
              <a:ext cx="1788557" cy="40005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 userDrawn="1"/>
          </p:nvSpPr>
          <p:spPr>
            <a:xfrm>
              <a:off x="0" y="7159925"/>
              <a:ext cx="13817600" cy="61247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52257" y="7134047"/>
              <a:ext cx="2937084" cy="5930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9241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628079" y="1473237"/>
            <a:ext cx="12561452" cy="447687"/>
          </a:xfrm>
          <a:prstGeom prst="rect">
            <a:avLst/>
          </a:prstGeom>
        </p:spPr>
        <p:txBody>
          <a:bodyPr vert="horz" lIns="91440" tIns="91440" rIns="91440" bIns="91440" rtlCol="0" anchor="b" anchorCtr="0">
            <a:spAutoFit/>
          </a:bodyPr>
          <a:lstStyle/>
          <a:p>
            <a:r>
              <a:rPr lang="en-US" dirty="0"/>
              <a:t>Headline Copy Goes Here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C24372C-EB5E-4748-8323-EA328481EBCF}"/>
              </a:ext>
            </a:extLst>
          </p:cNvPr>
          <p:cNvGrpSpPr/>
          <p:nvPr userDrawn="1"/>
        </p:nvGrpSpPr>
        <p:grpSpPr>
          <a:xfrm>
            <a:off x="0" y="7134047"/>
            <a:ext cx="13817600" cy="638354"/>
            <a:chOff x="0" y="7134047"/>
            <a:chExt cx="13817600" cy="63835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2867AA4-CBCF-3C45-8A9F-40DD1A20EDCC}"/>
                </a:ext>
              </a:extLst>
            </p:cNvPr>
            <p:cNvSpPr/>
            <p:nvPr userDrawn="1"/>
          </p:nvSpPr>
          <p:spPr>
            <a:xfrm>
              <a:off x="0" y="7372350"/>
              <a:ext cx="13817600" cy="40004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33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B387BB5-B507-FF43-AEBB-7EA299DABF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257" y="7372351"/>
              <a:ext cx="1788557" cy="400050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927B73D-6932-884F-B4D9-6CF6CC33825E}"/>
                </a:ext>
              </a:extLst>
            </p:cNvPr>
            <p:cNvSpPr/>
            <p:nvPr userDrawn="1"/>
          </p:nvSpPr>
          <p:spPr>
            <a:xfrm>
              <a:off x="0" y="7159925"/>
              <a:ext cx="13817600" cy="61247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33" dirty="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F14A32B-9C96-0C4B-BA7C-B904160F5C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52257" y="7134047"/>
              <a:ext cx="2937084" cy="5930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8593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4"/>
          <p:cNvSpPr>
            <a:spLocks noGrp="1"/>
          </p:cNvSpPr>
          <p:nvPr>
            <p:ph type="body" sz="quarter" idx="10" hasCustomPrompt="1"/>
          </p:nvPr>
        </p:nvSpPr>
        <p:spPr>
          <a:xfrm>
            <a:off x="742950" y="2886801"/>
            <a:ext cx="3604655" cy="312008"/>
          </a:xfrm>
        </p:spPr>
        <p:txBody>
          <a:bodyPr wrap="square" numCol="1" anchor="ctr" anchorCtr="0">
            <a:spAutoFit/>
          </a:bodyPr>
          <a:lstStyle>
            <a:lvl1pPr marL="0" indent="0" algn="ctr">
              <a:buNone/>
              <a:defRPr sz="759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Text Goes Here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0" y="6796751"/>
            <a:ext cx="13817600" cy="617143"/>
            <a:chOff x="0" y="6739600"/>
            <a:chExt cx="13817600" cy="617143"/>
          </a:xfrm>
        </p:grpSpPr>
        <p:pic>
          <p:nvPicPr>
            <p:cNvPr id="5" name="Picture 4"/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778192"/>
              <a:ext cx="6449921" cy="53996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>
              <a:off x="7367679" y="6778192"/>
              <a:ext cx="6449921" cy="539962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0229" y="6739600"/>
              <a:ext cx="617143" cy="617143"/>
            </a:xfrm>
            <a:prstGeom prst="rect">
              <a:avLst/>
            </a:prstGeom>
          </p:spPr>
        </p:pic>
      </p:grpSp>
      <p:sp>
        <p:nvSpPr>
          <p:cNvPr id="14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5106474" y="2886801"/>
            <a:ext cx="3604655" cy="312008"/>
          </a:xfrm>
        </p:spPr>
        <p:txBody>
          <a:bodyPr wrap="square" numCol="1" anchor="ctr" anchorCtr="0">
            <a:spAutoFit/>
          </a:bodyPr>
          <a:lstStyle>
            <a:lvl1pPr marL="0" indent="0" algn="ctr">
              <a:buNone/>
              <a:defRPr sz="759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12" hasCustomPrompt="1"/>
          </p:nvPr>
        </p:nvSpPr>
        <p:spPr>
          <a:xfrm>
            <a:off x="9469998" y="2886801"/>
            <a:ext cx="3604655" cy="312008"/>
          </a:xfrm>
        </p:spPr>
        <p:txBody>
          <a:bodyPr wrap="square" numCol="1" anchor="ctr" anchorCtr="0">
            <a:spAutoFit/>
          </a:bodyPr>
          <a:lstStyle>
            <a:lvl1pPr marL="0" indent="0" algn="ctr">
              <a:buNone/>
              <a:defRPr sz="759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Text Goes Here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28079" y="1473237"/>
            <a:ext cx="12561452" cy="447687"/>
          </a:xfrm>
          <a:prstGeom prst="rect">
            <a:avLst/>
          </a:prstGeom>
        </p:spPr>
        <p:txBody>
          <a:bodyPr vert="horz" lIns="91440" tIns="91440" rIns="91440" bIns="91440" rtlCol="0" anchor="b" anchorCtr="0">
            <a:spAutoFit/>
          </a:bodyPr>
          <a:lstStyle/>
          <a:p>
            <a:r>
              <a:rPr lang="en-US" dirty="0"/>
              <a:t>Headline Copy Goes Here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0"/>
          </p:nvPr>
        </p:nvSpPr>
        <p:spPr>
          <a:xfrm>
            <a:off x="628079" y="2487885"/>
            <a:ext cx="12561452" cy="768993"/>
          </a:xfr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4" name="Group 3"/>
          <p:cNvGrpSpPr/>
          <p:nvPr userDrawn="1"/>
        </p:nvGrpSpPr>
        <p:grpSpPr>
          <a:xfrm>
            <a:off x="0" y="7134047"/>
            <a:ext cx="13817600" cy="638354"/>
            <a:chOff x="0" y="7134047"/>
            <a:chExt cx="13817600" cy="638354"/>
          </a:xfrm>
        </p:grpSpPr>
        <p:sp>
          <p:nvSpPr>
            <p:cNvPr id="2" name="Rectangle 1"/>
            <p:cNvSpPr/>
            <p:nvPr userDrawn="1"/>
          </p:nvSpPr>
          <p:spPr>
            <a:xfrm>
              <a:off x="0" y="7372350"/>
              <a:ext cx="13817600" cy="40004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33"/>
            </a:p>
          </p:txBody>
        </p:sp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257" y="7372351"/>
              <a:ext cx="1788557" cy="40005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 userDrawn="1"/>
          </p:nvSpPr>
          <p:spPr>
            <a:xfrm>
              <a:off x="0" y="7159925"/>
              <a:ext cx="13817600" cy="61247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33" dirty="0"/>
            </a:p>
          </p:txBody>
        </p:sp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52257" y="7134047"/>
              <a:ext cx="2937084" cy="5930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9241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VMBS - Left Sidebar with Image on R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671" y="413808"/>
            <a:ext cx="3362184" cy="2230967"/>
          </a:xfrm>
        </p:spPr>
        <p:txBody>
          <a:bodyPr>
            <a:noAutofit/>
          </a:bodyPr>
          <a:lstStyle>
            <a:lvl1pPr>
              <a:defRPr sz="4080">
                <a:solidFill>
                  <a:srgbClr val="F0EED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758680" y="7203864"/>
            <a:ext cx="3108960" cy="413808"/>
          </a:xfrm>
          <a:prstGeom prst="rect">
            <a:avLst/>
          </a:prstGeom>
        </p:spPr>
        <p:txBody>
          <a:bodyPr/>
          <a:lstStyle/>
          <a:p>
            <a:fld id="{3EE90F01-4D48-4859-83C9-DF9519C6EB3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8981440" y="413808"/>
            <a:ext cx="4663440" cy="362712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80670" y="2849881"/>
            <a:ext cx="3404230" cy="3594735"/>
          </a:xfrm>
        </p:spPr>
        <p:txBody>
          <a:bodyPr>
            <a:normAutofit/>
          </a:bodyPr>
          <a:lstStyle>
            <a:lvl1pPr>
              <a:defRPr sz="1813" b="0" cap="none" baseline="0">
                <a:solidFill>
                  <a:schemeClr val="bg1"/>
                </a:solidFill>
              </a:defRPr>
            </a:lvl1pPr>
            <a:lvl2pPr>
              <a:defRPr sz="1813" baseline="0"/>
            </a:lvl2pPr>
            <a:lvl3pPr>
              <a:defRPr sz="1813"/>
            </a:lvl3pPr>
            <a:lvl4pPr>
              <a:defRPr sz="1813"/>
            </a:lvl4pPr>
            <a:lvl5pPr>
              <a:defRPr sz="181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5"/>
          </p:nvPr>
        </p:nvSpPr>
        <p:spPr>
          <a:xfrm>
            <a:off x="4123690" y="4350387"/>
            <a:ext cx="9521190" cy="2650172"/>
          </a:xfrm>
        </p:spPr>
        <p:txBody>
          <a:bodyPr/>
          <a:lstStyle>
            <a:lvl1pPr marL="388609" indent="-388609">
              <a:buFont typeface="Arial" panose="020B0604020202020204" pitchFamily="34" charset="0"/>
              <a:buChar char="•"/>
              <a:defRPr b="0" cap="none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4123690" y="413808"/>
            <a:ext cx="4663440" cy="362712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82071"/>
            <a:ext cx="3853501" cy="88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915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een Ram CS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hqprint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710" r="30639" b="6933"/>
          <a:stretch/>
        </p:blipFill>
        <p:spPr>
          <a:xfrm>
            <a:off x="6937515" y="-1"/>
            <a:ext cx="6880085" cy="7772401"/>
          </a:xfrm>
          <a:prstGeom prst="rect">
            <a:avLst/>
          </a:prstGeom>
        </p:spPr>
      </p:pic>
      <p:sp>
        <p:nvSpPr>
          <p:cNvPr id="4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628075" y="2695562"/>
            <a:ext cx="12561453" cy="1949512"/>
          </a:xfrm>
        </p:spPr>
        <p:txBody>
          <a:bodyPr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bg1"/>
                </a:solidFill>
                <a:latin typeface="+mj-lt"/>
              </a:defRPr>
            </a:lvl1pPr>
            <a:lvl2pPr marL="699614" indent="0">
              <a:buNone/>
              <a:defRPr sz="5495">
                <a:solidFill>
                  <a:schemeClr val="bg1"/>
                </a:solidFill>
                <a:latin typeface="+mj-lt"/>
              </a:defRPr>
            </a:lvl2pPr>
            <a:lvl3pPr marL="1399233" indent="0">
              <a:buNone/>
              <a:defRPr sz="5495">
                <a:solidFill>
                  <a:schemeClr val="bg1"/>
                </a:solidFill>
                <a:latin typeface="+mj-lt"/>
              </a:defRPr>
            </a:lvl3pPr>
            <a:lvl4pPr marL="2098847" indent="0">
              <a:buNone/>
              <a:defRPr sz="5495">
                <a:solidFill>
                  <a:schemeClr val="bg1"/>
                </a:solidFill>
                <a:latin typeface="+mj-lt"/>
              </a:defRPr>
            </a:lvl4pPr>
            <a:lvl5pPr marL="2798465" indent="0">
              <a:buNone/>
              <a:defRPr sz="5495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Title of Presentation 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628074" y="5369311"/>
            <a:ext cx="12561452" cy="472185"/>
          </a:xfrm>
        </p:spPr>
        <p:txBody>
          <a:bodyPr>
            <a:sp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699614" indent="0">
              <a:buNone/>
              <a:defRPr/>
            </a:lvl2pPr>
            <a:lvl3pPr marL="1399233" indent="0">
              <a:buNone/>
              <a:defRPr/>
            </a:lvl3pPr>
            <a:lvl4pPr marL="2098847" indent="0">
              <a:buNone/>
              <a:defRPr/>
            </a:lvl4pPr>
            <a:lvl5pPr marL="2798465" indent="0">
              <a:buNone/>
              <a:defRPr/>
            </a:lvl5pPr>
          </a:lstStyle>
          <a:p>
            <a:pPr lvl="0"/>
            <a:r>
              <a:rPr lang="en-US" dirty="0" err="1"/>
              <a:t>Subheadline</a:t>
            </a:r>
            <a:r>
              <a:rPr lang="en-US" dirty="0"/>
              <a:t>, name or date goes here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729343" y="5122227"/>
            <a:ext cx="911198" cy="0"/>
          </a:xfrm>
          <a:prstGeom prst="line">
            <a:avLst/>
          </a:prstGeom>
          <a:ln w="285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27882" y="6772284"/>
            <a:ext cx="3520440" cy="7107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een Ram UnitI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hqprint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710" r="30639" b="6933"/>
          <a:stretch/>
        </p:blipFill>
        <p:spPr>
          <a:xfrm>
            <a:off x="6937515" y="-1"/>
            <a:ext cx="6880085" cy="7772401"/>
          </a:xfrm>
          <a:prstGeom prst="rect">
            <a:avLst/>
          </a:prstGeom>
        </p:spPr>
      </p:pic>
      <p:sp>
        <p:nvSpPr>
          <p:cNvPr id="4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628075" y="2695562"/>
            <a:ext cx="12561453" cy="1949512"/>
          </a:xfrm>
        </p:spPr>
        <p:txBody>
          <a:bodyPr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bg1"/>
                </a:solidFill>
                <a:latin typeface="+mj-lt"/>
              </a:defRPr>
            </a:lvl1pPr>
            <a:lvl2pPr marL="699614" indent="0">
              <a:buNone/>
              <a:defRPr sz="5495">
                <a:solidFill>
                  <a:schemeClr val="bg1"/>
                </a:solidFill>
                <a:latin typeface="+mj-lt"/>
              </a:defRPr>
            </a:lvl2pPr>
            <a:lvl3pPr marL="1399233" indent="0">
              <a:buNone/>
              <a:defRPr sz="5495">
                <a:solidFill>
                  <a:schemeClr val="bg1"/>
                </a:solidFill>
                <a:latin typeface="+mj-lt"/>
              </a:defRPr>
            </a:lvl3pPr>
            <a:lvl4pPr marL="2098847" indent="0">
              <a:buNone/>
              <a:defRPr sz="5495">
                <a:solidFill>
                  <a:schemeClr val="bg1"/>
                </a:solidFill>
                <a:latin typeface="+mj-lt"/>
              </a:defRPr>
            </a:lvl4pPr>
            <a:lvl5pPr marL="2798465" indent="0">
              <a:buNone/>
              <a:defRPr sz="5495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Title of Presentation 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628074" y="5369311"/>
            <a:ext cx="12561452" cy="472185"/>
          </a:xfrm>
        </p:spPr>
        <p:txBody>
          <a:bodyPr>
            <a:sp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699614" indent="0">
              <a:buNone/>
              <a:defRPr/>
            </a:lvl2pPr>
            <a:lvl3pPr marL="1399233" indent="0">
              <a:buNone/>
              <a:defRPr/>
            </a:lvl3pPr>
            <a:lvl4pPr marL="2098847" indent="0">
              <a:buNone/>
              <a:defRPr/>
            </a:lvl4pPr>
            <a:lvl5pPr marL="2798465" indent="0">
              <a:buNone/>
              <a:defRPr/>
            </a:lvl5pPr>
          </a:lstStyle>
          <a:p>
            <a:pPr lvl="0"/>
            <a:r>
              <a:rPr lang="en-US" dirty="0" err="1"/>
              <a:t>Subheadline</a:t>
            </a:r>
            <a:r>
              <a:rPr lang="en-US" dirty="0"/>
              <a:t>, name or date goes here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729343" y="5122227"/>
            <a:ext cx="911198" cy="0"/>
          </a:xfrm>
          <a:prstGeom prst="line">
            <a:avLst/>
          </a:prstGeom>
          <a:ln w="285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9986681" y="6869532"/>
            <a:ext cx="3202843" cy="512064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Unit Identifier here (.</a:t>
            </a:r>
            <a:r>
              <a:rPr lang="en-US" dirty="0" err="1"/>
              <a:t>png</a:t>
            </a:r>
            <a:r>
              <a:rPr lang="en-US" dirty="0"/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hite C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-1349192" y="1236134"/>
            <a:ext cx="184731" cy="515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747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-2093575" y="-474133"/>
            <a:ext cx="184731" cy="515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747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-2186621" y="-795867"/>
            <a:ext cx="184731" cy="515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747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28075" y="2695562"/>
            <a:ext cx="12561453" cy="2031325"/>
          </a:xfrm>
        </p:spPr>
        <p:txBody>
          <a:bodyPr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tx2"/>
                </a:solidFill>
                <a:latin typeface="+mj-lt"/>
              </a:defRPr>
            </a:lvl1pPr>
            <a:lvl2pPr marL="699614" indent="0">
              <a:buNone/>
              <a:defRPr sz="5495">
                <a:solidFill>
                  <a:schemeClr val="bg1"/>
                </a:solidFill>
                <a:latin typeface="+mj-lt"/>
              </a:defRPr>
            </a:lvl2pPr>
            <a:lvl3pPr marL="1399233" indent="0">
              <a:buNone/>
              <a:defRPr sz="5495">
                <a:solidFill>
                  <a:schemeClr val="bg1"/>
                </a:solidFill>
                <a:latin typeface="+mj-lt"/>
              </a:defRPr>
            </a:lvl3pPr>
            <a:lvl4pPr marL="2098847" indent="0">
              <a:buNone/>
              <a:defRPr sz="5495">
                <a:solidFill>
                  <a:schemeClr val="bg1"/>
                </a:solidFill>
                <a:latin typeface="+mj-lt"/>
              </a:defRPr>
            </a:lvl4pPr>
            <a:lvl5pPr marL="2798465" indent="0">
              <a:buNone/>
              <a:defRPr sz="5495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Title of Presentation 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628074" y="5369311"/>
            <a:ext cx="12561452" cy="480131"/>
          </a:xfrm>
        </p:spPr>
        <p:txBody>
          <a:bodyPr>
            <a:sp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699614" indent="0">
              <a:buNone/>
              <a:defRPr/>
            </a:lvl2pPr>
            <a:lvl3pPr marL="1399233" indent="0">
              <a:buNone/>
              <a:defRPr/>
            </a:lvl3pPr>
            <a:lvl4pPr marL="2098847" indent="0">
              <a:buNone/>
              <a:defRPr/>
            </a:lvl4pPr>
            <a:lvl5pPr marL="2798465" indent="0">
              <a:buNone/>
              <a:defRPr/>
            </a:lvl5pPr>
          </a:lstStyle>
          <a:p>
            <a:pPr lvl="0"/>
            <a:r>
              <a:rPr lang="en-US" dirty="0" err="1"/>
              <a:t>Subheadline</a:t>
            </a:r>
            <a:r>
              <a:rPr lang="en-US" dirty="0"/>
              <a:t>, name or date goes here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729343" y="5122227"/>
            <a:ext cx="911198" cy="0"/>
          </a:xfrm>
          <a:prstGeom prst="line">
            <a:avLst/>
          </a:prstGeom>
          <a:ln w="285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27882" y="6772284"/>
            <a:ext cx="3520440" cy="710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65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hite Unit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-1349192" y="1236134"/>
            <a:ext cx="184731" cy="515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747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-2093575" y="-474133"/>
            <a:ext cx="184731" cy="515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747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-2186621" y="-795867"/>
            <a:ext cx="184731" cy="515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747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28075" y="2695562"/>
            <a:ext cx="12561453" cy="2031325"/>
          </a:xfrm>
        </p:spPr>
        <p:txBody>
          <a:bodyPr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tx2"/>
                </a:solidFill>
                <a:latin typeface="+mj-lt"/>
              </a:defRPr>
            </a:lvl1pPr>
            <a:lvl2pPr marL="699614" indent="0">
              <a:buNone/>
              <a:defRPr sz="5495">
                <a:solidFill>
                  <a:schemeClr val="bg1"/>
                </a:solidFill>
                <a:latin typeface="+mj-lt"/>
              </a:defRPr>
            </a:lvl2pPr>
            <a:lvl3pPr marL="1399233" indent="0">
              <a:buNone/>
              <a:defRPr sz="5495">
                <a:solidFill>
                  <a:schemeClr val="bg1"/>
                </a:solidFill>
                <a:latin typeface="+mj-lt"/>
              </a:defRPr>
            </a:lvl3pPr>
            <a:lvl4pPr marL="2098847" indent="0">
              <a:buNone/>
              <a:defRPr sz="5495">
                <a:solidFill>
                  <a:schemeClr val="bg1"/>
                </a:solidFill>
                <a:latin typeface="+mj-lt"/>
              </a:defRPr>
            </a:lvl4pPr>
            <a:lvl5pPr marL="2798465" indent="0">
              <a:buNone/>
              <a:defRPr sz="5495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Title of Presentation 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628074" y="5369311"/>
            <a:ext cx="12561452" cy="480131"/>
          </a:xfrm>
        </p:spPr>
        <p:txBody>
          <a:bodyPr>
            <a:sp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699614" indent="0">
              <a:buNone/>
              <a:defRPr/>
            </a:lvl2pPr>
            <a:lvl3pPr marL="1399233" indent="0">
              <a:buNone/>
              <a:defRPr/>
            </a:lvl3pPr>
            <a:lvl4pPr marL="2098847" indent="0">
              <a:buNone/>
              <a:defRPr/>
            </a:lvl4pPr>
            <a:lvl5pPr marL="2798465" indent="0">
              <a:buNone/>
              <a:defRPr/>
            </a:lvl5pPr>
          </a:lstStyle>
          <a:p>
            <a:pPr lvl="0"/>
            <a:r>
              <a:rPr lang="en-US" dirty="0" err="1"/>
              <a:t>Subheadline</a:t>
            </a:r>
            <a:r>
              <a:rPr lang="en-US" dirty="0"/>
              <a:t>, name or date goes here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729343" y="5122227"/>
            <a:ext cx="911198" cy="0"/>
          </a:xfrm>
          <a:prstGeom prst="line">
            <a:avLst/>
          </a:prstGeom>
          <a:ln w="285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9986681" y="6869532"/>
            <a:ext cx="3202843" cy="512064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Insert Unit Identifier here (.</a:t>
            </a:r>
            <a:r>
              <a:rPr lang="en-US" dirty="0" err="1"/>
              <a:t>png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0730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28075" y="905259"/>
            <a:ext cx="12561453" cy="1015663"/>
          </a:xfrm>
          <a:prstGeom prst="rect">
            <a:avLst/>
          </a:prstGeom>
        </p:spPr>
        <p:txBody>
          <a:bodyPr vert="horz" lIns="91440" tIns="91440" rIns="91440" bIns="91440" rtlCol="0" anchor="b" anchorCtr="0">
            <a:spAutoFit/>
          </a:bodyPr>
          <a:lstStyle/>
          <a:p>
            <a:r>
              <a:rPr lang="en-US" dirty="0"/>
              <a:t>Headline Copy Goes Here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0"/>
          </p:nvPr>
        </p:nvSpPr>
        <p:spPr>
          <a:xfrm>
            <a:off x="628075" y="2487883"/>
            <a:ext cx="12561453" cy="2015552"/>
          </a:xfr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4" name="Group 3"/>
          <p:cNvGrpSpPr/>
          <p:nvPr userDrawn="1"/>
        </p:nvGrpSpPr>
        <p:grpSpPr>
          <a:xfrm>
            <a:off x="0" y="7134047"/>
            <a:ext cx="13817600" cy="638354"/>
            <a:chOff x="0" y="7134047"/>
            <a:chExt cx="13817600" cy="638354"/>
          </a:xfrm>
        </p:grpSpPr>
        <p:sp>
          <p:nvSpPr>
            <p:cNvPr id="2" name="Rectangle 1"/>
            <p:cNvSpPr/>
            <p:nvPr userDrawn="1"/>
          </p:nvSpPr>
          <p:spPr>
            <a:xfrm>
              <a:off x="0" y="7372350"/>
              <a:ext cx="13817600" cy="40004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257" y="7372351"/>
              <a:ext cx="1788557" cy="40005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 userDrawn="1"/>
          </p:nvSpPr>
          <p:spPr>
            <a:xfrm>
              <a:off x="0" y="7159925"/>
              <a:ext cx="13817600" cy="61247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52257" y="7134047"/>
              <a:ext cx="2937084" cy="5930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9241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628075" y="905259"/>
            <a:ext cx="12561453" cy="1015663"/>
          </a:xfrm>
          <a:prstGeom prst="rect">
            <a:avLst/>
          </a:prstGeom>
        </p:spPr>
        <p:txBody>
          <a:bodyPr vert="horz" lIns="91440" tIns="91440" rIns="91440" bIns="91440" rtlCol="0" anchor="b" anchorCtr="0">
            <a:spAutoFit/>
          </a:bodyPr>
          <a:lstStyle/>
          <a:p>
            <a:r>
              <a:rPr lang="en-US" dirty="0"/>
              <a:t>Headline Copy Goes Here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C24372C-EB5E-4748-8323-EA328481EBCF}"/>
              </a:ext>
            </a:extLst>
          </p:cNvPr>
          <p:cNvGrpSpPr/>
          <p:nvPr userDrawn="1"/>
        </p:nvGrpSpPr>
        <p:grpSpPr>
          <a:xfrm>
            <a:off x="0" y="7134047"/>
            <a:ext cx="13817600" cy="638354"/>
            <a:chOff x="0" y="7134047"/>
            <a:chExt cx="13817600" cy="63835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2867AA4-CBCF-3C45-8A9F-40DD1A20EDCC}"/>
                </a:ext>
              </a:extLst>
            </p:cNvPr>
            <p:cNvSpPr/>
            <p:nvPr userDrawn="1"/>
          </p:nvSpPr>
          <p:spPr>
            <a:xfrm>
              <a:off x="0" y="7372350"/>
              <a:ext cx="13817600" cy="40004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B387BB5-B507-FF43-AEBB-7EA299DABF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257" y="7372351"/>
              <a:ext cx="1788557" cy="400050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927B73D-6932-884F-B4D9-6CF6CC33825E}"/>
                </a:ext>
              </a:extLst>
            </p:cNvPr>
            <p:cNvSpPr/>
            <p:nvPr userDrawn="1"/>
          </p:nvSpPr>
          <p:spPr>
            <a:xfrm>
              <a:off x="0" y="7159925"/>
              <a:ext cx="13817600" cy="61247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F14A32B-9C96-0C4B-BA7C-B904160F5C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52257" y="7134047"/>
              <a:ext cx="2937084" cy="5930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8593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Gree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445328" y="2799373"/>
            <a:ext cx="9744199" cy="1015663"/>
          </a:xfrm>
          <a:prstGeom prst="rect">
            <a:avLst/>
          </a:prstGeom>
        </p:spPr>
        <p:txBody>
          <a:bodyPr vert="horz" wrap="square" lIns="91440" tIns="91440" rIns="91440" bIns="91440" rtlCol="0" anchor="b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Header Goes Here</a:t>
            </a:r>
          </a:p>
        </p:txBody>
      </p:sp>
      <p:sp>
        <p:nvSpPr>
          <p:cNvPr id="7" name="Text Placeholder 24"/>
          <p:cNvSpPr>
            <a:spLocks noGrp="1"/>
          </p:cNvSpPr>
          <p:nvPr>
            <p:ph type="body" sz="quarter" idx="10" hasCustomPrompt="1"/>
          </p:nvPr>
        </p:nvSpPr>
        <p:spPr>
          <a:xfrm>
            <a:off x="3445328" y="4381997"/>
            <a:ext cx="9744199" cy="517065"/>
          </a:xfrm>
        </p:spPr>
        <p:txBody>
          <a:bodyPr wrap="square">
            <a:spAutoFit/>
          </a:bodyPr>
          <a:lstStyle>
            <a:lvl1pPr marL="0" indent="0"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subhead goes here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31" t="28562" b="11534"/>
          <a:stretch/>
        </p:blipFill>
        <p:spPr>
          <a:xfrm>
            <a:off x="0" y="0"/>
            <a:ext cx="2572932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3213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075" y="905259"/>
            <a:ext cx="12561453" cy="1015663"/>
          </a:xfrm>
          <a:prstGeom prst="rect">
            <a:avLst/>
          </a:prstGeom>
        </p:spPr>
        <p:txBody>
          <a:bodyPr vert="horz" lIns="91440" tIns="91440" rIns="91440" bIns="91440" rtlCol="0" anchor="b" anchorCtr="0">
            <a:spAutoFit/>
          </a:bodyPr>
          <a:lstStyle/>
          <a:p>
            <a:r>
              <a:rPr lang="en-US" dirty="0"/>
              <a:t>Headline Copy Goes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074" y="2487883"/>
            <a:ext cx="12561453" cy="3093154"/>
          </a:xfrm>
          <a:prstGeom prst="rect">
            <a:avLst/>
          </a:prstGeom>
        </p:spPr>
        <p:txBody>
          <a:bodyPr vert="horz" lIns="91440" tIns="91440" rIns="91440" bIns="9144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5733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8" r:id="rId2"/>
    <p:sldLayoutId id="2147483689" r:id="rId3"/>
    <p:sldLayoutId id="2147483690" r:id="rId4"/>
    <p:sldLayoutId id="2147483665" r:id="rId5"/>
    <p:sldLayoutId id="2147483679" r:id="rId6"/>
    <p:sldLayoutId id="2147483649" r:id="rId7"/>
    <p:sldLayoutId id="2147483666" r:id="rId8"/>
    <p:sldLayoutId id="2147483668" r:id="rId9"/>
    <p:sldLayoutId id="2147483683" r:id="rId10"/>
    <p:sldLayoutId id="2147483687" r:id="rId11"/>
    <p:sldLayoutId id="2147483688" r:id="rId12"/>
    <p:sldLayoutId id="2147483669" r:id="rId13"/>
    <p:sldLayoutId id="2147483650" r:id="rId14"/>
    <p:sldLayoutId id="2147483686" r:id="rId15"/>
    <p:sldLayoutId id="2147483700" r:id="rId16"/>
    <p:sldLayoutId id="2147483680" r:id="rId17"/>
    <p:sldLayoutId id="2147483670" r:id="rId18"/>
    <p:sldLayoutId id="2147483681" r:id="rId19"/>
    <p:sldLayoutId id="2147483691" r:id="rId20"/>
    <p:sldLayoutId id="2147483682" r:id="rId21"/>
    <p:sldLayoutId id="2147483677" r:id="rId22"/>
    <p:sldLayoutId id="2147483692" r:id="rId23"/>
    <p:sldLayoutId id="2147483672" r:id="rId24"/>
  </p:sldLayoutIdLst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xStyles>
    <p:titleStyle>
      <a:lvl1pPr algn="l" defTabSz="699614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Century Gothic" charset="0"/>
          <a:cs typeface="Century Gothic" charset="0"/>
        </a:defRPr>
      </a:lvl1pPr>
    </p:titleStyle>
    <p:bodyStyle>
      <a:lvl1pPr marL="524712" indent="-524712" algn="l" defTabSz="699614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Font typeface="Arial"/>
        <a:buChar char="•"/>
        <a:defRPr sz="1800" b="0" kern="1200">
          <a:solidFill>
            <a:schemeClr val="tx1"/>
          </a:solidFill>
          <a:latin typeface="+mn-lt"/>
          <a:ea typeface="Franklin Gothic Book" charset="0"/>
          <a:cs typeface="Franklin Gothic Book" charset="0"/>
        </a:defRPr>
      </a:lvl1pPr>
      <a:lvl2pPr marL="1136875" indent="-437261" algn="l" defTabSz="699614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/>
        <a:buChar char="–"/>
        <a:defRPr sz="1600" b="0" kern="1200">
          <a:solidFill>
            <a:schemeClr val="tx1"/>
          </a:solidFill>
          <a:latin typeface="+mn-lt"/>
          <a:ea typeface="Franklin Gothic Book" charset="0"/>
          <a:cs typeface="Franklin Gothic Book" charset="0"/>
        </a:defRPr>
      </a:lvl2pPr>
      <a:lvl3pPr marL="1749040" indent="-349807" algn="l" defTabSz="699614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/>
        <a:buChar char="•"/>
        <a:defRPr sz="1600" b="0" kern="1200">
          <a:solidFill>
            <a:schemeClr val="tx1"/>
          </a:solidFill>
          <a:latin typeface="+mn-lt"/>
          <a:ea typeface="Franklin Gothic Book" charset="0"/>
          <a:cs typeface="Franklin Gothic Book" charset="0"/>
        </a:defRPr>
      </a:lvl3pPr>
      <a:lvl4pPr marL="2448655" indent="-349807" algn="l" defTabSz="699614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/>
        <a:buChar char="–"/>
        <a:defRPr sz="1600" b="0" kern="1200">
          <a:solidFill>
            <a:schemeClr val="tx1"/>
          </a:solidFill>
          <a:latin typeface="+mn-lt"/>
          <a:ea typeface="Franklin Gothic Book" charset="0"/>
          <a:cs typeface="Franklin Gothic Book" charset="0"/>
        </a:defRPr>
      </a:lvl4pPr>
      <a:lvl5pPr marL="3148272" indent="-349807" algn="l" defTabSz="699614" rtl="0" eaLnBrk="1" latinLnBrk="0" hangingPunct="1">
        <a:spcBef>
          <a:spcPct val="20000"/>
        </a:spcBef>
        <a:buFont typeface="Arial"/>
        <a:buChar char="»"/>
        <a:defRPr sz="1648" b="0" kern="1200">
          <a:solidFill>
            <a:schemeClr val="accent6">
              <a:lumMod val="75000"/>
            </a:schemeClr>
          </a:solidFill>
          <a:latin typeface="Franklin Gothic Book" charset="0"/>
          <a:ea typeface="Franklin Gothic Book" charset="0"/>
          <a:cs typeface="Franklin Gothic Book" charset="0"/>
        </a:defRPr>
      </a:lvl5pPr>
      <a:lvl6pPr marL="3847888" indent="-349807" algn="l" defTabSz="699614" rtl="0" eaLnBrk="1" latinLnBrk="0" hangingPunct="1">
        <a:spcBef>
          <a:spcPct val="20000"/>
        </a:spcBef>
        <a:buFont typeface="Arial"/>
        <a:buChar char="•"/>
        <a:defRPr sz="3022" kern="1200">
          <a:solidFill>
            <a:schemeClr val="tx1"/>
          </a:solidFill>
          <a:latin typeface="+mn-lt"/>
          <a:ea typeface="+mn-ea"/>
          <a:cs typeface="+mn-cs"/>
        </a:defRPr>
      </a:lvl6pPr>
      <a:lvl7pPr marL="4547505" indent="-349807" algn="l" defTabSz="699614" rtl="0" eaLnBrk="1" latinLnBrk="0" hangingPunct="1">
        <a:spcBef>
          <a:spcPct val="20000"/>
        </a:spcBef>
        <a:buFont typeface="Arial"/>
        <a:buChar char="•"/>
        <a:defRPr sz="3022" kern="1200">
          <a:solidFill>
            <a:schemeClr val="tx1"/>
          </a:solidFill>
          <a:latin typeface="+mn-lt"/>
          <a:ea typeface="+mn-ea"/>
          <a:cs typeface="+mn-cs"/>
        </a:defRPr>
      </a:lvl7pPr>
      <a:lvl8pPr marL="5247119" indent="-349807" algn="l" defTabSz="699614" rtl="0" eaLnBrk="1" latinLnBrk="0" hangingPunct="1">
        <a:spcBef>
          <a:spcPct val="20000"/>
        </a:spcBef>
        <a:buFont typeface="Arial"/>
        <a:buChar char="•"/>
        <a:defRPr sz="3022" kern="1200">
          <a:solidFill>
            <a:schemeClr val="tx1"/>
          </a:solidFill>
          <a:latin typeface="+mn-lt"/>
          <a:ea typeface="+mn-ea"/>
          <a:cs typeface="+mn-cs"/>
        </a:defRPr>
      </a:lvl8pPr>
      <a:lvl9pPr marL="5946736" indent="-349807" algn="l" defTabSz="699614" rtl="0" eaLnBrk="1" latinLnBrk="0" hangingPunct="1">
        <a:spcBef>
          <a:spcPct val="20000"/>
        </a:spcBef>
        <a:buFont typeface="Arial"/>
        <a:buChar char="•"/>
        <a:defRPr sz="30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99614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1pPr>
      <a:lvl2pPr marL="699614" algn="l" defTabSz="699614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2pPr>
      <a:lvl3pPr marL="1399232" algn="l" defTabSz="699614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3pPr>
      <a:lvl4pPr marL="2098847" algn="l" defTabSz="699614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4pPr>
      <a:lvl5pPr marL="2798465" algn="l" defTabSz="699614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5pPr>
      <a:lvl6pPr marL="3498080" algn="l" defTabSz="699614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6pPr>
      <a:lvl7pPr marL="4197695" algn="l" defTabSz="699614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7pPr>
      <a:lvl8pPr marL="4897312" algn="l" defTabSz="699614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8pPr>
      <a:lvl9pPr marL="5596926" algn="l" defTabSz="699614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076" y="905261"/>
            <a:ext cx="12561453" cy="1015663"/>
          </a:xfrm>
          <a:prstGeom prst="rect">
            <a:avLst/>
          </a:prstGeom>
        </p:spPr>
        <p:txBody>
          <a:bodyPr vert="horz" wrap="square" lIns="91440" tIns="91440" rIns="91440" bIns="91440" rtlCol="0" anchor="b" anchorCtr="0">
            <a:spAutoFit/>
          </a:bodyPr>
          <a:lstStyle/>
          <a:p>
            <a:r>
              <a:rPr lang="en-US" dirty="0"/>
              <a:t>Headline Copy Goes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075" y="2487884"/>
            <a:ext cx="12561453" cy="3062633"/>
          </a:xfrm>
          <a:prstGeom prst="rect">
            <a:avLst/>
          </a:prstGeom>
        </p:spPr>
        <p:txBody>
          <a:bodyPr vert="horz" wrap="square" lIns="91440" tIns="91440" rIns="91440" bIns="9144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5733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</p:sldLayoutIdLst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xStyles>
    <p:titleStyle>
      <a:lvl1pPr algn="l" defTabSz="699614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Century Gothic" charset="0"/>
          <a:cs typeface="Century Gothic" charset="0"/>
        </a:defRPr>
      </a:lvl1pPr>
    </p:titleStyle>
    <p:bodyStyle>
      <a:lvl1pPr marL="524712" indent="-524712" algn="l" defTabSz="699614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Font typeface="Arial"/>
        <a:buChar char="•"/>
        <a:defRPr sz="1800" b="0" kern="1200">
          <a:solidFill>
            <a:schemeClr val="tx1"/>
          </a:solidFill>
          <a:latin typeface="+mn-lt"/>
          <a:ea typeface="Franklin Gothic Book" charset="0"/>
          <a:cs typeface="Franklin Gothic Book" charset="0"/>
        </a:defRPr>
      </a:lvl1pPr>
      <a:lvl2pPr marL="1136875" indent="-437261" algn="l" defTabSz="699614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/>
        <a:buChar char="–"/>
        <a:defRPr sz="1600" b="0" kern="1200">
          <a:solidFill>
            <a:schemeClr val="tx1"/>
          </a:solidFill>
          <a:latin typeface="+mn-lt"/>
          <a:ea typeface="Franklin Gothic Book" charset="0"/>
          <a:cs typeface="Franklin Gothic Book" charset="0"/>
        </a:defRPr>
      </a:lvl2pPr>
      <a:lvl3pPr marL="1749040" indent="-349807" algn="l" defTabSz="699614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/>
        <a:buChar char="•"/>
        <a:defRPr sz="1600" b="0" kern="1200">
          <a:solidFill>
            <a:schemeClr val="tx1"/>
          </a:solidFill>
          <a:latin typeface="+mn-lt"/>
          <a:ea typeface="Franklin Gothic Book" charset="0"/>
          <a:cs typeface="Franklin Gothic Book" charset="0"/>
        </a:defRPr>
      </a:lvl3pPr>
      <a:lvl4pPr marL="2448655" indent="-349807" algn="l" defTabSz="699614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/>
        <a:buChar char="–"/>
        <a:defRPr sz="1600" b="0" kern="1200">
          <a:solidFill>
            <a:schemeClr val="tx1"/>
          </a:solidFill>
          <a:latin typeface="+mn-lt"/>
          <a:ea typeface="Franklin Gothic Book" charset="0"/>
          <a:cs typeface="Franklin Gothic Book" charset="0"/>
        </a:defRPr>
      </a:lvl4pPr>
      <a:lvl5pPr marL="3148272" indent="-349807" algn="l" defTabSz="699614" rtl="0" eaLnBrk="1" latinLnBrk="0" hangingPunct="1">
        <a:spcBef>
          <a:spcPct val="20000"/>
        </a:spcBef>
        <a:buFont typeface="Arial"/>
        <a:buChar char="»"/>
        <a:defRPr sz="1648" b="0" kern="1200">
          <a:solidFill>
            <a:schemeClr val="accent6">
              <a:lumMod val="75000"/>
            </a:schemeClr>
          </a:solidFill>
          <a:latin typeface="Franklin Gothic Book" charset="0"/>
          <a:ea typeface="Franklin Gothic Book" charset="0"/>
          <a:cs typeface="Franklin Gothic Book" charset="0"/>
        </a:defRPr>
      </a:lvl5pPr>
      <a:lvl6pPr marL="3847888" indent="-349807" algn="l" defTabSz="699614" rtl="0" eaLnBrk="1" latinLnBrk="0" hangingPunct="1">
        <a:spcBef>
          <a:spcPct val="20000"/>
        </a:spcBef>
        <a:buFont typeface="Arial"/>
        <a:buChar char="•"/>
        <a:defRPr sz="3022" kern="1200">
          <a:solidFill>
            <a:schemeClr val="tx1"/>
          </a:solidFill>
          <a:latin typeface="+mn-lt"/>
          <a:ea typeface="+mn-ea"/>
          <a:cs typeface="+mn-cs"/>
        </a:defRPr>
      </a:lvl6pPr>
      <a:lvl7pPr marL="4547505" indent="-349807" algn="l" defTabSz="699614" rtl="0" eaLnBrk="1" latinLnBrk="0" hangingPunct="1">
        <a:spcBef>
          <a:spcPct val="20000"/>
        </a:spcBef>
        <a:buFont typeface="Arial"/>
        <a:buChar char="•"/>
        <a:defRPr sz="3022" kern="1200">
          <a:solidFill>
            <a:schemeClr val="tx1"/>
          </a:solidFill>
          <a:latin typeface="+mn-lt"/>
          <a:ea typeface="+mn-ea"/>
          <a:cs typeface="+mn-cs"/>
        </a:defRPr>
      </a:lvl7pPr>
      <a:lvl8pPr marL="5247119" indent="-349807" algn="l" defTabSz="699614" rtl="0" eaLnBrk="1" latinLnBrk="0" hangingPunct="1">
        <a:spcBef>
          <a:spcPct val="20000"/>
        </a:spcBef>
        <a:buFont typeface="Arial"/>
        <a:buChar char="•"/>
        <a:defRPr sz="3022" kern="1200">
          <a:solidFill>
            <a:schemeClr val="tx1"/>
          </a:solidFill>
          <a:latin typeface="+mn-lt"/>
          <a:ea typeface="+mn-ea"/>
          <a:cs typeface="+mn-cs"/>
        </a:defRPr>
      </a:lvl8pPr>
      <a:lvl9pPr marL="5946736" indent="-349807" algn="l" defTabSz="699614" rtl="0" eaLnBrk="1" latinLnBrk="0" hangingPunct="1">
        <a:spcBef>
          <a:spcPct val="20000"/>
        </a:spcBef>
        <a:buFont typeface="Arial"/>
        <a:buChar char="•"/>
        <a:defRPr sz="30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99614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1pPr>
      <a:lvl2pPr marL="699614" algn="l" defTabSz="699614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2pPr>
      <a:lvl3pPr marL="1399232" algn="l" defTabSz="699614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3pPr>
      <a:lvl4pPr marL="2098847" algn="l" defTabSz="699614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4pPr>
      <a:lvl5pPr marL="2798465" algn="l" defTabSz="699614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5pPr>
      <a:lvl6pPr marL="3498080" algn="l" defTabSz="699614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6pPr>
      <a:lvl7pPr marL="4197695" algn="l" defTabSz="699614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7pPr>
      <a:lvl8pPr marL="4897312" algn="l" defTabSz="699614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8pPr>
      <a:lvl9pPr marL="5596926" algn="l" defTabSz="699614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079" y="1473237"/>
            <a:ext cx="12561452" cy="447687"/>
          </a:xfrm>
          <a:prstGeom prst="rect">
            <a:avLst/>
          </a:prstGeom>
        </p:spPr>
        <p:txBody>
          <a:bodyPr vert="horz" lIns="91440" tIns="91440" rIns="91440" bIns="91440" rtlCol="0" anchor="b" anchorCtr="0">
            <a:spAutoFit/>
          </a:bodyPr>
          <a:lstStyle/>
          <a:p>
            <a:r>
              <a:rPr lang="en-US" dirty="0"/>
              <a:t>Headline Copy Goes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077" y="2487885"/>
            <a:ext cx="12561452" cy="1107291"/>
          </a:xfrm>
          <a:prstGeom prst="rect">
            <a:avLst/>
          </a:prstGeom>
        </p:spPr>
        <p:txBody>
          <a:bodyPr vert="horz" lIns="91440" tIns="91440" rIns="91440" bIns="9144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5733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8" r:id="rId2"/>
    <p:sldLayoutId id="2147483695" r:id="rId3"/>
  </p:sldLayoutIdLst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xStyles>
    <p:titleStyle>
      <a:lvl1pPr algn="l" defTabSz="221362" rtl="0" eaLnBrk="1" latinLnBrk="0" hangingPunct="1">
        <a:spcBef>
          <a:spcPct val="0"/>
        </a:spcBef>
        <a:buNone/>
        <a:defRPr sz="1709" kern="1200">
          <a:solidFill>
            <a:schemeClr val="tx2"/>
          </a:solidFill>
          <a:latin typeface="+mj-lt"/>
          <a:ea typeface="Century Gothic" charset="0"/>
          <a:cs typeface="Century Gothic" charset="0"/>
        </a:defRPr>
      </a:lvl1pPr>
    </p:titleStyle>
    <p:bodyStyle>
      <a:lvl1pPr marL="166022" indent="-166022" algn="l" defTabSz="221362" rtl="0" eaLnBrk="1" latinLnBrk="0" hangingPunct="1">
        <a:lnSpc>
          <a:spcPct val="120000"/>
        </a:lnSpc>
        <a:spcBef>
          <a:spcPts val="190"/>
        </a:spcBef>
        <a:spcAft>
          <a:spcPts val="190"/>
        </a:spcAft>
        <a:buFont typeface="Arial"/>
        <a:buChar char="•"/>
        <a:defRPr sz="570" b="0" kern="1200">
          <a:solidFill>
            <a:schemeClr val="tx1"/>
          </a:solidFill>
          <a:latin typeface="+mn-lt"/>
          <a:ea typeface="Franklin Gothic Book" charset="0"/>
          <a:cs typeface="Franklin Gothic Book" charset="0"/>
        </a:defRPr>
      </a:lvl1pPr>
      <a:lvl2pPr marL="359714" indent="-138352" algn="l" defTabSz="221362" rtl="0" eaLnBrk="1" latinLnBrk="0" hangingPunct="1">
        <a:lnSpc>
          <a:spcPct val="120000"/>
        </a:lnSpc>
        <a:spcBef>
          <a:spcPts val="0"/>
        </a:spcBef>
        <a:spcAft>
          <a:spcPts val="190"/>
        </a:spcAft>
        <a:buFont typeface="Arial"/>
        <a:buChar char="–"/>
        <a:defRPr sz="506" b="0" kern="1200">
          <a:solidFill>
            <a:schemeClr val="tx1"/>
          </a:solidFill>
          <a:latin typeface="+mn-lt"/>
          <a:ea typeface="Franklin Gothic Book" charset="0"/>
          <a:cs typeface="Franklin Gothic Book" charset="0"/>
        </a:defRPr>
      </a:lvl2pPr>
      <a:lvl3pPr marL="553407" indent="-110681" algn="l" defTabSz="221362" rtl="0" eaLnBrk="1" latinLnBrk="0" hangingPunct="1">
        <a:lnSpc>
          <a:spcPct val="120000"/>
        </a:lnSpc>
        <a:spcBef>
          <a:spcPts val="0"/>
        </a:spcBef>
        <a:spcAft>
          <a:spcPts val="190"/>
        </a:spcAft>
        <a:buFont typeface="Arial"/>
        <a:buChar char="•"/>
        <a:defRPr sz="506" b="0" kern="1200">
          <a:solidFill>
            <a:schemeClr val="tx1"/>
          </a:solidFill>
          <a:latin typeface="+mn-lt"/>
          <a:ea typeface="Franklin Gothic Book" charset="0"/>
          <a:cs typeface="Franklin Gothic Book" charset="0"/>
        </a:defRPr>
      </a:lvl3pPr>
      <a:lvl4pPr marL="774770" indent="-110681" algn="l" defTabSz="221362" rtl="0" eaLnBrk="1" latinLnBrk="0" hangingPunct="1">
        <a:lnSpc>
          <a:spcPct val="120000"/>
        </a:lnSpc>
        <a:spcBef>
          <a:spcPts val="0"/>
        </a:spcBef>
        <a:spcAft>
          <a:spcPts val="190"/>
        </a:spcAft>
        <a:buFont typeface="Arial"/>
        <a:buChar char="–"/>
        <a:defRPr sz="506" b="0" kern="1200">
          <a:solidFill>
            <a:schemeClr val="tx1"/>
          </a:solidFill>
          <a:latin typeface="+mn-lt"/>
          <a:ea typeface="Franklin Gothic Book" charset="0"/>
          <a:cs typeface="Franklin Gothic Book" charset="0"/>
        </a:defRPr>
      </a:lvl4pPr>
      <a:lvl5pPr marL="996133" indent="-110681" algn="l" defTabSz="221362" rtl="0" eaLnBrk="1" latinLnBrk="0" hangingPunct="1">
        <a:spcBef>
          <a:spcPct val="20000"/>
        </a:spcBef>
        <a:buFont typeface="Arial"/>
        <a:buChar char="»"/>
        <a:defRPr sz="521" b="0" kern="1200">
          <a:solidFill>
            <a:schemeClr val="accent6">
              <a:lumMod val="75000"/>
            </a:schemeClr>
          </a:solidFill>
          <a:latin typeface="Franklin Gothic Book" charset="0"/>
          <a:ea typeface="Franklin Gothic Book" charset="0"/>
          <a:cs typeface="Franklin Gothic Book" charset="0"/>
        </a:defRPr>
      </a:lvl5pPr>
      <a:lvl6pPr marL="1217496" indent="-110681" algn="l" defTabSz="221362" rtl="0" eaLnBrk="1" latinLnBrk="0" hangingPunct="1">
        <a:spcBef>
          <a:spcPct val="20000"/>
        </a:spcBef>
        <a:buFont typeface="Arial"/>
        <a:buChar char="•"/>
        <a:defRPr sz="956" kern="1200">
          <a:solidFill>
            <a:schemeClr val="tx1"/>
          </a:solidFill>
          <a:latin typeface="+mn-lt"/>
          <a:ea typeface="+mn-ea"/>
          <a:cs typeface="+mn-cs"/>
        </a:defRPr>
      </a:lvl6pPr>
      <a:lvl7pPr marL="1438859" indent="-110681" algn="l" defTabSz="221362" rtl="0" eaLnBrk="1" latinLnBrk="0" hangingPunct="1">
        <a:spcBef>
          <a:spcPct val="20000"/>
        </a:spcBef>
        <a:buFont typeface="Arial"/>
        <a:buChar char="•"/>
        <a:defRPr sz="956" kern="1200">
          <a:solidFill>
            <a:schemeClr val="tx1"/>
          </a:solidFill>
          <a:latin typeface="+mn-lt"/>
          <a:ea typeface="+mn-ea"/>
          <a:cs typeface="+mn-cs"/>
        </a:defRPr>
      </a:lvl7pPr>
      <a:lvl8pPr marL="1660221" indent="-110681" algn="l" defTabSz="221362" rtl="0" eaLnBrk="1" latinLnBrk="0" hangingPunct="1">
        <a:spcBef>
          <a:spcPct val="20000"/>
        </a:spcBef>
        <a:buFont typeface="Arial"/>
        <a:buChar char="•"/>
        <a:defRPr sz="956" kern="1200">
          <a:solidFill>
            <a:schemeClr val="tx1"/>
          </a:solidFill>
          <a:latin typeface="+mn-lt"/>
          <a:ea typeface="+mn-ea"/>
          <a:cs typeface="+mn-cs"/>
        </a:defRPr>
      </a:lvl8pPr>
      <a:lvl9pPr marL="1881584" indent="-110681" algn="l" defTabSz="221362" rtl="0" eaLnBrk="1" latinLnBrk="0" hangingPunct="1">
        <a:spcBef>
          <a:spcPct val="20000"/>
        </a:spcBef>
        <a:buFont typeface="Arial"/>
        <a:buChar char="•"/>
        <a:defRPr sz="95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21362" rtl="0" eaLnBrk="1" latinLnBrk="0" hangingPunct="1">
        <a:defRPr sz="869" kern="1200">
          <a:solidFill>
            <a:schemeClr val="tx1"/>
          </a:solidFill>
          <a:latin typeface="+mn-lt"/>
          <a:ea typeface="+mn-ea"/>
          <a:cs typeface="+mn-cs"/>
        </a:defRPr>
      </a:lvl1pPr>
      <a:lvl2pPr marL="221362" algn="l" defTabSz="221362" rtl="0" eaLnBrk="1" latinLnBrk="0" hangingPunct="1">
        <a:defRPr sz="869" kern="1200">
          <a:solidFill>
            <a:schemeClr val="tx1"/>
          </a:solidFill>
          <a:latin typeface="+mn-lt"/>
          <a:ea typeface="+mn-ea"/>
          <a:cs typeface="+mn-cs"/>
        </a:defRPr>
      </a:lvl2pPr>
      <a:lvl3pPr marL="442726" algn="l" defTabSz="221362" rtl="0" eaLnBrk="1" latinLnBrk="0" hangingPunct="1">
        <a:defRPr sz="869" kern="1200">
          <a:solidFill>
            <a:schemeClr val="tx1"/>
          </a:solidFill>
          <a:latin typeface="+mn-lt"/>
          <a:ea typeface="+mn-ea"/>
          <a:cs typeface="+mn-cs"/>
        </a:defRPr>
      </a:lvl3pPr>
      <a:lvl4pPr marL="664088" algn="l" defTabSz="221362" rtl="0" eaLnBrk="1" latinLnBrk="0" hangingPunct="1">
        <a:defRPr sz="869" kern="1200">
          <a:solidFill>
            <a:schemeClr val="tx1"/>
          </a:solidFill>
          <a:latin typeface="+mn-lt"/>
          <a:ea typeface="+mn-ea"/>
          <a:cs typeface="+mn-cs"/>
        </a:defRPr>
      </a:lvl4pPr>
      <a:lvl5pPr marL="885452" algn="l" defTabSz="221362" rtl="0" eaLnBrk="1" latinLnBrk="0" hangingPunct="1">
        <a:defRPr sz="869" kern="1200">
          <a:solidFill>
            <a:schemeClr val="tx1"/>
          </a:solidFill>
          <a:latin typeface="+mn-lt"/>
          <a:ea typeface="+mn-ea"/>
          <a:cs typeface="+mn-cs"/>
        </a:defRPr>
      </a:lvl5pPr>
      <a:lvl6pPr marL="1106814" algn="l" defTabSz="221362" rtl="0" eaLnBrk="1" latinLnBrk="0" hangingPunct="1">
        <a:defRPr sz="869" kern="1200">
          <a:solidFill>
            <a:schemeClr val="tx1"/>
          </a:solidFill>
          <a:latin typeface="+mn-lt"/>
          <a:ea typeface="+mn-ea"/>
          <a:cs typeface="+mn-cs"/>
        </a:defRPr>
      </a:lvl6pPr>
      <a:lvl7pPr marL="1328177" algn="l" defTabSz="221362" rtl="0" eaLnBrk="1" latinLnBrk="0" hangingPunct="1">
        <a:defRPr sz="869" kern="1200">
          <a:solidFill>
            <a:schemeClr val="tx1"/>
          </a:solidFill>
          <a:latin typeface="+mn-lt"/>
          <a:ea typeface="+mn-ea"/>
          <a:cs typeface="+mn-cs"/>
        </a:defRPr>
      </a:lvl7pPr>
      <a:lvl8pPr marL="1549540" algn="l" defTabSz="221362" rtl="0" eaLnBrk="1" latinLnBrk="0" hangingPunct="1">
        <a:defRPr sz="869" kern="1200">
          <a:solidFill>
            <a:schemeClr val="tx1"/>
          </a:solidFill>
          <a:latin typeface="+mn-lt"/>
          <a:ea typeface="+mn-ea"/>
          <a:cs typeface="+mn-cs"/>
        </a:defRPr>
      </a:lvl8pPr>
      <a:lvl9pPr marL="1770902" algn="l" defTabSz="221362" rtl="0" eaLnBrk="1" latinLnBrk="0" hangingPunct="1">
        <a:defRPr sz="86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9960" y="413809"/>
            <a:ext cx="1191768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9960" y="2069042"/>
            <a:ext cx="1191768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49960" y="7203864"/>
            <a:ext cx="310896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FB379-60E5-4227-B6A3-0F365BC82CB7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7080" y="7203864"/>
            <a:ext cx="46634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00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rgbClr val="F0EEDA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1" kern="1200" cap="all" baseline="0">
          <a:solidFill>
            <a:schemeClr val="accent2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F0EEDA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F0EEDA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F0EEDA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F0EEDA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ags" Target="../tags/tag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ags" Target="../tags/tag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ags" Target="../tags/tag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ags" Target="../tags/tag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7.xml"/><Relationship Id="rId1" Type="http://schemas.openxmlformats.org/officeDocument/2006/relationships/tags" Target="../tags/tag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7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7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4" Type="http://schemas.openxmlformats.org/officeDocument/2006/relationships/image" Target="../media/image84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628076" y="1854875"/>
            <a:ext cx="9718560" cy="2031325"/>
          </a:xfrm>
        </p:spPr>
        <p:txBody>
          <a:bodyPr/>
          <a:lstStyle/>
          <a:p>
            <a:r>
              <a:rPr lang="en-US" dirty="0"/>
              <a:t>IWBDA Breeders Workshop</a:t>
            </a:r>
          </a:p>
          <a:p>
            <a:r>
              <a:rPr lang="en-US" dirty="0"/>
              <a:t>2 May 2023</a:t>
            </a:r>
          </a:p>
        </p:txBody>
      </p:sp>
    </p:spTree>
    <p:extLst>
      <p:ext uri="{BB962C8B-B14F-4D97-AF65-F5344CB8AC3E}">
        <p14:creationId xmlns:p14="http://schemas.microsoft.com/office/powerpoint/2010/main" val="108649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7755A-7F02-4527-AF66-EE3FC2DE4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076" y="310808"/>
            <a:ext cx="5211362" cy="627864"/>
          </a:xfrm>
        </p:spPr>
        <p:txBody>
          <a:bodyPr/>
          <a:lstStyle>
            <a:defPPr>
              <a:defRPr lang="en-US"/>
            </a:defPPr>
            <a:lvl1pPr marL="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145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629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443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257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9072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0886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7013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158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20" dirty="0"/>
              <a:t>Pre-Breeding Considerations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F23810-1F25-42E2-9592-CF492F4B89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9912" y="1111259"/>
            <a:ext cx="12561453" cy="3333421"/>
          </a:xfrm>
        </p:spPr>
        <p:txBody>
          <a:bodyPr/>
          <a:lstStyle>
            <a:defPPr>
              <a:defRPr lang="en-US"/>
            </a:defPPr>
            <a:lvl1pPr marL="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145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629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443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257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9072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0886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7013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158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en-US" sz="2267" b="1" dirty="0"/>
              <a:t>General Health Considerations</a:t>
            </a:r>
          </a:p>
          <a:p>
            <a:pPr lvl="1"/>
            <a:r>
              <a:rPr lang="en-US" dirty="0"/>
              <a:t>Vaccination status </a:t>
            </a:r>
          </a:p>
          <a:p>
            <a:pPr lvl="2"/>
            <a:r>
              <a:rPr lang="en-US" dirty="0"/>
              <a:t>Core Vaccines</a:t>
            </a:r>
          </a:p>
          <a:p>
            <a:pPr lvl="3"/>
            <a:r>
              <a:rPr lang="en-US" dirty="0"/>
              <a:t>Parvo, Distemper, Parainfluenza, Adenovirus</a:t>
            </a:r>
          </a:p>
          <a:p>
            <a:pPr lvl="2"/>
            <a:r>
              <a:rPr lang="en-US" dirty="0"/>
              <a:t>Noncore Vaccines</a:t>
            </a:r>
          </a:p>
          <a:p>
            <a:pPr lvl="3"/>
            <a:r>
              <a:rPr lang="en-US" dirty="0"/>
              <a:t>As needed on risk/benefit basis</a:t>
            </a:r>
          </a:p>
          <a:p>
            <a:pPr lvl="1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2C0B91-22EB-4B32-A688-FC89D5ED8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5114" y="1242636"/>
            <a:ext cx="6604001" cy="17653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C4D50B-5FF3-482B-A824-67A4E30E1C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5114" y="3139348"/>
            <a:ext cx="6662486" cy="40158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74552B-E4EE-4D38-A93C-17CF58671C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2300" y="376773"/>
            <a:ext cx="6220039" cy="62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99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7755A-7F02-4527-AF66-EE3FC2DE4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076" y="310808"/>
            <a:ext cx="5211362" cy="627864"/>
          </a:xfrm>
        </p:spPr>
        <p:txBody>
          <a:bodyPr/>
          <a:lstStyle>
            <a:defPPr>
              <a:defRPr lang="en-US"/>
            </a:defPPr>
            <a:lvl1pPr marL="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145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629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443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257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9072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0886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7013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158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20" dirty="0"/>
              <a:t>Pre-Breeding Considerations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F23810-1F25-42E2-9592-CF492F4B89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076" y="1091105"/>
            <a:ext cx="12561453" cy="6072916"/>
          </a:xfrm>
        </p:spPr>
        <p:txBody>
          <a:bodyPr/>
          <a:lstStyle>
            <a:defPPr>
              <a:defRPr lang="en-US"/>
            </a:defPPr>
            <a:lvl1pPr marL="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145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629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443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257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9072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0886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7013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158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en-US" sz="2267" b="1" dirty="0"/>
              <a:t>General Health Considerations</a:t>
            </a:r>
          </a:p>
          <a:p>
            <a:pPr lvl="1"/>
            <a:r>
              <a:rPr lang="en-US" dirty="0"/>
              <a:t>Vaccinating the pregnant bitch</a:t>
            </a:r>
          </a:p>
          <a:p>
            <a:pPr lvl="2"/>
            <a:r>
              <a:rPr lang="en-US" b="1" dirty="0"/>
              <a:t>Vaccinate the prior to pregnancy!</a:t>
            </a:r>
          </a:p>
          <a:p>
            <a:pPr lvl="2"/>
            <a:r>
              <a:rPr lang="en-US" dirty="0"/>
              <a:t>Attenuated (live weakened) vaccines are not considered safe during pregnancy</a:t>
            </a:r>
          </a:p>
          <a:p>
            <a:pPr lvl="3"/>
            <a:r>
              <a:rPr lang="en-US" dirty="0"/>
              <a:t>Risk/benefit basis</a:t>
            </a:r>
          </a:p>
          <a:p>
            <a:pPr lvl="3"/>
            <a:r>
              <a:rPr lang="en-US" dirty="0"/>
              <a:t>Provide exceptionally clean environment</a:t>
            </a:r>
          </a:p>
          <a:p>
            <a:pPr lvl="3"/>
            <a:r>
              <a:rPr lang="en-US" dirty="0"/>
              <a:t>Reduce exposure</a:t>
            </a:r>
          </a:p>
          <a:p>
            <a:pPr lvl="2"/>
            <a:r>
              <a:rPr lang="en-US" dirty="0"/>
              <a:t>Inactivated (Killed) vaccines</a:t>
            </a:r>
          </a:p>
          <a:p>
            <a:pPr lvl="3"/>
            <a:r>
              <a:rPr lang="en-US" dirty="0"/>
              <a:t>Elicit immune response without replicating in body</a:t>
            </a:r>
          </a:p>
          <a:p>
            <a:pPr lvl="3"/>
            <a:r>
              <a:rPr lang="en-US" dirty="0"/>
              <a:t>Still not recommended during pregnancy but safer than attenuated vaccines</a:t>
            </a:r>
          </a:p>
          <a:p>
            <a:pPr lvl="3"/>
            <a:r>
              <a:rPr lang="en-US" dirty="0"/>
              <a:t>Might be required by law - Rabies</a:t>
            </a:r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4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7755A-7F02-4527-AF66-EE3FC2DE4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076" y="310808"/>
            <a:ext cx="5211362" cy="627864"/>
          </a:xfrm>
        </p:spPr>
        <p:txBody>
          <a:bodyPr/>
          <a:lstStyle>
            <a:defPPr>
              <a:defRPr lang="en-US"/>
            </a:defPPr>
            <a:lvl1pPr marL="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145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629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443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257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9072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0886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7013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158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20" dirty="0"/>
              <a:t>Pre-Breeding Considerations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F23810-1F25-42E2-9592-CF492F4B89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076" y="1433539"/>
            <a:ext cx="12561453" cy="4766358"/>
          </a:xfrm>
        </p:spPr>
        <p:txBody>
          <a:bodyPr/>
          <a:lstStyle>
            <a:defPPr>
              <a:defRPr lang="en-US"/>
            </a:defPPr>
            <a:lvl1pPr marL="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145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629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443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257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9072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0886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7013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158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en-US" sz="2267" b="1" dirty="0"/>
              <a:t>General Health Considerations</a:t>
            </a:r>
          </a:p>
          <a:p>
            <a:pPr lvl="1"/>
            <a:r>
              <a:rPr lang="en-US" dirty="0"/>
              <a:t>Titers</a:t>
            </a:r>
          </a:p>
          <a:p>
            <a:pPr lvl="2"/>
            <a:r>
              <a:rPr lang="en-US" dirty="0"/>
              <a:t>Some breeders perform vaccination based on titers</a:t>
            </a:r>
          </a:p>
          <a:p>
            <a:pPr lvl="2"/>
            <a:r>
              <a:rPr lang="en-US" dirty="0"/>
              <a:t>Important to remember that these titers are measuring the protection that the bitch has from disease, not necessarily how that protection is passed to nursing offspring</a:t>
            </a:r>
          </a:p>
          <a:p>
            <a:pPr lvl="2"/>
            <a:r>
              <a:rPr lang="en-US" dirty="0"/>
              <a:t>Use nomograph if relying on titers, as this will help determine when to vaccinate offspring 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86338F-B205-4AE3-9AC6-EC748E4D5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0845" y="4444876"/>
            <a:ext cx="7035910" cy="277254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5F4B3BC-0A2B-46FA-BF21-C60052B9C193}"/>
              </a:ext>
            </a:extLst>
          </p:cNvPr>
          <p:cNvSpPr/>
          <p:nvPr/>
        </p:nvSpPr>
        <p:spPr>
          <a:xfrm>
            <a:off x="4605251" y="4576157"/>
            <a:ext cx="465513" cy="112221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25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7755A-7F02-4527-AF66-EE3FC2DE4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074" y="207714"/>
            <a:ext cx="5211362" cy="627864"/>
          </a:xfrm>
        </p:spPr>
        <p:txBody>
          <a:bodyPr/>
          <a:lstStyle>
            <a:defPPr>
              <a:defRPr lang="en-US"/>
            </a:defPPr>
            <a:lvl1pPr marL="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145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629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443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257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9072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0886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7013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158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20" dirty="0"/>
              <a:t>Pre-Breeding Considerations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F23810-1F25-42E2-9592-CF492F4B89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4125" y="1443735"/>
            <a:ext cx="13189526" cy="5788338"/>
          </a:xfrm>
        </p:spPr>
        <p:txBody>
          <a:bodyPr/>
          <a:lstStyle>
            <a:defPPr>
              <a:defRPr lang="en-US"/>
            </a:defPPr>
            <a:lvl1pPr marL="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145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629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443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257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9072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0886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7013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158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en-US" sz="2267" b="1" dirty="0"/>
              <a:t>General Health Considerations</a:t>
            </a:r>
          </a:p>
          <a:p>
            <a:pPr indent="0">
              <a:buNone/>
            </a:pPr>
            <a:r>
              <a:rPr lang="en-US" sz="2267" b="1" dirty="0"/>
              <a:t>Deworming</a:t>
            </a:r>
          </a:p>
          <a:p>
            <a:pPr indent="0">
              <a:buNone/>
            </a:pPr>
            <a:r>
              <a:rPr lang="en-US" sz="1587" b="1" dirty="0"/>
              <a:t>“The ability of </a:t>
            </a:r>
            <a:r>
              <a:rPr lang="en-US" sz="1587" b="1" dirty="0" err="1"/>
              <a:t>Toxocara</a:t>
            </a:r>
            <a:r>
              <a:rPr lang="en-US" sz="1587" b="1" dirty="0"/>
              <a:t> </a:t>
            </a:r>
            <a:r>
              <a:rPr lang="en-US" sz="1587" b="1" dirty="0" err="1"/>
              <a:t>canis</a:t>
            </a:r>
            <a:r>
              <a:rPr lang="en-US" sz="1587" b="1" dirty="0"/>
              <a:t> to be transmitted from the dam to the fetal offspring, together with the hardy nature of </a:t>
            </a:r>
            <a:r>
              <a:rPr lang="en-US" sz="1587" b="1" dirty="0" err="1"/>
              <a:t>larvated</a:t>
            </a:r>
            <a:r>
              <a:rPr lang="en-US" sz="1587" b="1" dirty="0"/>
              <a:t> eggs in a contaminated environment, contribute to the high prevalence of infection even among pets that are well cared for and routinely treated for intestinal parasites.”</a:t>
            </a:r>
            <a:endParaRPr lang="en-US" sz="2267" b="1" dirty="0"/>
          </a:p>
          <a:p>
            <a:pPr lvl="2"/>
            <a:r>
              <a:rPr lang="en-US" b="1" dirty="0"/>
              <a:t>Dam should be on appropriate deworming protocol prior to breeding!</a:t>
            </a:r>
          </a:p>
          <a:p>
            <a:pPr lvl="2"/>
            <a:r>
              <a:rPr lang="en-US" dirty="0"/>
              <a:t>Deworming during pregnancy</a:t>
            </a:r>
          </a:p>
          <a:p>
            <a:pPr lvl="3"/>
            <a:r>
              <a:rPr lang="en-US" dirty="0"/>
              <a:t>Fenbendazole has been demonstrated to be safe during pregnancy</a:t>
            </a:r>
          </a:p>
          <a:p>
            <a:pPr lvl="3"/>
            <a:r>
              <a:rPr lang="en-US" b="1" dirty="0"/>
              <a:t>Protocol 1 </a:t>
            </a:r>
            <a:r>
              <a:rPr lang="en-US" dirty="0"/>
              <a:t>– “high risk”</a:t>
            </a:r>
          </a:p>
          <a:p>
            <a:pPr lvl="4"/>
            <a:r>
              <a:rPr lang="en-US" dirty="0"/>
              <a:t>Deworm once daily starting 3 weeks prior to delivery date and continue 2 weeks after delivery</a:t>
            </a:r>
          </a:p>
          <a:p>
            <a:pPr lvl="3"/>
            <a:r>
              <a:rPr lang="en-US" b="1" dirty="0"/>
              <a:t>Protocol 2 </a:t>
            </a:r>
          </a:p>
          <a:p>
            <a:pPr lvl="4"/>
            <a:r>
              <a:rPr lang="en-US" dirty="0"/>
              <a:t>Deworm 2 weeks prior to delivery date, 2 days after delivery and 16 days after delivery</a:t>
            </a:r>
          </a:p>
          <a:p>
            <a:pPr lvl="5"/>
            <a:r>
              <a:rPr lang="en-US" dirty="0"/>
              <a:t>Each deworming course consists of once daily for 3 days in a row</a:t>
            </a:r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4225AC-F41C-40DB-968C-05C6EADB3A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7794" y="124691"/>
            <a:ext cx="2401732" cy="249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03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7755A-7F02-4527-AF66-EE3FC2DE4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076" y="1293059"/>
            <a:ext cx="12561453" cy="627864"/>
          </a:xfrm>
        </p:spPr>
        <p:txBody>
          <a:bodyPr/>
          <a:lstStyle>
            <a:defPPr>
              <a:defRPr lang="en-US"/>
            </a:defPPr>
            <a:lvl1pPr marL="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145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629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443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257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9072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0886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7013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158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20" dirty="0"/>
              <a:t>Pre-Breeding Considerations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F23810-1F25-42E2-9592-CF492F4B89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076" y="2487884"/>
            <a:ext cx="12561453" cy="3790004"/>
          </a:xfrm>
        </p:spPr>
        <p:txBody>
          <a:bodyPr/>
          <a:lstStyle>
            <a:defPPr>
              <a:defRPr lang="en-US"/>
            </a:defPPr>
            <a:lvl1pPr marL="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145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629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443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257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9072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0886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7013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158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en-US" sz="2267" b="1" dirty="0"/>
              <a:t>Age Consideration</a:t>
            </a:r>
          </a:p>
          <a:p>
            <a:pPr lvl="1"/>
            <a:r>
              <a:rPr lang="en-US" dirty="0"/>
              <a:t>Litter sizes and pregnancy rates are optimal 2-4 years of age</a:t>
            </a:r>
          </a:p>
          <a:p>
            <a:pPr lvl="1"/>
            <a:r>
              <a:rPr lang="en-US" dirty="0"/>
              <a:t>Conception rates and litter sizes decline significantly after 4 years of age</a:t>
            </a:r>
          </a:p>
          <a:p>
            <a:pPr lvl="1"/>
            <a:r>
              <a:rPr lang="en-US" dirty="0"/>
              <a:t>Complication rates increase at age 5 and greater</a:t>
            </a:r>
          </a:p>
          <a:p>
            <a:pPr lvl="2"/>
            <a:r>
              <a:rPr lang="en-US" dirty="0"/>
              <a:t>Dystocia</a:t>
            </a:r>
          </a:p>
          <a:p>
            <a:pPr lvl="2"/>
            <a:r>
              <a:rPr lang="en-US" dirty="0"/>
              <a:t>Periparturient Disorders </a:t>
            </a:r>
          </a:p>
          <a:p>
            <a:pPr lvl="1"/>
            <a:r>
              <a:rPr lang="en-US" dirty="0"/>
              <a:t>Managing Expectations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2BAE4C-0231-40AD-A285-FA937BA5C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4571" y="343221"/>
            <a:ext cx="5183138" cy="31554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8A9922-62DF-481F-AA24-8E19350935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3662" y="3886200"/>
            <a:ext cx="4664954" cy="342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98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7755A-7F02-4527-AF66-EE3FC2DE4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075" y="785226"/>
            <a:ext cx="12561453" cy="627864"/>
          </a:xfrm>
        </p:spPr>
        <p:txBody>
          <a:bodyPr/>
          <a:lstStyle>
            <a:defPPr>
              <a:defRPr lang="en-US"/>
            </a:defPPr>
            <a:lvl1pPr marL="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145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629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443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257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9072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0886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7013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158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20" dirty="0"/>
              <a:t>Pre-Breeding Considerations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F23810-1F25-42E2-9592-CF492F4B89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074" y="1634875"/>
            <a:ext cx="11616571" cy="5421361"/>
          </a:xfrm>
        </p:spPr>
        <p:txBody>
          <a:bodyPr/>
          <a:lstStyle>
            <a:defPPr>
              <a:defRPr lang="en-US"/>
            </a:defPPr>
            <a:lvl1pPr marL="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145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629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443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257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9072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0886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7013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158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en-US" sz="2267" b="1" dirty="0"/>
              <a:t>Stress During Pregnancy</a:t>
            </a:r>
            <a:r>
              <a:rPr lang="en-US" sz="2000" dirty="0"/>
              <a:t>:</a:t>
            </a:r>
          </a:p>
          <a:p>
            <a:pPr marL="323840" indent="-323840"/>
            <a:r>
              <a:rPr lang="en-US" sz="2000" dirty="0"/>
              <a:t>Increase in perinatal </a:t>
            </a:r>
            <a:r>
              <a:rPr lang="en-US" sz="2000" b="1" dirty="0"/>
              <a:t>cortisol</a:t>
            </a:r>
            <a:r>
              <a:rPr lang="en-US" sz="2000" dirty="0"/>
              <a:t> </a:t>
            </a:r>
            <a:r>
              <a:rPr lang="en-US" sz="2000" u="sng" dirty="0"/>
              <a:t>may</a:t>
            </a:r>
            <a:r>
              <a:rPr lang="en-US" sz="2000" dirty="0"/>
              <a:t> produce negative affects – premature labor, lower birth weights, etc.</a:t>
            </a:r>
          </a:p>
          <a:p>
            <a:pPr marL="323840" indent="-323840"/>
            <a:r>
              <a:rPr lang="en-US" dirty="0"/>
              <a:t>What increases cortisol?</a:t>
            </a:r>
          </a:p>
          <a:p>
            <a:pPr marL="833087" lvl="1" indent="-323840"/>
            <a:r>
              <a:rPr lang="en-US" dirty="0"/>
              <a:t>Intense exercise</a:t>
            </a:r>
          </a:p>
          <a:p>
            <a:pPr marL="833087" lvl="1" indent="-323840"/>
            <a:r>
              <a:rPr lang="en-US" dirty="0"/>
              <a:t>Heat/Cold</a:t>
            </a:r>
          </a:p>
          <a:p>
            <a:pPr marL="833087" lvl="1" indent="-323840"/>
            <a:r>
              <a:rPr lang="en-US" dirty="0"/>
              <a:t>Illness</a:t>
            </a:r>
          </a:p>
          <a:p>
            <a:pPr marL="833087" lvl="1" indent="-323840"/>
            <a:endParaRPr lang="en-US" dirty="0"/>
          </a:p>
          <a:p>
            <a:pPr marL="323840" indent="-323840"/>
            <a:endParaRPr lang="en-US" sz="2000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BE2DF8-39D9-46AE-B901-0E87F41837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2253" y="2770858"/>
            <a:ext cx="3346027" cy="22306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95A107-F4F6-4D1D-B77E-EF6F2817A662}"/>
              </a:ext>
            </a:extLst>
          </p:cNvPr>
          <p:cNvSpPr txBox="1"/>
          <p:nvPr/>
        </p:nvSpPr>
        <p:spPr>
          <a:xfrm>
            <a:off x="4274209" y="4958288"/>
            <a:ext cx="1423813" cy="179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145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629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443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257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9072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0886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7013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158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67" dirty="0"/>
              <a:t>Photo Courtesy AKC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CD8AA5-7CF8-4F43-AE41-CFA121D254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8812" y="2910036"/>
            <a:ext cx="2935302" cy="19568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079CC0-25B8-4FCA-A104-D95D9819F6FC}"/>
              </a:ext>
            </a:extLst>
          </p:cNvPr>
          <p:cNvSpPr txBox="1"/>
          <p:nvPr/>
        </p:nvSpPr>
        <p:spPr>
          <a:xfrm>
            <a:off x="8426140" y="4862365"/>
            <a:ext cx="1090389" cy="179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145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629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443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257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9072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0886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7013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158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67" dirty="0"/>
              <a:t>Photo Courtesy ASPCA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A8E01D-C0AB-4172-9D8B-34D36BCEFA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6587" y="5124946"/>
            <a:ext cx="2743385" cy="18289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67447F-B1B0-4415-8A6D-7E0401E219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6588" y="6931328"/>
            <a:ext cx="1423336" cy="1865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94C2234-D609-4F90-915D-4AB95A6BC0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49327" y="4958288"/>
            <a:ext cx="2572918" cy="17152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4A76F5-600C-4CA6-B721-B168F9F4EB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38537" y="6671672"/>
            <a:ext cx="1423336" cy="1865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FD59AB8-5F78-4B4A-A6EF-4A25EAC849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54203" y="125163"/>
            <a:ext cx="4339821" cy="208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10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BAD84-9BD4-4694-AF46-2466717C0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071" y="488148"/>
            <a:ext cx="12561453" cy="1015663"/>
          </a:xfrm>
        </p:spPr>
        <p:txBody>
          <a:bodyPr/>
          <a:lstStyle/>
          <a:p>
            <a:r>
              <a:rPr lang="en-US" dirty="0"/>
              <a:t>Pregnancy in the Canine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A6C961-64CB-4AAB-834A-F10C4111A5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070" y="1757981"/>
            <a:ext cx="12561453" cy="5004703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Ovulation</a:t>
            </a:r>
          </a:p>
          <a:p>
            <a:r>
              <a:rPr lang="en-US" sz="2000" b="1" dirty="0"/>
              <a:t>	</a:t>
            </a:r>
            <a:r>
              <a:rPr lang="en-US" sz="2000" dirty="0"/>
              <a:t>Ovulation occurs ~48h after LH peak (Day 0) and is complete in about 12 hours</a:t>
            </a:r>
          </a:p>
          <a:p>
            <a:pPr lvl="1"/>
            <a:r>
              <a:rPr lang="en-US" sz="1800" dirty="0"/>
              <a:t>Oocytes are immature and require 48 hours to mature (complete meiosis) in uterine tubes</a:t>
            </a:r>
          </a:p>
          <a:p>
            <a:pPr marL="0" indent="0">
              <a:buNone/>
            </a:pPr>
            <a:r>
              <a:rPr lang="en-US" sz="2000" b="1" dirty="0"/>
              <a:t>Implantation</a:t>
            </a:r>
          </a:p>
          <a:p>
            <a:r>
              <a:rPr lang="en-US" sz="2000" dirty="0"/>
              <a:t>Blastocysts enter uterus around day 12 (or so) and implantation occurs day 18 (or so)</a:t>
            </a:r>
          </a:p>
          <a:p>
            <a:pPr marL="0" indent="0">
              <a:buNone/>
            </a:pPr>
            <a:r>
              <a:rPr lang="en-US" sz="2000" b="1" dirty="0"/>
              <a:t>Placentation</a:t>
            </a:r>
          </a:p>
          <a:p>
            <a:r>
              <a:rPr lang="en-US" sz="2000" dirty="0"/>
              <a:t>Endothelial-chorial, </a:t>
            </a:r>
            <a:r>
              <a:rPr lang="en-US" sz="2000" dirty="0" err="1"/>
              <a:t>zonary</a:t>
            </a:r>
            <a:r>
              <a:rPr lang="en-US" sz="2000" dirty="0"/>
              <a:t>, circumferential</a:t>
            </a:r>
          </a:p>
          <a:p>
            <a:pPr marL="0" indent="0">
              <a:buNone/>
            </a:pPr>
            <a:r>
              <a:rPr lang="en-US" sz="2000" b="1" dirty="0"/>
              <a:t>Maintenance of Pregnancy</a:t>
            </a:r>
          </a:p>
          <a:p>
            <a:r>
              <a:rPr lang="en-US" sz="2000" dirty="0"/>
              <a:t>The Corpus Luteum is the only known source of progesterone in the canine</a:t>
            </a:r>
          </a:p>
          <a:p>
            <a:pPr lvl="1"/>
            <a:r>
              <a:rPr lang="en-US" sz="1800" dirty="0"/>
              <a:t>LH and Prolactin are luteotropic hormones (</a:t>
            </a:r>
            <a:r>
              <a:rPr lang="en-US" sz="1800" dirty="0" err="1"/>
              <a:t>relaxin</a:t>
            </a:r>
            <a:r>
              <a:rPr lang="en-US" sz="1800" dirty="0"/>
              <a:t> too?)</a:t>
            </a:r>
            <a:endParaRPr lang="en-US" sz="2000" dirty="0"/>
          </a:p>
        </p:txBody>
      </p:sp>
      <p:pic>
        <p:nvPicPr>
          <p:cNvPr id="5" name="Picture 4" descr="A picture containing invertebrate, indoor, arthropod&#10;&#10;Description automatically generated">
            <a:extLst>
              <a:ext uri="{FF2B5EF4-FFF2-40B4-BE49-F238E27FC236}">
                <a16:creationId xmlns:a16="http://schemas.microsoft.com/office/drawing/2014/main" id="{51BB1665-32FC-4E56-ABBD-02A639B71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0185" y="488148"/>
            <a:ext cx="2006600" cy="133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8B78A5-5C49-4130-AD6F-DCCDCC461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9114" y="2075818"/>
            <a:ext cx="2181431" cy="15997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74DA1D-5452-4AB4-A79A-0C388B2C2D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1271" y="4247541"/>
            <a:ext cx="2857500" cy="1600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DA48C1-AA42-4381-97FB-220745D665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0623" y="5283304"/>
            <a:ext cx="2628900" cy="17335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92BEF4-F5C7-4F99-AAD6-A97B1BA479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3207" y="6762684"/>
            <a:ext cx="2091490" cy="40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31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77007">
        <p:fade/>
      </p:transition>
    </mc:Choice>
    <mc:Fallback xmlns="">
      <p:transition advTm="770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BAD84-9BD4-4694-AF46-2466717C0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075" y="397427"/>
            <a:ext cx="12561453" cy="1015663"/>
          </a:xfrm>
        </p:spPr>
        <p:txBody>
          <a:bodyPr/>
          <a:lstStyle/>
          <a:p>
            <a:r>
              <a:rPr lang="en-US" dirty="0"/>
              <a:t>Pregnancy in the Canine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A6C961-64CB-4AAB-834A-F10C4111A5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075" y="1539132"/>
            <a:ext cx="12954921" cy="3167277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Gestation length</a:t>
            </a:r>
          </a:p>
          <a:p>
            <a:r>
              <a:rPr lang="en-US" sz="2000" dirty="0"/>
              <a:t>Normal gestation is </a:t>
            </a:r>
            <a:r>
              <a:rPr lang="en-US" sz="2000" b="1" dirty="0"/>
              <a:t>63 days from ovulation </a:t>
            </a:r>
            <a:r>
              <a:rPr lang="en-US" sz="2000" dirty="0"/>
              <a:t>(62-64 days)</a:t>
            </a:r>
          </a:p>
          <a:p>
            <a:pPr lvl="1"/>
            <a:r>
              <a:rPr lang="en-US" sz="1800" dirty="0"/>
              <a:t>65 days from LH peak (64-66 days)</a:t>
            </a:r>
          </a:p>
          <a:p>
            <a:pPr lvl="1"/>
            <a:r>
              <a:rPr lang="en-US" sz="1800" dirty="0"/>
              <a:t>58 days from first day of onset of cytologic diestrus</a:t>
            </a:r>
          </a:p>
          <a:p>
            <a:r>
              <a:rPr lang="en-US" sz="2000" dirty="0"/>
              <a:t>Bitches may stand to be bred 6-7 days prior to LH peak, semen can last up to 9-11 days in the female reproductive tract</a:t>
            </a:r>
          </a:p>
          <a:p>
            <a:pPr lvl="1"/>
            <a:r>
              <a:rPr lang="en-US" sz="1800" dirty="0"/>
              <a:t>Results in an “apparent” gestation length of 57-72 days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479298-F41E-4395-A610-60866A3082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6201" y="3854329"/>
            <a:ext cx="5830383" cy="39180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831B07-2100-4AA2-BB88-3D9EA0B0AFE0}"/>
              </a:ext>
            </a:extLst>
          </p:cNvPr>
          <p:cNvSpPr txBox="1"/>
          <p:nvPr/>
        </p:nvSpPr>
        <p:spPr>
          <a:xfrm>
            <a:off x="3454758" y="3689364"/>
            <a:ext cx="69095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FFFFFF"/>
                </a:solidFill>
                <a:effectLst/>
                <a:latin typeface="Verdana" panose="020B0604030504040204" pitchFamily="34" charset="0"/>
              </a:rPr>
              <a:t>LORI (Library Of Reproduction Illustrations)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5E21E1-ECE2-4585-8827-F54E98761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9700" y="7184172"/>
            <a:ext cx="3006501" cy="58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40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62990">
        <p:fade/>
      </p:transition>
    </mc:Choice>
    <mc:Fallback xmlns="">
      <p:transition advTm="6299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61AFF-75CA-462F-BA14-B3A22D936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075" y="186867"/>
            <a:ext cx="12561453" cy="800219"/>
          </a:xfrm>
        </p:spPr>
        <p:txBody>
          <a:bodyPr/>
          <a:lstStyle/>
          <a:p>
            <a:r>
              <a:rPr lang="en-US" sz="4000" dirty="0"/>
              <a:t>Determining Prolonged Gestation in the Canine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9EF2AB-7744-4155-8B19-60319EF2AE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076" y="1031052"/>
            <a:ext cx="6712882" cy="1935851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	&gt;66 days post LH peak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	&gt;64 days post ovulation (ovulation typically        consistent with 5.0 ng/ml progesterone)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	&gt;60 days after onset of cytologic diestrus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50F01D-8A21-4A39-AFB8-5F74041981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2815" y="3205536"/>
            <a:ext cx="5139534" cy="39550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928A53-1A86-42F3-9C15-59A61308CB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8349" y="4050132"/>
            <a:ext cx="1130869" cy="6767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E45C2A-88CC-4D4D-A3E8-3B46A0962E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3192" y="4050132"/>
            <a:ext cx="774259" cy="6767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008437-8E7E-45D3-863A-6AB0FAAC81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5196" y="4163169"/>
            <a:ext cx="1261981" cy="4328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447651-986F-49E7-B339-020099AACE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2815" y="4590120"/>
            <a:ext cx="2513105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1AED94-F76A-4DF1-B450-F02920C8C4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41000" y="3209496"/>
            <a:ext cx="5139534" cy="39511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CE7704-B1E4-47CE-BD33-6B0663401C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39740" y="6347530"/>
            <a:ext cx="1018120" cy="6950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CCBF837-BDAD-4B73-BD29-B3016128EF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60584" y="6347530"/>
            <a:ext cx="1103472" cy="6767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956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6D782-D2DF-4DC3-AB9B-4C1490A44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073" y="88830"/>
            <a:ext cx="12561453" cy="1015663"/>
          </a:xfrm>
        </p:spPr>
        <p:txBody>
          <a:bodyPr/>
          <a:lstStyle/>
          <a:p>
            <a:r>
              <a:rPr lang="en-US" dirty="0"/>
              <a:t>Pregnancy Diagnosis - Canine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12A758-4FC7-4EED-8C6E-7C2D00F112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3391" y="1126243"/>
            <a:ext cx="12950815" cy="7922418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There is NO pregnancy specific gonadotropin (</a:t>
            </a:r>
            <a:r>
              <a:rPr lang="en-US" sz="2000" b="1" dirty="0" err="1"/>
              <a:t>ie</a:t>
            </a:r>
            <a:r>
              <a:rPr lang="en-US" sz="2000" b="1" dirty="0"/>
              <a:t>. </a:t>
            </a:r>
            <a:r>
              <a:rPr lang="en-US" sz="2000" b="1" dirty="0" err="1"/>
              <a:t>hCG</a:t>
            </a:r>
            <a:r>
              <a:rPr lang="en-US" sz="2000" b="1" dirty="0"/>
              <a:t>, </a:t>
            </a:r>
            <a:r>
              <a:rPr lang="en-US" sz="2000" b="1" dirty="0" err="1"/>
              <a:t>eCG</a:t>
            </a:r>
            <a:r>
              <a:rPr lang="en-US" sz="2000" b="1" dirty="0"/>
              <a:t>) for pregnancy diagnosis in the canine </a:t>
            </a:r>
          </a:p>
          <a:p>
            <a:pPr marL="0" indent="0">
              <a:buNone/>
            </a:pPr>
            <a:r>
              <a:rPr lang="en-US" sz="2000" b="1" dirty="0"/>
              <a:t>Palpation</a:t>
            </a:r>
          </a:p>
          <a:p>
            <a:r>
              <a:rPr lang="en-US" sz="2000" dirty="0"/>
              <a:t>Discrete uterine enlargements – best between days 22-35 </a:t>
            </a:r>
          </a:p>
          <a:p>
            <a:pPr lvl="1"/>
            <a:r>
              <a:rPr lang="en-US" sz="1800" dirty="0"/>
              <a:t>Depends on body condition</a:t>
            </a:r>
          </a:p>
          <a:p>
            <a:pPr marL="0" indent="0">
              <a:buNone/>
            </a:pPr>
            <a:r>
              <a:rPr lang="en-US" sz="2000" b="1" dirty="0"/>
              <a:t>Ultrasound</a:t>
            </a:r>
          </a:p>
          <a:p>
            <a:r>
              <a:rPr lang="en-US" sz="2000" dirty="0"/>
              <a:t>Best after day 22 (or so)</a:t>
            </a:r>
          </a:p>
          <a:p>
            <a:pPr marL="0" indent="0">
              <a:buNone/>
            </a:pPr>
            <a:r>
              <a:rPr lang="en-US" sz="2000" b="1" dirty="0"/>
              <a:t>Radiograph</a:t>
            </a:r>
          </a:p>
          <a:p>
            <a:r>
              <a:rPr lang="en-US" sz="2000" dirty="0"/>
              <a:t>Fetal skeletons evident around day 46</a:t>
            </a:r>
          </a:p>
          <a:p>
            <a:pPr marL="0" indent="0">
              <a:buNone/>
            </a:pPr>
            <a:r>
              <a:rPr lang="en-US" sz="2000" b="1" dirty="0" err="1"/>
              <a:t>Relaxin</a:t>
            </a:r>
            <a:endParaRPr lang="en-US" sz="2000" b="1" dirty="0"/>
          </a:p>
          <a:p>
            <a:r>
              <a:rPr lang="en-US" sz="2000" dirty="0"/>
              <a:t>Secreted by fetoplacental unit</a:t>
            </a:r>
          </a:p>
          <a:p>
            <a:pPr lvl="1"/>
            <a:r>
              <a:rPr lang="en-US" sz="1800" dirty="0"/>
              <a:t>Accurate day 30 or greater</a:t>
            </a:r>
          </a:p>
          <a:p>
            <a:pPr lvl="1"/>
            <a:r>
              <a:rPr lang="en-US" sz="1800" dirty="0"/>
              <a:t>In-house test available</a:t>
            </a:r>
          </a:p>
          <a:p>
            <a:pPr marL="87451" indent="0">
              <a:buNone/>
            </a:pPr>
            <a:r>
              <a:rPr lang="en-US" sz="2000" b="1" dirty="0"/>
              <a:t>	</a:t>
            </a:r>
            <a:endParaRPr lang="en-US" sz="1800" dirty="0"/>
          </a:p>
          <a:p>
            <a:pPr marL="430351" indent="-342900"/>
            <a:endParaRPr lang="en-US" sz="2000" b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D2F9DFE-9707-4F18-B17B-3A3AFA13D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557" y="1679339"/>
            <a:ext cx="3733781" cy="263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8E300A0-9690-419A-BE7F-9E326D56E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557" y="4047763"/>
            <a:ext cx="3733781" cy="308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18FD7F-E9F2-4B9E-9B29-EFF3C286E495}"/>
              </a:ext>
            </a:extLst>
          </p:cNvPr>
          <p:cNvSpPr txBox="1"/>
          <p:nvPr/>
        </p:nvSpPr>
        <p:spPr>
          <a:xfrm>
            <a:off x="12304220" y="6916747"/>
            <a:ext cx="177061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Courtesy LSU, Dr. Bruce </a:t>
            </a:r>
            <a:r>
              <a:rPr lang="en-US" sz="800" dirty="0" err="1"/>
              <a:t>Eilts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21133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40258">
        <p:fade/>
      </p:transition>
    </mc:Choice>
    <mc:Fallback xmlns="">
      <p:transition advTm="140258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628074" y="1914166"/>
            <a:ext cx="12215089" cy="2031325"/>
          </a:xfrm>
        </p:spPr>
        <p:txBody>
          <a:bodyPr/>
          <a:lstStyle/>
          <a:p>
            <a:r>
              <a:rPr lang="en-US" dirty="0"/>
              <a:t>Pregnancy, Whelping and Lactation</a:t>
            </a:r>
          </a:p>
          <a:p>
            <a:r>
              <a:rPr lang="en-US" dirty="0"/>
              <a:t>In the Bitch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628074" y="5369311"/>
            <a:ext cx="4848387" cy="1499385"/>
          </a:xfrm>
        </p:spPr>
        <p:txBody>
          <a:bodyPr/>
          <a:lstStyle/>
          <a:p>
            <a:r>
              <a:rPr lang="en-US" sz="2400" dirty="0"/>
              <a:t>Small Animal Reproduction</a:t>
            </a:r>
          </a:p>
          <a:p>
            <a:r>
              <a:rPr lang="en-US" sz="1600" dirty="0"/>
              <a:t>Greg Burns DVM</a:t>
            </a:r>
          </a:p>
          <a:p>
            <a:r>
              <a:rPr lang="en-US" sz="1600" dirty="0"/>
              <a:t>Diplomate, American College of </a:t>
            </a:r>
            <a:r>
              <a:rPr lang="en-US" sz="1600" dirty="0" err="1"/>
              <a:t>Theriogenologists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5808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DC04A-F105-4F39-B699-FBE379FDA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079" y="1428481"/>
            <a:ext cx="12561452" cy="492443"/>
          </a:xfrm>
        </p:spPr>
        <p:txBody>
          <a:bodyPr/>
          <a:lstStyle/>
          <a:p>
            <a:r>
              <a:rPr lang="en-US" sz="2000" dirty="0"/>
              <a:t>Events leading to normal parturition</a:t>
            </a:r>
          </a:p>
        </p:txBody>
      </p:sp>
      <p:sp>
        <p:nvSpPr>
          <p:cNvPr id="6" name="Explosion: 14 Points 5">
            <a:extLst>
              <a:ext uri="{FF2B5EF4-FFF2-40B4-BE49-F238E27FC236}">
                <a16:creationId xmlns:a16="http://schemas.microsoft.com/office/drawing/2014/main" id="{EEA7A034-3834-4F8E-A847-D739AEB5A65B}"/>
              </a:ext>
            </a:extLst>
          </p:cNvPr>
          <p:cNvSpPr/>
          <p:nvPr/>
        </p:nvSpPr>
        <p:spPr>
          <a:xfrm>
            <a:off x="5509405" y="-15308"/>
            <a:ext cx="1820697" cy="1923335"/>
          </a:xfrm>
          <a:prstGeom prst="irregularSeal2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Fetal Stress</a:t>
            </a: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299A37E0-5EBE-4E79-916B-BD8C56A31863}"/>
              </a:ext>
            </a:extLst>
          </p:cNvPr>
          <p:cNvSpPr/>
          <p:nvPr/>
        </p:nvSpPr>
        <p:spPr>
          <a:xfrm>
            <a:off x="6293506" y="3176765"/>
            <a:ext cx="154076" cy="333958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33" dirty="0"/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9D6A32CA-C980-4966-861D-E9E5FB7713A7}"/>
              </a:ext>
            </a:extLst>
          </p:cNvPr>
          <p:cNvSpPr/>
          <p:nvPr/>
        </p:nvSpPr>
        <p:spPr>
          <a:xfrm>
            <a:off x="6147853" y="1868576"/>
            <a:ext cx="345855" cy="604692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33" dirty="0"/>
          </a:p>
        </p:txBody>
      </p:sp>
      <p:sp>
        <p:nvSpPr>
          <p:cNvPr id="20" name="Flowchart: Alternate Process 19">
            <a:extLst>
              <a:ext uri="{FF2B5EF4-FFF2-40B4-BE49-F238E27FC236}">
                <a16:creationId xmlns:a16="http://schemas.microsoft.com/office/drawing/2014/main" id="{86120751-098C-4035-9172-3FFFF4BD7286}"/>
              </a:ext>
            </a:extLst>
          </p:cNvPr>
          <p:cNvSpPr/>
          <p:nvPr/>
        </p:nvSpPr>
        <p:spPr>
          <a:xfrm>
            <a:off x="5704896" y="3607311"/>
            <a:ext cx="1253217" cy="639926"/>
          </a:xfrm>
          <a:prstGeom prst="flowChartAlternateProcess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dirty="0"/>
              <a:t>Fetal Cortisol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C379F9D-B7AC-4782-AD6A-DE3BFF7DAA52}"/>
              </a:ext>
            </a:extLst>
          </p:cNvPr>
          <p:cNvCxnSpPr>
            <a:cxnSpLocks/>
          </p:cNvCxnSpPr>
          <p:nvPr/>
        </p:nvCxnSpPr>
        <p:spPr>
          <a:xfrm>
            <a:off x="7039498" y="3869723"/>
            <a:ext cx="416973" cy="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Flowchart: Alternate Process 31">
            <a:extLst>
              <a:ext uri="{FF2B5EF4-FFF2-40B4-BE49-F238E27FC236}">
                <a16:creationId xmlns:a16="http://schemas.microsoft.com/office/drawing/2014/main" id="{EC4875DA-E3AF-4707-B6A9-04A0E9023AF2}"/>
              </a:ext>
            </a:extLst>
          </p:cNvPr>
          <p:cNvSpPr/>
          <p:nvPr/>
        </p:nvSpPr>
        <p:spPr>
          <a:xfrm>
            <a:off x="7571459" y="3604730"/>
            <a:ext cx="947508" cy="574311"/>
          </a:xfrm>
          <a:prstGeom prst="flowChartAlternateProcess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400" dirty="0"/>
              <a:t>PGF2</a:t>
            </a:r>
            <a:r>
              <a:rPr lang="el-GR" sz="1400" dirty="0"/>
              <a:t>α</a:t>
            </a:r>
            <a:endParaRPr lang="en-US" sz="1400" dirty="0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1193553-F337-494A-815B-E4CC385CCDB1}"/>
              </a:ext>
            </a:extLst>
          </p:cNvPr>
          <p:cNvCxnSpPr>
            <a:cxnSpLocks/>
          </p:cNvCxnSpPr>
          <p:nvPr/>
        </p:nvCxnSpPr>
        <p:spPr>
          <a:xfrm flipV="1">
            <a:off x="7711742" y="3751231"/>
            <a:ext cx="0" cy="269938"/>
          </a:xfrm>
          <a:prstGeom prst="straightConnector1">
            <a:avLst/>
          </a:prstGeom>
          <a:ln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9D806F13-CD03-40EF-BB88-183C9175B887}"/>
              </a:ext>
            </a:extLst>
          </p:cNvPr>
          <p:cNvSpPr/>
          <p:nvPr/>
        </p:nvSpPr>
        <p:spPr>
          <a:xfrm flipV="1">
            <a:off x="8608525" y="3784921"/>
            <a:ext cx="651221" cy="84801"/>
          </a:xfrm>
          <a:prstGeom prst="right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tx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33"/>
          </a:p>
        </p:txBody>
      </p:sp>
      <p:sp>
        <p:nvSpPr>
          <p:cNvPr id="38" name="Flowchart: Alternate Process 37">
            <a:extLst>
              <a:ext uri="{FF2B5EF4-FFF2-40B4-BE49-F238E27FC236}">
                <a16:creationId xmlns:a16="http://schemas.microsoft.com/office/drawing/2014/main" id="{CE875A67-7D27-46FD-8BE5-121BB1B3878B}"/>
              </a:ext>
            </a:extLst>
          </p:cNvPr>
          <p:cNvSpPr/>
          <p:nvPr/>
        </p:nvSpPr>
        <p:spPr>
          <a:xfrm>
            <a:off x="9480152" y="5008817"/>
            <a:ext cx="1341143" cy="874397"/>
          </a:xfrm>
          <a:prstGeom prst="flowChartAlternateProcess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/>
              <a:t>Luteolysis</a:t>
            </a:r>
            <a:endParaRPr lang="en-US" sz="1600" dirty="0"/>
          </a:p>
        </p:txBody>
      </p:sp>
      <p:sp>
        <p:nvSpPr>
          <p:cNvPr id="40" name="Flowchart: Alternate Process 39">
            <a:extLst>
              <a:ext uri="{FF2B5EF4-FFF2-40B4-BE49-F238E27FC236}">
                <a16:creationId xmlns:a16="http://schemas.microsoft.com/office/drawing/2014/main" id="{4138A2E2-73EA-46A8-BD36-AAF87CB814C6}"/>
              </a:ext>
            </a:extLst>
          </p:cNvPr>
          <p:cNvSpPr/>
          <p:nvPr/>
        </p:nvSpPr>
        <p:spPr>
          <a:xfrm>
            <a:off x="3062186" y="4430556"/>
            <a:ext cx="1309917" cy="639926"/>
          </a:xfrm>
          <a:prstGeom prst="flowChartAlternateProcess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Progesterone (P4) 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B1C30FCC-AABB-43D2-ABC0-4739AB3F26B1}"/>
              </a:ext>
            </a:extLst>
          </p:cNvPr>
          <p:cNvCxnSpPr>
            <a:cxnSpLocks/>
          </p:cNvCxnSpPr>
          <p:nvPr/>
        </p:nvCxnSpPr>
        <p:spPr>
          <a:xfrm flipH="1">
            <a:off x="4510077" y="4086443"/>
            <a:ext cx="1030139" cy="443343"/>
          </a:xfrm>
          <a:prstGeom prst="straightConnector1">
            <a:avLst/>
          </a:prstGeom>
          <a:ln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97CA6A71-AB56-4F82-9479-CA61F721A979}"/>
              </a:ext>
            </a:extLst>
          </p:cNvPr>
          <p:cNvCxnSpPr>
            <a:cxnSpLocks/>
          </p:cNvCxnSpPr>
          <p:nvPr/>
        </p:nvCxnSpPr>
        <p:spPr>
          <a:xfrm flipV="1">
            <a:off x="4540061" y="4776459"/>
            <a:ext cx="1000155" cy="1"/>
          </a:xfrm>
          <a:prstGeom prst="straightConnector1">
            <a:avLst/>
          </a:prstGeom>
          <a:ln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76DB4B25-16F3-4317-9C99-1E83C6BD24E8}"/>
              </a:ext>
            </a:extLst>
          </p:cNvPr>
          <p:cNvSpPr txBox="1"/>
          <p:nvPr/>
        </p:nvSpPr>
        <p:spPr>
          <a:xfrm>
            <a:off x="4531138" y="4001016"/>
            <a:ext cx="7152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P450C17</a:t>
            </a:r>
          </a:p>
        </p:txBody>
      </p:sp>
      <p:sp>
        <p:nvSpPr>
          <p:cNvPr id="53" name="Flowchart: Alternate Process 52">
            <a:extLst>
              <a:ext uri="{FF2B5EF4-FFF2-40B4-BE49-F238E27FC236}">
                <a16:creationId xmlns:a16="http://schemas.microsoft.com/office/drawing/2014/main" id="{9E719B09-9652-4FDA-858C-F8E4F4CE964C}"/>
              </a:ext>
            </a:extLst>
          </p:cNvPr>
          <p:cNvSpPr/>
          <p:nvPr/>
        </p:nvSpPr>
        <p:spPr>
          <a:xfrm>
            <a:off x="5738451" y="4454429"/>
            <a:ext cx="1239488" cy="592180"/>
          </a:xfrm>
          <a:prstGeom prst="flowChartAlternateProcess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Estradiol (E2)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5AF161FD-95C8-40B4-848E-413458F2FD7E}"/>
              </a:ext>
            </a:extLst>
          </p:cNvPr>
          <p:cNvCxnSpPr>
            <a:cxnSpLocks/>
          </p:cNvCxnSpPr>
          <p:nvPr/>
        </p:nvCxnSpPr>
        <p:spPr>
          <a:xfrm flipV="1">
            <a:off x="5933543" y="4581738"/>
            <a:ext cx="0" cy="263896"/>
          </a:xfrm>
          <a:prstGeom prst="straightConnector1">
            <a:avLst/>
          </a:prstGeom>
          <a:ln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Flowchart: Alternate Process 60">
            <a:extLst>
              <a:ext uri="{FF2B5EF4-FFF2-40B4-BE49-F238E27FC236}">
                <a16:creationId xmlns:a16="http://schemas.microsoft.com/office/drawing/2014/main" id="{8B375858-201D-4B9B-BDAB-AA2155473CEC}"/>
              </a:ext>
            </a:extLst>
          </p:cNvPr>
          <p:cNvSpPr/>
          <p:nvPr/>
        </p:nvSpPr>
        <p:spPr>
          <a:xfrm>
            <a:off x="5863248" y="5872843"/>
            <a:ext cx="1176739" cy="549109"/>
          </a:xfrm>
          <a:prstGeom prst="flowChartAlternateProcess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Cervical dilation and softening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D1A55F97-BC04-44E0-A33F-6395091EB815}"/>
              </a:ext>
            </a:extLst>
          </p:cNvPr>
          <p:cNvCxnSpPr>
            <a:cxnSpLocks/>
          </p:cNvCxnSpPr>
          <p:nvPr/>
        </p:nvCxnSpPr>
        <p:spPr>
          <a:xfrm flipH="1">
            <a:off x="6451734" y="5084640"/>
            <a:ext cx="1" cy="656017"/>
          </a:xfrm>
          <a:prstGeom prst="straightConnector1">
            <a:avLst/>
          </a:prstGeom>
          <a:ln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AADB586F-86D0-4A95-B13B-D9E93D9BB8F2}"/>
              </a:ext>
            </a:extLst>
          </p:cNvPr>
          <p:cNvCxnSpPr>
            <a:cxnSpLocks/>
          </p:cNvCxnSpPr>
          <p:nvPr/>
        </p:nvCxnSpPr>
        <p:spPr>
          <a:xfrm flipH="1">
            <a:off x="5162309" y="5132760"/>
            <a:ext cx="571601" cy="533428"/>
          </a:xfrm>
          <a:prstGeom prst="straightConnector1">
            <a:avLst/>
          </a:prstGeom>
          <a:ln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Flowchart: Alternate Process 71">
            <a:extLst>
              <a:ext uri="{FF2B5EF4-FFF2-40B4-BE49-F238E27FC236}">
                <a16:creationId xmlns:a16="http://schemas.microsoft.com/office/drawing/2014/main" id="{5A95CD2F-AFC3-4F5A-9DA6-66AAB8DF001A}"/>
              </a:ext>
            </a:extLst>
          </p:cNvPr>
          <p:cNvSpPr/>
          <p:nvPr/>
        </p:nvSpPr>
        <p:spPr>
          <a:xfrm>
            <a:off x="4168919" y="5863689"/>
            <a:ext cx="1195903" cy="549109"/>
          </a:xfrm>
          <a:prstGeom prst="flowChartAlternateProcess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100" dirty="0"/>
              <a:t>Myometrial activity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688639F5-7C07-409E-9056-143A48A403B4}"/>
              </a:ext>
            </a:extLst>
          </p:cNvPr>
          <p:cNvCxnSpPr>
            <a:cxnSpLocks/>
          </p:cNvCxnSpPr>
          <p:nvPr/>
        </p:nvCxnSpPr>
        <p:spPr>
          <a:xfrm flipV="1">
            <a:off x="4372103" y="5975030"/>
            <a:ext cx="0" cy="365475"/>
          </a:xfrm>
          <a:prstGeom prst="straightConnector1">
            <a:avLst/>
          </a:prstGeom>
          <a:ln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CEBDB854-D3B2-492B-B7C9-8C5A5871A1BA}"/>
              </a:ext>
            </a:extLst>
          </p:cNvPr>
          <p:cNvCxnSpPr>
            <a:cxnSpLocks/>
          </p:cNvCxnSpPr>
          <p:nvPr/>
        </p:nvCxnSpPr>
        <p:spPr>
          <a:xfrm>
            <a:off x="7126434" y="5071254"/>
            <a:ext cx="688780" cy="623490"/>
          </a:xfrm>
          <a:prstGeom prst="straightConnector1">
            <a:avLst/>
          </a:prstGeom>
          <a:ln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Flowchart: Alternate Process 80">
            <a:extLst>
              <a:ext uri="{FF2B5EF4-FFF2-40B4-BE49-F238E27FC236}">
                <a16:creationId xmlns:a16="http://schemas.microsoft.com/office/drawing/2014/main" id="{77845756-E629-4510-9E8C-83C45EFD21C3}"/>
              </a:ext>
            </a:extLst>
          </p:cNvPr>
          <p:cNvSpPr/>
          <p:nvPr/>
        </p:nvSpPr>
        <p:spPr>
          <a:xfrm>
            <a:off x="7568684" y="5883214"/>
            <a:ext cx="1272631" cy="549109"/>
          </a:xfrm>
          <a:prstGeom prst="flowChartAlternateProcess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Placental attachments disrupted</a:t>
            </a:r>
          </a:p>
        </p:txBody>
      </p:sp>
      <p:sp>
        <p:nvSpPr>
          <p:cNvPr id="83" name="Flowchart: Alternate Process 82">
            <a:extLst>
              <a:ext uri="{FF2B5EF4-FFF2-40B4-BE49-F238E27FC236}">
                <a16:creationId xmlns:a16="http://schemas.microsoft.com/office/drawing/2014/main" id="{CEA1AADD-4BB3-4EFF-B1DB-72FA148ADB18}"/>
              </a:ext>
            </a:extLst>
          </p:cNvPr>
          <p:cNvSpPr/>
          <p:nvPr/>
        </p:nvSpPr>
        <p:spPr>
          <a:xfrm>
            <a:off x="5694172" y="2674563"/>
            <a:ext cx="1253217" cy="406958"/>
          </a:xfrm>
          <a:prstGeom prst="flowChartAlternateProcess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Fetal ACTH</a:t>
            </a:r>
          </a:p>
        </p:txBody>
      </p:sp>
      <p:sp>
        <p:nvSpPr>
          <p:cNvPr id="91" name="Arrow: Up 90">
            <a:extLst>
              <a:ext uri="{FF2B5EF4-FFF2-40B4-BE49-F238E27FC236}">
                <a16:creationId xmlns:a16="http://schemas.microsoft.com/office/drawing/2014/main" id="{CD526B12-9E03-4628-A6B3-DCF6FCBD89D4}"/>
              </a:ext>
            </a:extLst>
          </p:cNvPr>
          <p:cNvSpPr/>
          <p:nvPr/>
        </p:nvSpPr>
        <p:spPr>
          <a:xfrm flipH="1">
            <a:off x="5784244" y="3827321"/>
            <a:ext cx="88662" cy="177916"/>
          </a:xfrm>
          <a:prstGeom prst="up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tx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33"/>
          </a:p>
        </p:txBody>
      </p:sp>
      <p:sp>
        <p:nvSpPr>
          <p:cNvPr id="93" name="Arrow: Up 92">
            <a:extLst>
              <a:ext uri="{FF2B5EF4-FFF2-40B4-BE49-F238E27FC236}">
                <a16:creationId xmlns:a16="http://schemas.microsoft.com/office/drawing/2014/main" id="{D4E1BE46-2B72-4013-9C81-67830A20736B}"/>
              </a:ext>
            </a:extLst>
          </p:cNvPr>
          <p:cNvSpPr/>
          <p:nvPr/>
        </p:nvSpPr>
        <p:spPr>
          <a:xfrm>
            <a:off x="5765102" y="2760874"/>
            <a:ext cx="174041" cy="225766"/>
          </a:xfrm>
          <a:prstGeom prst="upArrow">
            <a:avLst/>
          </a:prstGeom>
          <a:solidFill>
            <a:schemeClr val="tx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33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DC74107-8ACE-44B9-8E05-13357389F046}"/>
              </a:ext>
            </a:extLst>
          </p:cNvPr>
          <p:cNvSpPr/>
          <p:nvPr/>
        </p:nvSpPr>
        <p:spPr>
          <a:xfrm>
            <a:off x="9480152" y="3539115"/>
            <a:ext cx="1253217" cy="639926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3</a:t>
            </a:r>
            <a:r>
              <a:rPr lang="el-GR" sz="1100" dirty="0"/>
              <a:t>β</a:t>
            </a:r>
            <a:r>
              <a:rPr lang="en-US" sz="1100" dirty="0"/>
              <a:t>HSD</a:t>
            </a:r>
          </a:p>
          <a:p>
            <a:pPr algn="ctr"/>
            <a:r>
              <a:rPr lang="en-US" sz="1100" dirty="0" err="1"/>
              <a:t>StAR</a:t>
            </a:r>
            <a:endParaRPr lang="en-US" sz="1100" dirty="0"/>
          </a:p>
          <a:p>
            <a:pPr algn="ctr"/>
            <a:r>
              <a:rPr lang="en-US" sz="1100" dirty="0"/>
              <a:t>(apoptosis)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A87DE60-7DA5-4BC2-A79E-BF8D3133880C}"/>
              </a:ext>
            </a:extLst>
          </p:cNvPr>
          <p:cNvCxnSpPr>
            <a:cxnSpLocks/>
          </p:cNvCxnSpPr>
          <p:nvPr/>
        </p:nvCxnSpPr>
        <p:spPr>
          <a:xfrm flipV="1">
            <a:off x="9681889" y="3590112"/>
            <a:ext cx="5281" cy="399078"/>
          </a:xfrm>
          <a:prstGeom prst="straightConnector1">
            <a:avLst/>
          </a:prstGeom>
          <a:ln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Arrow: Down 16">
            <a:extLst>
              <a:ext uri="{FF2B5EF4-FFF2-40B4-BE49-F238E27FC236}">
                <a16:creationId xmlns:a16="http://schemas.microsoft.com/office/drawing/2014/main" id="{79ACA95D-E014-413B-BAB6-FC55B36A7F8C}"/>
              </a:ext>
            </a:extLst>
          </p:cNvPr>
          <p:cNvSpPr/>
          <p:nvPr/>
        </p:nvSpPr>
        <p:spPr>
          <a:xfrm>
            <a:off x="9895311" y="4272057"/>
            <a:ext cx="338866" cy="566527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33"/>
          </a:p>
        </p:txBody>
      </p:sp>
    </p:spTree>
    <p:extLst>
      <p:ext uri="{BB962C8B-B14F-4D97-AF65-F5344CB8AC3E}">
        <p14:creationId xmlns:p14="http://schemas.microsoft.com/office/powerpoint/2010/main" val="177853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1055">
        <p:fade/>
      </p:transition>
    </mc:Choice>
    <mc:Fallback xmlns="">
      <p:transition advTm="11055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69B05-CA29-415C-BBE2-8406751A3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074" y="197374"/>
            <a:ext cx="12561452" cy="861774"/>
          </a:xfrm>
        </p:spPr>
        <p:txBody>
          <a:bodyPr/>
          <a:lstStyle/>
          <a:p>
            <a:r>
              <a:rPr lang="en-US" sz="4400" dirty="0"/>
              <a:t>Normal Parturition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0E2C8B-44E9-417B-87E1-E240F2E82E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074" y="1426831"/>
            <a:ext cx="12561452" cy="5699252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Stage I (canine)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/>
              <a:t>		Synchronous uterine contractions leading to complete cervical dilation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/>
              <a:t>		Anorexia, restlessness, panting, shivering, ”nesting”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/>
              <a:t>		Averages 6-12 hours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/>
              <a:t>		Nervous, primiparous bitches can experience up to 36 hours of stage I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0" indent="0">
              <a:buNone/>
            </a:pPr>
            <a:r>
              <a:rPr lang="en-US" sz="2400" b="1" dirty="0"/>
              <a:t>Stage II (canine)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sz="2200" dirty="0"/>
              <a:t>		Puppies moving through birth canal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sz="2200" dirty="0"/>
              <a:t>		Usually delivered every 30-60 minutes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sz="2200" dirty="0"/>
              <a:t>		Up to 2 hours between can be normal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sz="2200" dirty="0"/>
              <a:t>		Stage II usually complete in 6 hours, can extend up to 24 hours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800" dirty="0"/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808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93578">
        <p:fade/>
      </p:transition>
    </mc:Choice>
    <mc:Fallback xmlns="">
      <p:transition advTm="935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9A84E-3B9E-42ED-9958-38D2A8EE2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078" y="1059148"/>
            <a:ext cx="12561452" cy="861774"/>
          </a:xfrm>
        </p:spPr>
        <p:txBody>
          <a:bodyPr/>
          <a:lstStyle/>
          <a:p>
            <a:r>
              <a:rPr lang="en-US" sz="4400" dirty="0"/>
              <a:t>Normal Parturition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B18663-0E7A-451B-B004-9003C308AA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078" y="2170548"/>
            <a:ext cx="8505093" cy="2650213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Stage III (canine)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		Expulsion of fetal membranes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		Often occurs during stage II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		Pass with puppies or within 15 minutes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		Retained fetal membranes are rare in the canine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747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20172">
        <p:fade/>
      </p:transition>
    </mc:Choice>
    <mc:Fallback xmlns="">
      <p:transition advTm="201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FA086-6E41-48B2-BA6D-D06AF6DA5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078" y="1059148"/>
            <a:ext cx="12561452" cy="861774"/>
          </a:xfrm>
        </p:spPr>
        <p:txBody>
          <a:bodyPr/>
          <a:lstStyle/>
          <a:p>
            <a:r>
              <a:rPr lang="en-US" sz="4400" dirty="0"/>
              <a:t>Dystocia (canine)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E797F9-5788-43A4-AFFC-659A8D15D8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3241" y="2201075"/>
            <a:ext cx="11491362" cy="5446491"/>
          </a:xfrm>
        </p:spPr>
        <p:txBody>
          <a:bodyPr/>
          <a:lstStyle/>
          <a:p>
            <a:pPr marL="591933" lvl="1" indent="-342900">
              <a:buFont typeface="Wingdings" panose="05000000000000000000" pitchFamily="2" charset="2"/>
              <a:buChar char="§"/>
              <a:defRPr/>
            </a:pPr>
            <a:r>
              <a:rPr lang="en-US" sz="2336" dirty="0"/>
              <a:t>Defined as “Abnormal Parturition”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en-US" sz="2336" dirty="0"/>
              <a:t>		Common in the canine</a:t>
            </a:r>
          </a:p>
          <a:p>
            <a:pPr lvl="3">
              <a:buFont typeface="Wingdings" panose="05000000000000000000" pitchFamily="2" charset="2"/>
              <a:buChar char="§"/>
              <a:defRPr/>
            </a:pPr>
            <a:r>
              <a:rPr lang="en-US" sz="2400" dirty="0"/>
              <a:t>		Overall incidence has been reported as 5%⃰, 16%⃰⃰⃰ ⃰⃰⃰ and 28%⃰ ⃰⃰⃰ ⃰</a:t>
            </a:r>
          </a:p>
          <a:p>
            <a:pPr lvl="3"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2400" dirty="0"/>
              <a:t>		As much as 100% in some breeds!</a:t>
            </a:r>
          </a:p>
          <a:p>
            <a:pPr lvl="1"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2336" dirty="0"/>
              <a:t>		Factors Leading to Dystocia</a:t>
            </a:r>
          </a:p>
          <a:p>
            <a:pPr lvl="3"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2336" dirty="0"/>
              <a:t>		Fetal</a:t>
            </a:r>
          </a:p>
          <a:p>
            <a:pPr lvl="3"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2336" dirty="0"/>
              <a:t>		Maternal</a:t>
            </a:r>
          </a:p>
          <a:p>
            <a:pPr marL="664089" lvl="3" indent="0">
              <a:buSzPct val="100000"/>
              <a:buNone/>
              <a:defRPr/>
            </a:pPr>
            <a:endParaRPr lang="en-US" sz="2336" dirty="0"/>
          </a:p>
          <a:p>
            <a:r>
              <a:rPr lang="en-US" sz="900" dirty="0"/>
              <a:t>*Linde-Forsberg and </a:t>
            </a:r>
            <a:r>
              <a:rPr lang="en-US" sz="900" dirty="0" err="1"/>
              <a:t>Eneroth</a:t>
            </a:r>
            <a:r>
              <a:rPr lang="en-US" sz="900" dirty="0"/>
              <a:t> In Ettinger, 2000</a:t>
            </a:r>
          </a:p>
          <a:p>
            <a:r>
              <a:rPr lang="en-US" sz="900" dirty="0"/>
              <a:t>**Bergstrom et al., 2006 Incidence and breed predilection for dystocia and risk factors for C-section in a Swedish</a:t>
            </a:r>
          </a:p>
          <a:p>
            <a:pPr marL="0" indent="0">
              <a:buNone/>
            </a:pPr>
            <a:r>
              <a:rPr lang="en-US" sz="900" dirty="0"/>
              <a:t>		population of insured dogs Vet Surg 35:786-791</a:t>
            </a:r>
          </a:p>
          <a:p>
            <a:r>
              <a:rPr lang="en-US" sz="900" dirty="0"/>
              <a:t>*** </a:t>
            </a:r>
            <a:r>
              <a:rPr lang="en-US" sz="900" dirty="0" err="1"/>
              <a:t>Hollinshead</a:t>
            </a:r>
            <a:r>
              <a:rPr lang="en-US" sz="900" dirty="0"/>
              <a:t> and Hanlon 2017 Factors affecting the reproductive performance of bitches: A prospective cohort study</a:t>
            </a:r>
          </a:p>
          <a:p>
            <a:pPr marL="0" indent="0">
              <a:buNone/>
            </a:pPr>
            <a:r>
              <a:rPr lang="en-US" sz="900" dirty="0"/>
              <a:t>		involving 1203 inseminations with fresh and frozen semen Theriogenology 101; 62-72</a:t>
            </a:r>
          </a:p>
          <a:p>
            <a:pPr marL="442726" lvl="2" indent="0">
              <a:buNone/>
              <a:defRPr/>
            </a:pPr>
            <a:r>
              <a:rPr lang="en-US" sz="2400" dirty="0"/>
              <a:t>				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489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51393">
        <p:fade/>
      </p:transition>
    </mc:Choice>
    <mc:Fallback xmlns="">
      <p:transition advTm="513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D3108-F702-41D5-BE7E-02DD40738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074" y="628261"/>
            <a:ext cx="12561452" cy="861774"/>
          </a:xfrm>
        </p:spPr>
        <p:txBody>
          <a:bodyPr/>
          <a:lstStyle/>
          <a:p>
            <a:r>
              <a:rPr lang="en-US" sz="4400" dirty="0"/>
              <a:t>Maternal Factors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9B55F9-18E5-44B2-B49A-E2589A0993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077" y="1750971"/>
            <a:ext cx="12196672" cy="5334730"/>
          </a:xfrm>
        </p:spPr>
        <p:txBody>
          <a:bodyPr/>
          <a:lstStyle/>
          <a:p>
            <a:pPr>
              <a:defRPr/>
            </a:pPr>
            <a:r>
              <a:rPr lang="en-US" sz="2400" dirty="0"/>
              <a:t>Primary Uterine Inertia</a:t>
            </a:r>
          </a:p>
          <a:p>
            <a:pPr>
              <a:defRPr/>
            </a:pPr>
            <a:r>
              <a:rPr lang="en-US" sz="2400" dirty="0"/>
              <a:t>Secondary Uterine Inertia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Breed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	Conformation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	Uterus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sz="2336" dirty="0"/>
              <a:t>	Torsion, Rupture, Adhesion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	Pain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	Fear</a:t>
            </a:r>
          </a:p>
          <a:p>
            <a:pPr>
              <a:defRPr/>
            </a:pPr>
            <a:endParaRPr lang="en-US" sz="2400" b="1" dirty="0"/>
          </a:p>
          <a:p>
            <a:pPr>
              <a:defRPr/>
            </a:pPr>
            <a:endParaRPr lang="en-US" sz="2400" b="1" dirty="0"/>
          </a:p>
          <a:p>
            <a:pPr marL="221362" lvl="1" indent="0">
              <a:buNone/>
              <a:defRPr/>
            </a:pPr>
            <a:endParaRPr lang="en-US" sz="1600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965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48283">
        <p:fade/>
      </p:transition>
    </mc:Choice>
    <mc:Fallback xmlns="">
      <p:transition advTm="482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45D53-F145-48BC-86F4-9BDC50D33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079" y="1059150"/>
            <a:ext cx="12561452" cy="861774"/>
          </a:xfrm>
        </p:spPr>
        <p:txBody>
          <a:bodyPr/>
          <a:lstStyle/>
          <a:p>
            <a:r>
              <a:rPr lang="en-US" sz="4400" dirty="0"/>
              <a:t>Fetal Factors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C3ACD3-F102-4F09-82C4-12A734CBA2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079" y="2448343"/>
            <a:ext cx="8267991" cy="2752805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  <a:defRPr/>
            </a:pPr>
            <a:r>
              <a:rPr lang="en-US" sz="2400" dirty="0"/>
              <a:t>	Presentation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sz="2400" dirty="0"/>
              <a:t>	Position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sz="2400" dirty="0"/>
              <a:t>	Posture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sz="2400" dirty="0"/>
              <a:t>	Abnormal Fetal Development</a:t>
            </a:r>
          </a:p>
          <a:p>
            <a:pPr marL="0" indent="0">
              <a:buNone/>
              <a:defRPr/>
            </a:pPr>
            <a:r>
              <a:rPr lang="en-US" sz="2400" dirty="0">
                <a:ea typeface="Tahoma" charset="0"/>
                <a:cs typeface="Tahoma" charset="0"/>
              </a:rPr>
              <a:t>»  40% born caudal longitudinal !!!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A2FBD8-EA25-420E-9BE0-6A10B9453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3193" y="336333"/>
            <a:ext cx="5499240" cy="65641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47833A-B3E5-4054-AE6F-41A5A379E3AB}"/>
              </a:ext>
            </a:extLst>
          </p:cNvPr>
          <p:cNvSpPr txBox="1"/>
          <p:nvPr/>
        </p:nvSpPr>
        <p:spPr>
          <a:xfrm>
            <a:off x="11960552" y="6035844"/>
            <a:ext cx="1857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Image from: Johnston, Root-</a:t>
            </a:r>
            <a:r>
              <a:rPr lang="en-US" sz="800" dirty="0" err="1"/>
              <a:t>Kustritz</a:t>
            </a:r>
            <a:r>
              <a:rPr lang="en-US" sz="800" dirty="0"/>
              <a:t>, Olson, Canine and Feline </a:t>
            </a:r>
            <a:r>
              <a:rPr lang="en-US" sz="800" dirty="0" err="1"/>
              <a:t>Theriogenologhy</a:t>
            </a:r>
            <a:r>
              <a:rPr lang="en-US" sz="800" dirty="0"/>
              <a:t>, WB Saunders Company, Philadelphia, PA, 2001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909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55997">
        <p:fade/>
      </p:transition>
    </mc:Choice>
    <mc:Fallback xmlns="">
      <p:transition advTm="559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CBD69-7593-480D-AA5C-DE0C06C18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41" y="-386163"/>
            <a:ext cx="12954917" cy="1538883"/>
          </a:xfrm>
        </p:spPr>
        <p:txBody>
          <a:bodyPr/>
          <a:lstStyle/>
          <a:p>
            <a:pPr algn="ctr"/>
            <a:r>
              <a:rPr lang="en-US" sz="4400" dirty="0"/>
              <a:t>Indications to go to the Veterinarian when whelping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47C0F2-4AC6-4B3F-85E3-B5BE436E392C}"/>
              </a:ext>
            </a:extLst>
          </p:cNvPr>
          <p:cNvSpPr txBox="1"/>
          <p:nvPr/>
        </p:nvSpPr>
        <p:spPr>
          <a:xfrm>
            <a:off x="1014153" y="1456894"/>
            <a:ext cx="1158794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/>
              <a:t>More than 3 (2) hours between normal delivery of pups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/>
              <a:t>Delivery of a dead pup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/>
              <a:t>Evidence of systemic illness – weakness, collapse, excessive bleeding, </a:t>
            </a:r>
            <a:r>
              <a:rPr lang="en-US" dirty="0" err="1"/>
              <a:t>etc</a:t>
            </a:r>
            <a:endParaRPr lang="en-US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/>
              <a:t>Stage II (hard) abdominal contractions for 20 minutes with no pup born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/>
              <a:t>Vulvar discharge (green, black, bloody) not associated with birth of a pup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/>
              <a:t>More than 12 hours of Stage I labor (panting, pacing, restlessness, nesting behavior)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/>
              <a:t>Partial birth – evident fetus or fetal membranes from vulva with failure of delivery to progress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/>
              <a:t>Fetal distress – as determined by fetal heart rates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34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28241">
        <p:fade/>
      </p:transition>
    </mc:Choice>
    <mc:Fallback xmlns="">
      <p:transition advTm="28241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CBD69-7593-480D-AA5C-DE0C06C18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074" y="568699"/>
            <a:ext cx="12561452" cy="861774"/>
          </a:xfrm>
        </p:spPr>
        <p:txBody>
          <a:bodyPr/>
          <a:lstStyle/>
          <a:p>
            <a:r>
              <a:rPr lang="en-US" sz="4400" dirty="0"/>
              <a:t>Determining Fetal Distress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E77C16-C293-4BE8-B58C-D4AB2DA5ADB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079" y="1622923"/>
            <a:ext cx="11968984" cy="2070567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		Generally accepted that normal fetal heart rate is 180-220 bpm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		Heart</a:t>
            </a:r>
            <a:r>
              <a:rPr lang="en-US" sz="2336" dirty="0"/>
              <a:t> rate of 150-180 is consistent with fetal distress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		Heart rate &lt;150 is considered an emergency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		Heart rate &lt;100 is a very poor/grave prognosis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AAD6B3-131B-4704-ACB3-2148F2D885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2613" y="4478748"/>
            <a:ext cx="5496913" cy="18609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601C97-EDA6-47D6-A2E6-3FF7B2EA3F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7570" y="2617930"/>
            <a:ext cx="3991956" cy="13514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D32574-5914-4721-80A0-85FF4379D0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6612" y="4760362"/>
            <a:ext cx="3164382" cy="21390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577EC1-8323-4817-B38B-42113D3B72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074" y="4478748"/>
            <a:ext cx="2938002" cy="13218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926F70-F4A7-40BE-A203-7DD5DF50CE10}"/>
              </a:ext>
            </a:extLst>
          </p:cNvPr>
          <p:cNvSpPr txBox="1"/>
          <p:nvPr/>
        </p:nvSpPr>
        <p:spPr>
          <a:xfrm>
            <a:off x="8720052" y="6600494"/>
            <a:ext cx="281801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Images Courtesy of </a:t>
            </a:r>
            <a:r>
              <a:rPr lang="en-US" sz="900" dirty="0" err="1"/>
              <a:t>WhelpWise</a:t>
            </a:r>
            <a:r>
              <a:rPr lang="en-US" sz="900" dirty="0"/>
              <a:t>, Wheatridge, CO</a:t>
            </a:r>
          </a:p>
        </p:txBody>
      </p:sp>
    </p:spTree>
    <p:extLst>
      <p:ext uri="{BB962C8B-B14F-4D97-AF65-F5344CB8AC3E}">
        <p14:creationId xmlns:p14="http://schemas.microsoft.com/office/powerpoint/2010/main" val="232687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28241">
        <p:fade/>
      </p:transition>
    </mc:Choice>
    <mc:Fallback xmlns="">
      <p:transition advTm="28241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14F6C94-DB80-4DE2-B95C-06888AA481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04900" y="3155479"/>
            <a:ext cx="5207000" cy="3545714"/>
          </a:xfrm>
        </p:spPr>
        <p:txBody>
          <a:bodyPr/>
          <a:lstStyle/>
          <a:p>
            <a:r>
              <a:rPr lang="en-US" sz="2000" dirty="0">
                <a:solidFill>
                  <a:schemeClr val="accent1"/>
                </a:solidFill>
              </a:rPr>
              <a:t>Mild Dystocia</a:t>
            </a:r>
          </a:p>
          <a:p>
            <a:pPr lvl="1">
              <a:defRPr/>
            </a:pPr>
            <a:r>
              <a:rPr lang="en-US" sz="1800" dirty="0"/>
              <a:t>Healthy bitch with normal conformation</a:t>
            </a:r>
          </a:p>
          <a:p>
            <a:pPr lvl="1">
              <a:defRPr/>
            </a:pPr>
            <a:r>
              <a:rPr lang="en-US" sz="1800" dirty="0"/>
              <a:t>Pups normal size and appropriate position</a:t>
            </a:r>
          </a:p>
          <a:p>
            <a:pPr lvl="1">
              <a:defRPr/>
            </a:pPr>
            <a:r>
              <a:rPr lang="en-US" sz="1800" dirty="0"/>
              <a:t>No evidence of obstruction</a:t>
            </a:r>
          </a:p>
          <a:p>
            <a:pPr lvl="1">
              <a:defRPr/>
            </a:pPr>
            <a:r>
              <a:rPr lang="en-US" sz="1800" dirty="0"/>
              <a:t>No evidence of fetal distress or compromise</a:t>
            </a:r>
          </a:p>
          <a:p>
            <a:pPr lvl="1">
              <a:defRPr/>
            </a:pPr>
            <a:r>
              <a:rPr lang="en-US" sz="1800" dirty="0"/>
              <a:t>4 or less pups remaining</a:t>
            </a:r>
          </a:p>
          <a:p>
            <a:pPr lvl="1">
              <a:defRPr/>
            </a:pPr>
            <a:r>
              <a:rPr lang="en-US" sz="1800" dirty="0"/>
              <a:t>Weak or infrequent contractions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58D68B-EC36-4CB6-8C7F-14ABD66BC1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08400" y="907405"/>
            <a:ext cx="6258629" cy="1894108"/>
          </a:xfrm>
        </p:spPr>
        <p:txBody>
          <a:bodyPr/>
          <a:lstStyle/>
          <a:p>
            <a:r>
              <a:rPr lang="en-US" sz="4400" dirty="0"/>
              <a:t>Dystocia Treatment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Classify Patient as “Mild” Dystocia or “Severe” Dystocia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2F122B-21A9-402A-9E26-720BD9516F0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001136" y="3155479"/>
            <a:ext cx="6397365" cy="3545714"/>
          </a:xfrm>
        </p:spPr>
        <p:txBody>
          <a:bodyPr/>
          <a:lstStyle/>
          <a:p>
            <a:r>
              <a:rPr lang="en-US" sz="2000" dirty="0">
                <a:solidFill>
                  <a:schemeClr val="accent1"/>
                </a:solidFill>
              </a:rPr>
              <a:t>Severe Dystocia</a:t>
            </a:r>
          </a:p>
          <a:p>
            <a:pPr lvl="1">
              <a:defRPr/>
            </a:pPr>
            <a:r>
              <a:rPr lang="en-US" sz="1800" dirty="0"/>
              <a:t>Obvious oversized fetus(es)</a:t>
            </a:r>
          </a:p>
          <a:p>
            <a:pPr lvl="1">
              <a:defRPr/>
            </a:pPr>
            <a:r>
              <a:rPr lang="en-US" sz="1800" dirty="0"/>
              <a:t>Evidence of fetal compromise</a:t>
            </a:r>
          </a:p>
          <a:p>
            <a:pPr lvl="1">
              <a:defRPr/>
            </a:pPr>
            <a:r>
              <a:rPr lang="en-US" sz="1800" dirty="0"/>
              <a:t>Green/black discharge with no pup born in 20-30 minutes</a:t>
            </a:r>
          </a:p>
          <a:p>
            <a:pPr lvl="1">
              <a:defRPr/>
            </a:pPr>
            <a:r>
              <a:rPr lang="en-US" sz="1800" dirty="0"/>
              <a:t>Progesterone level &lt;2ng/ml for 24 hours</a:t>
            </a:r>
          </a:p>
          <a:p>
            <a:pPr lvl="1">
              <a:defRPr/>
            </a:pPr>
            <a:r>
              <a:rPr lang="en-US" sz="1800" dirty="0"/>
              <a:t>Obstructive dystocia (any cause)</a:t>
            </a:r>
          </a:p>
          <a:p>
            <a:pPr lvl="1">
              <a:defRPr/>
            </a:pPr>
            <a:r>
              <a:rPr lang="en-US" sz="1800" dirty="0"/>
              <a:t>Dystocia for any reason with 5 or more pups remaining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377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D84C1-036E-4103-9194-FE86AE36B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079" y="1059150"/>
            <a:ext cx="12561452" cy="861774"/>
          </a:xfrm>
        </p:spPr>
        <p:txBody>
          <a:bodyPr/>
          <a:lstStyle/>
          <a:p>
            <a:r>
              <a:rPr lang="en-US" sz="4400" dirty="0"/>
              <a:t>Dystocia Treatment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6182B6-C1B9-414E-9509-326F576D0D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078" y="2338864"/>
            <a:ext cx="7296721" cy="1993623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Treatment Options for “Mild” Dystocia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		Manipulative Intervention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		Medical Therapy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		C-Section</a:t>
            </a:r>
          </a:p>
        </p:txBody>
      </p:sp>
    </p:spTree>
    <p:extLst>
      <p:ext uri="{BB962C8B-B14F-4D97-AF65-F5344CB8AC3E}">
        <p14:creationId xmlns:p14="http://schemas.microsoft.com/office/powerpoint/2010/main" val="204489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CB325-32EA-40AA-BEF3-41F1E0176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543" y="531310"/>
            <a:ext cx="12561453" cy="1015663"/>
          </a:xfrm>
        </p:spPr>
        <p:txBody>
          <a:bodyPr/>
          <a:lstStyle/>
          <a:p>
            <a:r>
              <a:rPr lang="en-US" dirty="0"/>
              <a:t>Who am I 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B71922-A000-4B87-80BC-AB36B9135C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073" y="1463040"/>
            <a:ext cx="12561453" cy="4555606"/>
          </a:xfrm>
        </p:spPr>
        <p:txBody>
          <a:bodyPr/>
          <a:lstStyle/>
          <a:p>
            <a:r>
              <a:rPr lang="en-US" dirty="0"/>
              <a:t>Started in a veterinary canine reproduction practice in the 1990’s</a:t>
            </a:r>
          </a:p>
          <a:p>
            <a:pPr lvl="1"/>
            <a:r>
              <a:rPr lang="en-US" dirty="0"/>
              <a:t>International Canine Genetics 	</a:t>
            </a:r>
            <a:r>
              <a:rPr lang="en-US" dirty="0" err="1"/>
              <a:t>Synbiotics</a:t>
            </a:r>
            <a:r>
              <a:rPr lang="en-US" dirty="0"/>
              <a:t>	Pfizer	    Zoetis</a:t>
            </a:r>
          </a:p>
          <a:p>
            <a:r>
              <a:rPr lang="en-US" dirty="0"/>
              <a:t>Mentorship residency program in 2000’s and American College of Theriogenology Board Certification</a:t>
            </a:r>
          </a:p>
          <a:p>
            <a:pPr lvl="1"/>
            <a:r>
              <a:rPr lang="en-US" dirty="0"/>
              <a:t>Colorado State University</a:t>
            </a:r>
          </a:p>
          <a:p>
            <a:pPr lvl="1"/>
            <a:r>
              <a:rPr lang="en-US" dirty="0"/>
              <a:t>Veterinary Reproductive Specialist 	</a:t>
            </a:r>
          </a:p>
          <a:p>
            <a:r>
              <a:rPr lang="en-US" dirty="0"/>
              <a:t>Private practice for 24 years</a:t>
            </a:r>
          </a:p>
          <a:p>
            <a:pPr lvl="1"/>
            <a:r>
              <a:rPr lang="en-US" dirty="0"/>
              <a:t>Exclusively small animal reproduction</a:t>
            </a:r>
          </a:p>
          <a:p>
            <a:pPr lvl="1"/>
            <a:r>
              <a:rPr lang="en-US" dirty="0"/>
              <a:t>International semen freeze/storage facility</a:t>
            </a:r>
          </a:p>
          <a:p>
            <a:pPr lvl="1"/>
            <a:r>
              <a:rPr lang="en-US" dirty="0"/>
              <a:t>TCI, Sex Sorted Semen</a:t>
            </a:r>
          </a:p>
          <a:p>
            <a:r>
              <a:rPr lang="en-US" dirty="0"/>
              <a:t>	Faculty at Colorado State University</a:t>
            </a:r>
          </a:p>
          <a:p>
            <a:pPr lvl="1"/>
            <a:r>
              <a:rPr lang="en-US" dirty="0"/>
              <a:t>Small Animal and Wildlife Reproduction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DB721FC6-2D69-4E12-9ECC-D9D78F2E4063}"/>
              </a:ext>
            </a:extLst>
          </p:cNvPr>
          <p:cNvSpPr/>
          <p:nvPr/>
        </p:nvSpPr>
        <p:spPr>
          <a:xfrm>
            <a:off x="4596939" y="2064953"/>
            <a:ext cx="257694" cy="108065"/>
          </a:xfrm>
          <a:prstGeom prst="rightArrow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0CC6E2-9CC4-46C0-A819-B30C15DDF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1187" y="2076911"/>
            <a:ext cx="256054" cy="1097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D7BE3A-F253-4834-BB9B-34A643823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6596" y="2063280"/>
            <a:ext cx="256054" cy="1097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173A2A-8DCD-4337-A2DA-E48DE24048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6904" y="3059047"/>
            <a:ext cx="1149378" cy="14352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A3C4FC-800E-4B78-B99F-0B7BC6A1B8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4498" y="3209335"/>
            <a:ext cx="2321733" cy="6449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AF89C9-466E-4043-A274-6B1AF2F6E0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5694" y="3403486"/>
            <a:ext cx="1942268" cy="20400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62AA38-8584-4966-887A-8FC0E3C3BB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6220" y="5668916"/>
            <a:ext cx="1942268" cy="12948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A79816-D656-41D8-A528-C9E257E042A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779" t="29563" r="8314"/>
          <a:stretch/>
        </p:blipFill>
        <p:spPr>
          <a:xfrm>
            <a:off x="10514387" y="4998702"/>
            <a:ext cx="3051524" cy="181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77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E84E3-C0C2-4385-AAC5-DE22B3BB5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079" y="1059150"/>
            <a:ext cx="12561452" cy="861774"/>
          </a:xfrm>
        </p:spPr>
        <p:txBody>
          <a:bodyPr/>
          <a:lstStyle/>
          <a:p>
            <a:r>
              <a:rPr lang="en-US" sz="4400" dirty="0"/>
              <a:t>Dystocia Treatment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D4910F-E5A6-4FA9-820C-E39DD294FEA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078" y="2402364"/>
            <a:ext cx="9506522" cy="2119234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Treatment Options for “Severe” Dystocia </a:t>
            </a:r>
            <a:r>
              <a:rPr lang="en-US" sz="2400" dirty="0"/>
              <a:t>	</a:t>
            </a:r>
          </a:p>
          <a:p>
            <a:pPr marL="221362" lvl="1" indent="0">
              <a:buNone/>
              <a:defRPr/>
            </a:pPr>
            <a:r>
              <a:rPr lang="en-US" sz="2400" dirty="0"/>
              <a:t>Surgical Intervention</a:t>
            </a:r>
          </a:p>
          <a:p>
            <a:pPr lvl="2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			Advise Cesarean Section if the bitch is suffering from severe 			dystocia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66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00C7D-F0F1-4F94-9C8A-0A5565127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075" y="350797"/>
            <a:ext cx="7459857" cy="800219"/>
          </a:xfrm>
        </p:spPr>
        <p:txBody>
          <a:bodyPr/>
          <a:lstStyle/>
          <a:p>
            <a:r>
              <a:rPr lang="en-US" sz="4000" dirty="0"/>
              <a:t>Reducing incidence of dystocia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53468A-0090-4E6A-8BAB-CAB64F6136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075" y="2487883"/>
            <a:ext cx="12561453" cy="3418628"/>
          </a:xfrm>
        </p:spPr>
        <p:txBody>
          <a:bodyPr/>
          <a:lstStyle/>
          <a:p>
            <a:r>
              <a:rPr lang="en-US" sz="2400" dirty="0"/>
              <a:t>Be mindful of the breed</a:t>
            </a:r>
          </a:p>
          <a:p>
            <a:r>
              <a:rPr lang="en-US" sz="2400" dirty="0"/>
              <a:t>Maintain appropriate health and body condition</a:t>
            </a:r>
          </a:p>
          <a:p>
            <a:r>
              <a:rPr lang="en-US" sz="2400" dirty="0"/>
              <a:t>Breed at appropriate age (not &gt;4-5 years)</a:t>
            </a:r>
          </a:p>
          <a:p>
            <a:r>
              <a:rPr lang="en-US" sz="2400" dirty="0"/>
              <a:t>Be mindful of dam – if she experienced dystocia due to primary uterine inertia, she will likely again, as will her offspring</a:t>
            </a:r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0E9D08-3479-4B4F-86DF-36B87779C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1571" y="315139"/>
            <a:ext cx="3737954" cy="360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66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00C7D-F0F1-4F94-9C8A-0A5565127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076" y="555145"/>
            <a:ext cx="5193176" cy="800219"/>
          </a:xfrm>
        </p:spPr>
        <p:txBody>
          <a:bodyPr/>
          <a:lstStyle/>
          <a:p>
            <a:r>
              <a:rPr lang="en-US" sz="4000" dirty="0"/>
              <a:t>When to breed again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53468A-0090-4E6A-8BAB-CAB64F6136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6264" y="1997432"/>
            <a:ext cx="12431220" cy="5363776"/>
          </a:xfrm>
        </p:spPr>
        <p:txBody>
          <a:bodyPr/>
          <a:lstStyle/>
          <a:p>
            <a:r>
              <a:rPr lang="en-US" sz="2400" dirty="0"/>
              <a:t>Maternal behavior</a:t>
            </a:r>
          </a:p>
          <a:p>
            <a:r>
              <a:rPr lang="en-US" sz="2400" dirty="0"/>
              <a:t>Complications – including surgical complication, short and long term recovery, etc. </a:t>
            </a:r>
          </a:p>
          <a:p>
            <a:r>
              <a:rPr lang="en-US" sz="2400" dirty="0"/>
              <a:t>Indication for C-section  - might not want to keep breeding if primary inertia</a:t>
            </a:r>
          </a:p>
          <a:p>
            <a:r>
              <a:rPr lang="en-US" sz="2400" dirty="0"/>
              <a:t>Body condition and general health status</a:t>
            </a:r>
          </a:p>
          <a:p>
            <a:r>
              <a:rPr lang="en-US" sz="2400" dirty="0"/>
              <a:t>Age</a:t>
            </a:r>
          </a:p>
          <a:p>
            <a:r>
              <a:rPr lang="en-US" sz="2400" dirty="0"/>
              <a:t>Appropriate </a:t>
            </a:r>
            <a:r>
              <a:rPr lang="en-US" sz="2400" dirty="0" err="1"/>
              <a:t>interestrus</a:t>
            </a:r>
            <a:r>
              <a:rPr lang="en-US" sz="2400" dirty="0"/>
              <a:t> interval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If all is above is acceptable, most experts agree to breed on the next cycle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727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00C7D-F0F1-4F94-9C8A-0A5565127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075" y="1349303"/>
            <a:ext cx="12561453" cy="800219"/>
          </a:xfrm>
        </p:spPr>
        <p:txBody>
          <a:bodyPr/>
          <a:lstStyle/>
          <a:p>
            <a:r>
              <a:rPr lang="en-US" sz="4000" dirty="0"/>
              <a:t>Lactation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53468A-0090-4E6A-8BAB-CAB64F6136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075" y="2487883"/>
            <a:ext cx="11359609" cy="2975430"/>
          </a:xfrm>
        </p:spPr>
        <p:txBody>
          <a:bodyPr/>
          <a:lstStyle/>
          <a:p>
            <a:r>
              <a:rPr lang="en-US" sz="2400" dirty="0"/>
              <a:t>Nutritional demands are very high – about 3x normal caloric intake</a:t>
            </a:r>
          </a:p>
          <a:p>
            <a:r>
              <a:rPr lang="en-US" sz="2400" dirty="0"/>
              <a:t>High demand for water during lactation</a:t>
            </a:r>
          </a:p>
          <a:p>
            <a:r>
              <a:rPr lang="en-US" sz="2400" dirty="0"/>
              <a:t>High quality, easily digestible, high-energy diet</a:t>
            </a:r>
          </a:p>
          <a:p>
            <a:pPr lvl="1"/>
            <a:endParaRPr lang="en-US" sz="22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466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814146" cy="7772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145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629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443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257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9072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0886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7013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158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312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B46B7E-D1ED-4807-B41D-093517666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25" y="270345"/>
            <a:ext cx="12487656" cy="1625670"/>
          </a:xfrm>
          <a:solidFill>
            <a:srgbClr val="004B21"/>
          </a:solidFill>
        </p:spPr>
        <p:txBody>
          <a:bodyPr vert="horz" lIns="103632" tIns="51816" rIns="103632" bIns="51816" rtlCol="0" anchor="b">
            <a:noAutofit/>
          </a:bodyPr>
          <a:lstStyle>
            <a:defPPr>
              <a:defRPr lang="en-US"/>
            </a:defPPr>
            <a:lvl1pPr marL="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145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629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443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257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9072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0886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7013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158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213" dirty="0">
                <a:solidFill>
                  <a:schemeClr val="bg1"/>
                </a:solidFill>
                <a:latin typeface="+mj-lt"/>
              </a:rPr>
              <a:t>Neonate Care</a:t>
            </a:r>
            <a:br>
              <a:rPr lang="en-US" sz="5213" dirty="0">
                <a:solidFill>
                  <a:schemeClr val="bg1"/>
                </a:solidFill>
                <a:latin typeface="+mj-lt"/>
              </a:rPr>
            </a:br>
            <a:endParaRPr lang="en-US" sz="5213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1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825" y="1905750"/>
            <a:ext cx="12435840" cy="20726"/>
          </a:xfrm>
          <a:custGeom>
            <a:avLst/>
            <a:gdLst>
              <a:gd name="connsiteX0" fmla="*/ 0 w 12435840"/>
              <a:gd name="connsiteY0" fmla="*/ 0 h 20726"/>
              <a:gd name="connsiteX1" fmla="*/ 442163 w 12435840"/>
              <a:gd name="connsiteY1" fmla="*/ 0 h 20726"/>
              <a:gd name="connsiteX2" fmla="*/ 759968 w 12435840"/>
              <a:gd name="connsiteY2" fmla="*/ 0 h 20726"/>
              <a:gd name="connsiteX3" fmla="*/ 1202131 w 12435840"/>
              <a:gd name="connsiteY3" fmla="*/ 0 h 20726"/>
              <a:gd name="connsiteX4" fmla="*/ 2141728 w 12435840"/>
              <a:gd name="connsiteY4" fmla="*/ 0 h 20726"/>
              <a:gd name="connsiteX5" fmla="*/ 3081325 w 12435840"/>
              <a:gd name="connsiteY5" fmla="*/ 0 h 20726"/>
              <a:gd name="connsiteX6" fmla="*/ 4020922 w 12435840"/>
              <a:gd name="connsiteY6" fmla="*/ 0 h 20726"/>
              <a:gd name="connsiteX7" fmla="*/ 4338726 w 12435840"/>
              <a:gd name="connsiteY7" fmla="*/ 0 h 20726"/>
              <a:gd name="connsiteX8" fmla="*/ 5029606 w 12435840"/>
              <a:gd name="connsiteY8" fmla="*/ 0 h 20726"/>
              <a:gd name="connsiteX9" fmla="*/ 5596128 w 12435840"/>
              <a:gd name="connsiteY9" fmla="*/ 0 h 20726"/>
              <a:gd name="connsiteX10" fmla="*/ 5913933 w 12435840"/>
              <a:gd name="connsiteY10" fmla="*/ 0 h 20726"/>
              <a:gd name="connsiteX11" fmla="*/ 6853530 w 12435840"/>
              <a:gd name="connsiteY11" fmla="*/ 0 h 20726"/>
              <a:gd name="connsiteX12" fmla="*/ 7171334 w 12435840"/>
              <a:gd name="connsiteY12" fmla="*/ 0 h 20726"/>
              <a:gd name="connsiteX13" fmla="*/ 7489139 w 12435840"/>
              <a:gd name="connsiteY13" fmla="*/ 0 h 20726"/>
              <a:gd name="connsiteX14" fmla="*/ 8055661 w 12435840"/>
              <a:gd name="connsiteY14" fmla="*/ 0 h 20726"/>
              <a:gd name="connsiteX15" fmla="*/ 8746541 w 12435840"/>
              <a:gd name="connsiteY15" fmla="*/ 0 h 20726"/>
              <a:gd name="connsiteX16" fmla="*/ 9561779 w 12435840"/>
              <a:gd name="connsiteY16" fmla="*/ 0 h 20726"/>
              <a:gd name="connsiteX17" fmla="*/ 10377018 w 12435840"/>
              <a:gd name="connsiteY17" fmla="*/ 0 h 20726"/>
              <a:gd name="connsiteX18" fmla="*/ 11067898 w 12435840"/>
              <a:gd name="connsiteY18" fmla="*/ 0 h 20726"/>
              <a:gd name="connsiteX19" fmla="*/ 11385702 w 12435840"/>
              <a:gd name="connsiteY19" fmla="*/ 0 h 20726"/>
              <a:gd name="connsiteX20" fmla="*/ 12435840 w 12435840"/>
              <a:gd name="connsiteY20" fmla="*/ 0 h 20726"/>
              <a:gd name="connsiteX21" fmla="*/ 12435840 w 12435840"/>
              <a:gd name="connsiteY21" fmla="*/ 20726 h 20726"/>
              <a:gd name="connsiteX22" fmla="*/ 11869318 w 12435840"/>
              <a:gd name="connsiteY22" fmla="*/ 20726 h 20726"/>
              <a:gd name="connsiteX23" fmla="*/ 11054080 w 12435840"/>
              <a:gd name="connsiteY23" fmla="*/ 20726 h 20726"/>
              <a:gd name="connsiteX24" fmla="*/ 10363200 w 12435840"/>
              <a:gd name="connsiteY24" fmla="*/ 20726 h 20726"/>
              <a:gd name="connsiteX25" fmla="*/ 9547962 w 12435840"/>
              <a:gd name="connsiteY25" fmla="*/ 20726 h 20726"/>
              <a:gd name="connsiteX26" fmla="*/ 8732723 w 12435840"/>
              <a:gd name="connsiteY26" fmla="*/ 20726 h 20726"/>
              <a:gd name="connsiteX27" fmla="*/ 8414918 w 12435840"/>
              <a:gd name="connsiteY27" fmla="*/ 20726 h 20726"/>
              <a:gd name="connsiteX28" fmla="*/ 7972755 w 12435840"/>
              <a:gd name="connsiteY28" fmla="*/ 20726 h 20726"/>
              <a:gd name="connsiteX29" fmla="*/ 7406234 w 12435840"/>
              <a:gd name="connsiteY29" fmla="*/ 20726 h 20726"/>
              <a:gd name="connsiteX30" fmla="*/ 6715354 w 12435840"/>
              <a:gd name="connsiteY30" fmla="*/ 20726 h 20726"/>
              <a:gd name="connsiteX31" fmla="*/ 5775757 w 12435840"/>
              <a:gd name="connsiteY31" fmla="*/ 20726 h 20726"/>
              <a:gd name="connsiteX32" fmla="*/ 4960518 w 12435840"/>
              <a:gd name="connsiteY32" fmla="*/ 20726 h 20726"/>
              <a:gd name="connsiteX33" fmla="*/ 4269638 w 12435840"/>
              <a:gd name="connsiteY33" fmla="*/ 20726 h 20726"/>
              <a:gd name="connsiteX34" fmla="*/ 3454400 w 12435840"/>
              <a:gd name="connsiteY34" fmla="*/ 20726 h 20726"/>
              <a:gd name="connsiteX35" fmla="*/ 2514803 w 12435840"/>
              <a:gd name="connsiteY35" fmla="*/ 20726 h 20726"/>
              <a:gd name="connsiteX36" fmla="*/ 1948282 w 12435840"/>
              <a:gd name="connsiteY36" fmla="*/ 20726 h 20726"/>
              <a:gd name="connsiteX37" fmla="*/ 1133043 w 12435840"/>
              <a:gd name="connsiteY37" fmla="*/ 20726 h 20726"/>
              <a:gd name="connsiteX38" fmla="*/ 0 w 12435840"/>
              <a:gd name="connsiteY38" fmla="*/ 20726 h 20726"/>
              <a:gd name="connsiteX39" fmla="*/ 0 w 12435840"/>
              <a:gd name="connsiteY39" fmla="*/ 0 h 20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2435840" h="20726" fill="none" extrusionOk="0">
                <a:moveTo>
                  <a:pt x="0" y="0"/>
                </a:moveTo>
                <a:cubicBezTo>
                  <a:pt x="204021" y="10273"/>
                  <a:pt x="345868" y="13860"/>
                  <a:pt x="442163" y="0"/>
                </a:cubicBezTo>
                <a:cubicBezTo>
                  <a:pt x="538458" y="-13860"/>
                  <a:pt x="660706" y="-1787"/>
                  <a:pt x="759968" y="0"/>
                </a:cubicBezTo>
                <a:cubicBezTo>
                  <a:pt x="859231" y="1787"/>
                  <a:pt x="1027224" y="-10562"/>
                  <a:pt x="1202131" y="0"/>
                </a:cubicBezTo>
                <a:cubicBezTo>
                  <a:pt x="1377038" y="10562"/>
                  <a:pt x="1740007" y="-13463"/>
                  <a:pt x="2141728" y="0"/>
                </a:cubicBezTo>
                <a:cubicBezTo>
                  <a:pt x="2543449" y="13463"/>
                  <a:pt x="2880079" y="-23945"/>
                  <a:pt x="3081325" y="0"/>
                </a:cubicBezTo>
                <a:cubicBezTo>
                  <a:pt x="3282571" y="23945"/>
                  <a:pt x="3584043" y="40106"/>
                  <a:pt x="4020922" y="0"/>
                </a:cubicBezTo>
                <a:cubicBezTo>
                  <a:pt x="4457801" y="-40106"/>
                  <a:pt x="4253166" y="4584"/>
                  <a:pt x="4338726" y="0"/>
                </a:cubicBezTo>
                <a:cubicBezTo>
                  <a:pt x="4424286" y="-4584"/>
                  <a:pt x="4858874" y="24710"/>
                  <a:pt x="5029606" y="0"/>
                </a:cubicBezTo>
                <a:cubicBezTo>
                  <a:pt x="5200338" y="-24710"/>
                  <a:pt x="5454684" y="-11979"/>
                  <a:pt x="5596128" y="0"/>
                </a:cubicBezTo>
                <a:cubicBezTo>
                  <a:pt x="5737572" y="11979"/>
                  <a:pt x="5796526" y="-14909"/>
                  <a:pt x="5913933" y="0"/>
                </a:cubicBezTo>
                <a:cubicBezTo>
                  <a:pt x="6031341" y="14909"/>
                  <a:pt x="6528395" y="-23461"/>
                  <a:pt x="6853530" y="0"/>
                </a:cubicBezTo>
                <a:cubicBezTo>
                  <a:pt x="7178665" y="23461"/>
                  <a:pt x="7019909" y="5750"/>
                  <a:pt x="7171334" y="0"/>
                </a:cubicBezTo>
                <a:cubicBezTo>
                  <a:pt x="7322759" y="-5750"/>
                  <a:pt x="7425228" y="4702"/>
                  <a:pt x="7489139" y="0"/>
                </a:cubicBezTo>
                <a:cubicBezTo>
                  <a:pt x="7553050" y="-4702"/>
                  <a:pt x="7838564" y="18838"/>
                  <a:pt x="8055661" y="0"/>
                </a:cubicBezTo>
                <a:cubicBezTo>
                  <a:pt x="8272758" y="-18838"/>
                  <a:pt x="8580376" y="-26055"/>
                  <a:pt x="8746541" y="0"/>
                </a:cubicBezTo>
                <a:cubicBezTo>
                  <a:pt x="8912706" y="26055"/>
                  <a:pt x="9264581" y="21241"/>
                  <a:pt x="9561779" y="0"/>
                </a:cubicBezTo>
                <a:cubicBezTo>
                  <a:pt x="9858977" y="-21241"/>
                  <a:pt x="10042696" y="39735"/>
                  <a:pt x="10377018" y="0"/>
                </a:cubicBezTo>
                <a:cubicBezTo>
                  <a:pt x="10711340" y="-39735"/>
                  <a:pt x="10770735" y="2780"/>
                  <a:pt x="11067898" y="0"/>
                </a:cubicBezTo>
                <a:cubicBezTo>
                  <a:pt x="11365061" y="-2780"/>
                  <a:pt x="11244746" y="12680"/>
                  <a:pt x="11385702" y="0"/>
                </a:cubicBezTo>
                <a:cubicBezTo>
                  <a:pt x="11526658" y="-12680"/>
                  <a:pt x="12203441" y="-49742"/>
                  <a:pt x="12435840" y="0"/>
                </a:cubicBezTo>
                <a:cubicBezTo>
                  <a:pt x="12435981" y="7932"/>
                  <a:pt x="12436583" y="10880"/>
                  <a:pt x="12435840" y="20726"/>
                </a:cubicBezTo>
                <a:cubicBezTo>
                  <a:pt x="12258201" y="30169"/>
                  <a:pt x="12070021" y="-789"/>
                  <a:pt x="11869318" y="20726"/>
                </a:cubicBezTo>
                <a:cubicBezTo>
                  <a:pt x="11668615" y="42241"/>
                  <a:pt x="11416247" y="-6485"/>
                  <a:pt x="11054080" y="20726"/>
                </a:cubicBezTo>
                <a:cubicBezTo>
                  <a:pt x="10691913" y="47937"/>
                  <a:pt x="10630474" y="30761"/>
                  <a:pt x="10363200" y="20726"/>
                </a:cubicBezTo>
                <a:cubicBezTo>
                  <a:pt x="10095926" y="10691"/>
                  <a:pt x="9930869" y="16726"/>
                  <a:pt x="9547962" y="20726"/>
                </a:cubicBezTo>
                <a:cubicBezTo>
                  <a:pt x="9165055" y="24726"/>
                  <a:pt x="8991951" y="9003"/>
                  <a:pt x="8732723" y="20726"/>
                </a:cubicBezTo>
                <a:cubicBezTo>
                  <a:pt x="8473495" y="32449"/>
                  <a:pt x="8536159" y="24015"/>
                  <a:pt x="8414918" y="20726"/>
                </a:cubicBezTo>
                <a:cubicBezTo>
                  <a:pt x="8293678" y="17437"/>
                  <a:pt x="8168440" y="33462"/>
                  <a:pt x="7972755" y="20726"/>
                </a:cubicBezTo>
                <a:cubicBezTo>
                  <a:pt x="7777070" y="7990"/>
                  <a:pt x="7599432" y="2322"/>
                  <a:pt x="7406234" y="20726"/>
                </a:cubicBezTo>
                <a:cubicBezTo>
                  <a:pt x="7213036" y="39130"/>
                  <a:pt x="6929673" y="-5105"/>
                  <a:pt x="6715354" y="20726"/>
                </a:cubicBezTo>
                <a:cubicBezTo>
                  <a:pt x="6501035" y="46557"/>
                  <a:pt x="6178467" y="61425"/>
                  <a:pt x="5775757" y="20726"/>
                </a:cubicBezTo>
                <a:cubicBezTo>
                  <a:pt x="5373047" y="-19973"/>
                  <a:pt x="5299691" y="20981"/>
                  <a:pt x="4960518" y="20726"/>
                </a:cubicBezTo>
                <a:cubicBezTo>
                  <a:pt x="4621345" y="20471"/>
                  <a:pt x="4524916" y="14793"/>
                  <a:pt x="4269638" y="20726"/>
                </a:cubicBezTo>
                <a:cubicBezTo>
                  <a:pt x="4014360" y="26659"/>
                  <a:pt x="3710630" y="11393"/>
                  <a:pt x="3454400" y="20726"/>
                </a:cubicBezTo>
                <a:cubicBezTo>
                  <a:pt x="3198170" y="30059"/>
                  <a:pt x="2982759" y="52929"/>
                  <a:pt x="2514803" y="20726"/>
                </a:cubicBezTo>
                <a:cubicBezTo>
                  <a:pt x="2046847" y="-11477"/>
                  <a:pt x="2068929" y="37585"/>
                  <a:pt x="1948282" y="20726"/>
                </a:cubicBezTo>
                <a:cubicBezTo>
                  <a:pt x="1827635" y="3867"/>
                  <a:pt x="1528551" y="5853"/>
                  <a:pt x="1133043" y="20726"/>
                </a:cubicBezTo>
                <a:cubicBezTo>
                  <a:pt x="737535" y="35599"/>
                  <a:pt x="242759" y="40043"/>
                  <a:pt x="0" y="20726"/>
                </a:cubicBezTo>
                <a:cubicBezTo>
                  <a:pt x="-710" y="13619"/>
                  <a:pt x="401" y="10122"/>
                  <a:pt x="0" y="0"/>
                </a:cubicBezTo>
                <a:close/>
              </a:path>
              <a:path w="12435840" h="20726" stroke="0" extrusionOk="0">
                <a:moveTo>
                  <a:pt x="0" y="0"/>
                </a:moveTo>
                <a:cubicBezTo>
                  <a:pt x="207013" y="-1854"/>
                  <a:pt x="242575" y="-5698"/>
                  <a:pt x="442163" y="0"/>
                </a:cubicBezTo>
                <a:cubicBezTo>
                  <a:pt x="641751" y="5698"/>
                  <a:pt x="616923" y="4733"/>
                  <a:pt x="759968" y="0"/>
                </a:cubicBezTo>
                <a:cubicBezTo>
                  <a:pt x="903014" y="-4733"/>
                  <a:pt x="1073870" y="-12993"/>
                  <a:pt x="1202131" y="0"/>
                </a:cubicBezTo>
                <a:cubicBezTo>
                  <a:pt x="1330392" y="12993"/>
                  <a:pt x="1564406" y="14731"/>
                  <a:pt x="1893011" y="0"/>
                </a:cubicBezTo>
                <a:cubicBezTo>
                  <a:pt x="2221616" y="-14731"/>
                  <a:pt x="2443638" y="-35751"/>
                  <a:pt x="2708250" y="0"/>
                </a:cubicBezTo>
                <a:cubicBezTo>
                  <a:pt x="2972862" y="35751"/>
                  <a:pt x="3261368" y="-1588"/>
                  <a:pt x="3647846" y="0"/>
                </a:cubicBezTo>
                <a:cubicBezTo>
                  <a:pt x="4034324" y="1588"/>
                  <a:pt x="4159113" y="-19656"/>
                  <a:pt x="4587443" y="0"/>
                </a:cubicBezTo>
                <a:cubicBezTo>
                  <a:pt x="5015773" y="19656"/>
                  <a:pt x="4886782" y="-15277"/>
                  <a:pt x="5153965" y="0"/>
                </a:cubicBezTo>
                <a:cubicBezTo>
                  <a:pt x="5421148" y="15277"/>
                  <a:pt x="5778452" y="37249"/>
                  <a:pt x="5969203" y="0"/>
                </a:cubicBezTo>
                <a:cubicBezTo>
                  <a:pt x="6159954" y="-37249"/>
                  <a:pt x="6428614" y="-6067"/>
                  <a:pt x="6660083" y="0"/>
                </a:cubicBezTo>
                <a:cubicBezTo>
                  <a:pt x="6891552" y="6067"/>
                  <a:pt x="7011464" y="-24747"/>
                  <a:pt x="7226605" y="0"/>
                </a:cubicBezTo>
                <a:cubicBezTo>
                  <a:pt x="7441746" y="24747"/>
                  <a:pt x="7651733" y="1016"/>
                  <a:pt x="8041843" y="0"/>
                </a:cubicBezTo>
                <a:cubicBezTo>
                  <a:pt x="8431953" y="-1016"/>
                  <a:pt x="8292506" y="-9944"/>
                  <a:pt x="8359648" y="0"/>
                </a:cubicBezTo>
                <a:cubicBezTo>
                  <a:pt x="8426790" y="9944"/>
                  <a:pt x="8801026" y="15297"/>
                  <a:pt x="8926170" y="0"/>
                </a:cubicBezTo>
                <a:cubicBezTo>
                  <a:pt x="9051314" y="-15297"/>
                  <a:pt x="9337586" y="25813"/>
                  <a:pt x="9617050" y="0"/>
                </a:cubicBezTo>
                <a:cubicBezTo>
                  <a:pt x="9896514" y="-25813"/>
                  <a:pt x="10158854" y="-28860"/>
                  <a:pt x="10432288" y="0"/>
                </a:cubicBezTo>
                <a:cubicBezTo>
                  <a:pt x="10705722" y="28860"/>
                  <a:pt x="10932699" y="-9851"/>
                  <a:pt x="11123168" y="0"/>
                </a:cubicBezTo>
                <a:cubicBezTo>
                  <a:pt x="11313637" y="9851"/>
                  <a:pt x="11966910" y="-48921"/>
                  <a:pt x="12435840" y="0"/>
                </a:cubicBezTo>
                <a:cubicBezTo>
                  <a:pt x="12436733" y="7734"/>
                  <a:pt x="12435667" y="14160"/>
                  <a:pt x="12435840" y="20726"/>
                </a:cubicBezTo>
                <a:cubicBezTo>
                  <a:pt x="12280746" y="11920"/>
                  <a:pt x="12208650" y="22607"/>
                  <a:pt x="12118035" y="20726"/>
                </a:cubicBezTo>
                <a:cubicBezTo>
                  <a:pt x="12027420" y="18845"/>
                  <a:pt x="11807035" y="5507"/>
                  <a:pt x="11675872" y="20726"/>
                </a:cubicBezTo>
                <a:cubicBezTo>
                  <a:pt x="11544709" y="35945"/>
                  <a:pt x="10987007" y="49059"/>
                  <a:pt x="10736275" y="20726"/>
                </a:cubicBezTo>
                <a:cubicBezTo>
                  <a:pt x="10485543" y="-7607"/>
                  <a:pt x="10484573" y="13716"/>
                  <a:pt x="10418470" y="20726"/>
                </a:cubicBezTo>
                <a:cubicBezTo>
                  <a:pt x="10352368" y="27736"/>
                  <a:pt x="9944263" y="4169"/>
                  <a:pt x="9727590" y="20726"/>
                </a:cubicBezTo>
                <a:cubicBezTo>
                  <a:pt x="9510917" y="37283"/>
                  <a:pt x="9507120" y="28759"/>
                  <a:pt x="9409786" y="20726"/>
                </a:cubicBezTo>
                <a:cubicBezTo>
                  <a:pt x="9312452" y="12693"/>
                  <a:pt x="9173246" y="27033"/>
                  <a:pt x="8967622" y="20726"/>
                </a:cubicBezTo>
                <a:cubicBezTo>
                  <a:pt x="8761998" y="14419"/>
                  <a:pt x="8368623" y="-1836"/>
                  <a:pt x="8152384" y="20726"/>
                </a:cubicBezTo>
                <a:cubicBezTo>
                  <a:pt x="7936145" y="43288"/>
                  <a:pt x="7417407" y="6371"/>
                  <a:pt x="7212787" y="20726"/>
                </a:cubicBezTo>
                <a:cubicBezTo>
                  <a:pt x="7008167" y="35081"/>
                  <a:pt x="6915321" y="7248"/>
                  <a:pt x="6770624" y="20726"/>
                </a:cubicBezTo>
                <a:cubicBezTo>
                  <a:pt x="6625927" y="34204"/>
                  <a:pt x="6226185" y="12786"/>
                  <a:pt x="6079744" y="20726"/>
                </a:cubicBezTo>
                <a:cubicBezTo>
                  <a:pt x="5933303" y="28666"/>
                  <a:pt x="5842282" y="-564"/>
                  <a:pt x="5637581" y="20726"/>
                </a:cubicBezTo>
                <a:cubicBezTo>
                  <a:pt x="5432880" y="42016"/>
                  <a:pt x="5222725" y="28381"/>
                  <a:pt x="4822342" y="20726"/>
                </a:cubicBezTo>
                <a:cubicBezTo>
                  <a:pt x="4421959" y="13071"/>
                  <a:pt x="4409799" y="34508"/>
                  <a:pt x="4255821" y="20726"/>
                </a:cubicBezTo>
                <a:cubicBezTo>
                  <a:pt x="4101843" y="6944"/>
                  <a:pt x="3932082" y="38368"/>
                  <a:pt x="3813658" y="20726"/>
                </a:cubicBezTo>
                <a:cubicBezTo>
                  <a:pt x="3695234" y="3084"/>
                  <a:pt x="3596689" y="22219"/>
                  <a:pt x="3495853" y="20726"/>
                </a:cubicBezTo>
                <a:cubicBezTo>
                  <a:pt x="3395017" y="19233"/>
                  <a:pt x="2984820" y="11201"/>
                  <a:pt x="2804973" y="20726"/>
                </a:cubicBezTo>
                <a:cubicBezTo>
                  <a:pt x="2625126" y="30251"/>
                  <a:pt x="2322029" y="41739"/>
                  <a:pt x="1989734" y="20726"/>
                </a:cubicBezTo>
                <a:cubicBezTo>
                  <a:pt x="1657439" y="-287"/>
                  <a:pt x="1513983" y="-9098"/>
                  <a:pt x="1298854" y="20726"/>
                </a:cubicBezTo>
                <a:cubicBezTo>
                  <a:pt x="1083725" y="50550"/>
                  <a:pt x="331445" y="66721"/>
                  <a:pt x="0" y="20726"/>
                </a:cubicBezTo>
                <a:cubicBezTo>
                  <a:pt x="426" y="10787"/>
                  <a:pt x="-1003" y="8197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145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629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443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257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9072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0886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7013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158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312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D547FF9-E57B-49EC-A113-A309D91D96E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8826" y="2347492"/>
            <a:ext cx="7608692" cy="5195551"/>
          </a:xfrm>
        </p:spPr>
        <p:txBody>
          <a:bodyPr vert="horz" lIns="103632" tIns="51816" rIns="103632" bIns="51816" rtlCol="0" anchor="t">
            <a:normAutofit/>
          </a:bodyPr>
          <a:lstStyle>
            <a:defPPr>
              <a:defRPr lang="en-US"/>
            </a:defPPr>
            <a:lvl1pPr marL="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145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629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443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257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9072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0886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7013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158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latin typeface="+mn-lt"/>
              </a:rPr>
              <a:t>Colostrum</a:t>
            </a:r>
          </a:p>
          <a:p>
            <a:pPr marL="0" indent="-259072"/>
            <a:endParaRPr lang="en-US" sz="2493" dirty="0">
              <a:solidFill>
                <a:schemeClr val="tx1"/>
              </a:solidFill>
              <a:latin typeface="+mn-lt"/>
            </a:endParaRPr>
          </a:p>
          <a:p>
            <a:pPr marL="0" indent="-259072"/>
            <a:r>
              <a:rPr lang="en-US" sz="2493" dirty="0">
                <a:solidFill>
                  <a:schemeClr val="tx1"/>
                </a:solidFill>
                <a:latin typeface="+mn-lt"/>
              </a:rPr>
              <a:t>What is Colostrum?</a:t>
            </a:r>
          </a:p>
          <a:p>
            <a:pPr lvl="1"/>
            <a:r>
              <a:rPr lang="en-US" sz="2493" dirty="0">
                <a:solidFill>
                  <a:schemeClr val="tx1"/>
                </a:solidFill>
                <a:latin typeface="+mn-lt"/>
              </a:rPr>
              <a:t>“First Milk” – yellowish and more viscous than milk – high in antibodies and nutrients (slight laxative effect)</a:t>
            </a:r>
          </a:p>
          <a:p>
            <a:pPr lvl="1"/>
            <a:endParaRPr lang="en-US" sz="2493" dirty="0">
              <a:solidFill>
                <a:schemeClr val="tx1"/>
              </a:solidFill>
              <a:latin typeface="+mn-lt"/>
            </a:endParaRPr>
          </a:p>
          <a:p>
            <a:pPr lvl="1"/>
            <a:r>
              <a:rPr lang="en-US" sz="2493" dirty="0">
                <a:solidFill>
                  <a:schemeClr val="tx1"/>
                </a:solidFill>
                <a:latin typeface="+mn-lt"/>
              </a:rPr>
              <a:t>Canine neonates rely almost exclusively on </a:t>
            </a:r>
            <a:r>
              <a:rPr lang="en-US" sz="2493" b="1" dirty="0">
                <a:solidFill>
                  <a:schemeClr val="tx1"/>
                </a:solidFill>
                <a:latin typeface="+mn-lt"/>
              </a:rPr>
              <a:t>passive immunity </a:t>
            </a:r>
            <a:r>
              <a:rPr lang="en-US" sz="2493" dirty="0">
                <a:solidFill>
                  <a:schemeClr val="tx1"/>
                </a:solidFill>
                <a:latin typeface="+mn-lt"/>
              </a:rPr>
              <a:t>from colostrum, not </a:t>
            </a:r>
            <a:r>
              <a:rPr lang="en-US" sz="2493" dirty="0" err="1">
                <a:solidFill>
                  <a:schemeClr val="tx1"/>
                </a:solidFill>
                <a:latin typeface="+mn-lt"/>
              </a:rPr>
              <a:t>transplacentally</a:t>
            </a:r>
            <a:endParaRPr lang="en-US" sz="2493" b="1" dirty="0">
              <a:solidFill>
                <a:schemeClr val="tx1"/>
              </a:solidFill>
              <a:latin typeface="+mn-lt"/>
            </a:endParaRPr>
          </a:p>
          <a:p>
            <a:pPr lvl="1"/>
            <a:endParaRPr lang="en-US" sz="2493" b="1" dirty="0">
              <a:solidFill>
                <a:schemeClr val="tx1"/>
              </a:solidFill>
              <a:latin typeface="+mn-lt"/>
            </a:endParaRPr>
          </a:p>
          <a:p>
            <a:pPr lvl="1"/>
            <a:r>
              <a:rPr lang="en-US" sz="2493" dirty="0">
                <a:solidFill>
                  <a:schemeClr val="tx1"/>
                </a:solidFill>
                <a:latin typeface="+mn-lt"/>
              </a:rPr>
              <a:t>Survival depends on this passive immunity and weight gain during first 48 hours of life</a:t>
            </a:r>
          </a:p>
          <a:p>
            <a:pPr lvl="1"/>
            <a:endParaRPr lang="en-US" sz="2493" dirty="0">
              <a:solidFill>
                <a:schemeClr val="tx1"/>
              </a:solidFill>
              <a:latin typeface="+mn-lt"/>
            </a:endParaRPr>
          </a:p>
          <a:p>
            <a:pPr lvl="1"/>
            <a:endParaRPr lang="en-US" sz="2493" dirty="0">
              <a:solidFill>
                <a:schemeClr val="tx1"/>
              </a:solidFill>
              <a:latin typeface="+mn-lt"/>
            </a:endParaRPr>
          </a:p>
          <a:p>
            <a:pPr lvl="1"/>
            <a:endParaRPr lang="en-US" sz="2493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32792D-973D-4E16-A2DE-46C4EEDE9B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99" r="6908" b="2"/>
          <a:stretch/>
        </p:blipFill>
        <p:spPr>
          <a:xfrm>
            <a:off x="8699079" y="2373173"/>
            <a:ext cx="4466539" cy="464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2711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1">
            <a:extLst>
              <a:ext uri="{FF2B5EF4-FFF2-40B4-BE49-F238E27FC236}">
                <a16:creationId xmlns:a16="http://schemas.microsoft.com/office/drawing/2014/main" id="{B0B8DCBA-FEED-46EF-A140-35B904015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13817599" cy="77716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145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629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443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257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9072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0886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7013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158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312"/>
          </a:p>
        </p:txBody>
      </p:sp>
      <p:grpSp>
        <p:nvGrpSpPr>
          <p:cNvPr id="23" name="Group 13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" y="1204562"/>
            <a:ext cx="829057" cy="763255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36290" rtl="0" eaLnBrk="1" latinLnBrk="0" hangingPunct="1">
                <a:defRPr sz="20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8145" algn="l" defTabSz="1036290" rtl="0" eaLnBrk="1" latinLnBrk="0" hangingPunct="1">
                <a:defRPr sz="20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36290" algn="l" defTabSz="1036290" rtl="0" eaLnBrk="1" latinLnBrk="0" hangingPunct="1">
                <a:defRPr sz="20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54434" algn="l" defTabSz="1036290" rtl="0" eaLnBrk="1" latinLnBrk="0" hangingPunct="1">
                <a:defRPr sz="20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72579" algn="l" defTabSz="1036290" rtl="0" eaLnBrk="1" latinLnBrk="0" hangingPunct="1">
                <a:defRPr sz="20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90724" algn="l" defTabSz="1036290" rtl="0" eaLnBrk="1" latinLnBrk="0" hangingPunct="1">
                <a:defRPr sz="20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08869" algn="l" defTabSz="1036290" rtl="0" eaLnBrk="1" latinLnBrk="0" hangingPunct="1">
                <a:defRPr sz="20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27013" algn="l" defTabSz="1036290" rtl="0" eaLnBrk="1" latinLnBrk="0" hangingPunct="1">
                <a:defRPr sz="20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45158" algn="l" defTabSz="1036290" rtl="0" eaLnBrk="1" latinLnBrk="0" hangingPunct="1">
                <a:defRPr sz="20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312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36290" rtl="0" eaLnBrk="1" latinLnBrk="0" hangingPunct="1">
                <a:defRPr sz="20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8145" algn="l" defTabSz="1036290" rtl="0" eaLnBrk="1" latinLnBrk="0" hangingPunct="1">
                <a:defRPr sz="20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36290" algn="l" defTabSz="1036290" rtl="0" eaLnBrk="1" latinLnBrk="0" hangingPunct="1">
                <a:defRPr sz="20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54434" algn="l" defTabSz="1036290" rtl="0" eaLnBrk="1" latinLnBrk="0" hangingPunct="1">
                <a:defRPr sz="20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72579" algn="l" defTabSz="1036290" rtl="0" eaLnBrk="1" latinLnBrk="0" hangingPunct="1">
                <a:defRPr sz="20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90724" algn="l" defTabSz="1036290" rtl="0" eaLnBrk="1" latinLnBrk="0" hangingPunct="1">
                <a:defRPr sz="20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08869" algn="l" defTabSz="1036290" rtl="0" eaLnBrk="1" latinLnBrk="0" hangingPunct="1">
                <a:defRPr sz="20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27013" algn="l" defTabSz="1036290" rtl="0" eaLnBrk="1" latinLnBrk="0" hangingPunct="1">
                <a:defRPr sz="20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45158" algn="l" defTabSz="1036290" rtl="0" eaLnBrk="1" latinLnBrk="0" hangingPunct="1">
                <a:defRPr sz="20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312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36290" rtl="0" eaLnBrk="1" latinLnBrk="0" hangingPunct="1">
                <a:defRPr sz="20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8145" algn="l" defTabSz="1036290" rtl="0" eaLnBrk="1" latinLnBrk="0" hangingPunct="1">
                <a:defRPr sz="20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36290" algn="l" defTabSz="1036290" rtl="0" eaLnBrk="1" latinLnBrk="0" hangingPunct="1">
                <a:defRPr sz="20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54434" algn="l" defTabSz="1036290" rtl="0" eaLnBrk="1" latinLnBrk="0" hangingPunct="1">
                <a:defRPr sz="20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72579" algn="l" defTabSz="1036290" rtl="0" eaLnBrk="1" latinLnBrk="0" hangingPunct="1">
                <a:defRPr sz="20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90724" algn="l" defTabSz="1036290" rtl="0" eaLnBrk="1" latinLnBrk="0" hangingPunct="1">
                <a:defRPr sz="20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08869" algn="l" defTabSz="1036290" rtl="0" eaLnBrk="1" latinLnBrk="0" hangingPunct="1">
                <a:defRPr sz="20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27013" algn="l" defTabSz="1036290" rtl="0" eaLnBrk="1" latinLnBrk="0" hangingPunct="1">
                <a:defRPr sz="20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45158" algn="l" defTabSz="1036290" rtl="0" eaLnBrk="1" latinLnBrk="0" hangingPunct="1">
                <a:defRPr sz="20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312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5425" y="743637"/>
            <a:ext cx="6336225" cy="162247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145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629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443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257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9072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0886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7013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158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312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E4EAE1-2117-4AD3-A0FE-4A97DC0C1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2783" y="990466"/>
            <a:ext cx="5585396" cy="1173885"/>
          </a:xfrm>
          <a:solidFill>
            <a:srgbClr val="004B21"/>
          </a:solidFill>
        </p:spPr>
        <p:txBody>
          <a:bodyPr vert="horz" lIns="103632" tIns="51816" rIns="103632" bIns="51816" rtlCol="0" anchor="ctr">
            <a:normAutofit/>
          </a:bodyPr>
          <a:lstStyle>
            <a:defPPr>
              <a:defRPr lang="en-US"/>
            </a:defPPr>
            <a:lvl1pPr marL="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145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629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443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257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9072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0886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7013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158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+mj-lt"/>
              </a:rPr>
              <a:t>Neonate Care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74DEE3A-91EB-4C0B-BEEC-C467C38833C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184367" y="2861351"/>
            <a:ext cx="6336225" cy="4167406"/>
          </a:xfrm>
        </p:spPr>
        <p:txBody>
          <a:bodyPr vert="horz" lIns="103632" tIns="51816" rIns="103632" bIns="51816" rtlCol="0" anchor="ctr">
            <a:normAutofit/>
          </a:bodyPr>
          <a:lstStyle>
            <a:defPPr>
              <a:defRPr lang="en-US"/>
            </a:defPPr>
            <a:lvl1pPr marL="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145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629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443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257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9072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0886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7013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158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latin typeface="+mn-lt"/>
              </a:rPr>
              <a:t>Immune System</a:t>
            </a:r>
          </a:p>
          <a:p>
            <a:pPr marL="0" indent="-259072"/>
            <a:endParaRPr lang="en-US" sz="2040" dirty="0">
              <a:solidFill>
                <a:schemeClr val="tx1"/>
              </a:solidFill>
              <a:latin typeface="+mn-lt"/>
            </a:endParaRPr>
          </a:p>
          <a:p>
            <a:pPr marL="518145" indent="-259072"/>
            <a:r>
              <a:rPr lang="en-US" sz="2040" dirty="0">
                <a:solidFill>
                  <a:schemeClr val="tx1"/>
                </a:solidFill>
                <a:latin typeface="+mn-lt"/>
              </a:rPr>
              <a:t>Neonates MUST receive colostrum the first 12-24 hours of life </a:t>
            </a:r>
          </a:p>
          <a:p>
            <a:pPr marL="518145" indent="-259072"/>
            <a:endParaRPr lang="en-US" sz="2040" dirty="0">
              <a:solidFill>
                <a:schemeClr val="tx1"/>
              </a:solidFill>
              <a:latin typeface="+mn-lt"/>
            </a:endParaRPr>
          </a:p>
          <a:p>
            <a:pPr marL="518145" indent="-259072"/>
            <a:r>
              <a:rPr lang="en-US" sz="2040" dirty="0">
                <a:solidFill>
                  <a:schemeClr val="tx1"/>
                </a:solidFill>
                <a:latin typeface="+mn-lt"/>
              </a:rPr>
              <a:t>Susceptible to systemic sepsis (infection) that can lead to death if no colostrum</a:t>
            </a:r>
          </a:p>
          <a:p>
            <a:pPr marL="518145" indent="-259072"/>
            <a:endParaRPr lang="en-US" sz="2040" dirty="0">
              <a:solidFill>
                <a:schemeClr val="tx1"/>
              </a:solidFill>
              <a:latin typeface="+mn-lt"/>
            </a:endParaRPr>
          </a:p>
          <a:p>
            <a:pPr marL="518145" indent="-259072"/>
            <a:r>
              <a:rPr lang="en-US" sz="2040" dirty="0">
                <a:solidFill>
                  <a:schemeClr val="tx1"/>
                </a:solidFill>
                <a:latin typeface="+mn-lt"/>
              </a:rPr>
              <a:t>Cross foster, Oral serum administration (15ml/100g </a:t>
            </a:r>
            <a:r>
              <a:rPr lang="en-US" sz="2040" dirty="0" err="1">
                <a:solidFill>
                  <a:schemeClr val="tx1"/>
                </a:solidFill>
                <a:latin typeface="+mn-lt"/>
              </a:rPr>
              <a:t>bw</a:t>
            </a:r>
            <a:r>
              <a:rPr lang="en-US" sz="2040" dirty="0">
                <a:solidFill>
                  <a:schemeClr val="tx1"/>
                </a:solidFill>
                <a:latin typeface="+mn-lt"/>
              </a:rPr>
              <a:t>), Colostrum bank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073BEA-AB70-40A3-B020-376D9D6F5F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018" b="2"/>
          <a:stretch/>
        </p:blipFill>
        <p:spPr>
          <a:xfrm rot="5400000">
            <a:off x="8247740" y="1685047"/>
            <a:ext cx="5228588" cy="4267619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949960" y="7357872"/>
            <a:ext cx="1191768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85963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AABE1-3CCD-4DE9-AF85-10DE4B069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Periparturient Disorders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C6E287-712A-48CC-AA17-D2EF678B04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075" y="2130075"/>
            <a:ext cx="12561453" cy="3677872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Agalactia</a:t>
            </a:r>
          </a:p>
          <a:p>
            <a:r>
              <a:rPr lang="en-US" sz="2200" dirty="0"/>
              <a:t>Inadequate milk production</a:t>
            </a:r>
          </a:p>
          <a:p>
            <a:r>
              <a:rPr lang="en-US" sz="2200" dirty="0"/>
              <a:t>Somewhat uncommon in canine and feline</a:t>
            </a:r>
          </a:p>
          <a:p>
            <a:r>
              <a:rPr lang="en-US" sz="2200" dirty="0"/>
              <a:t>Signalment/Presentation</a:t>
            </a:r>
          </a:p>
          <a:p>
            <a:pPr lvl="1"/>
            <a:r>
              <a:rPr lang="en-US" sz="2000" dirty="0"/>
              <a:t>Nursing bitch </a:t>
            </a:r>
          </a:p>
          <a:p>
            <a:pPr lvl="1"/>
            <a:r>
              <a:rPr lang="en-US" sz="2000" dirty="0"/>
              <a:t>Poorly developed mammary glands late gestation/early after parturition (true agalactia)</a:t>
            </a:r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57766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AABE1-3CCD-4DE9-AF85-10DE4B069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Periparturient Disorders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C6E287-712A-48CC-AA17-D2EF678B04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075" y="2130075"/>
            <a:ext cx="12561453" cy="5062476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Agalactia</a:t>
            </a:r>
          </a:p>
          <a:p>
            <a:r>
              <a:rPr lang="en-US" sz="2200" b="1" dirty="0"/>
              <a:t>History/Clinical Signs</a:t>
            </a:r>
          </a:p>
          <a:p>
            <a:pPr lvl="1"/>
            <a:r>
              <a:rPr lang="en-US" sz="2000" dirty="0"/>
              <a:t>No milk obviously present in glands</a:t>
            </a:r>
          </a:p>
          <a:p>
            <a:pPr lvl="1"/>
            <a:r>
              <a:rPr lang="en-US" sz="2000" dirty="0"/>
              <a:t>Pups not gaining weight, not nursing for long </a:t>
            </a:r>
          </a:p>
          <a:p>
            <a:pPr lvl="1"/>
            <a:r>
              <a:rPr lang="en-US" sz="2000" dirty="0"/>
              <a:t>Sometimes post C-section (prematurity?)</a:t>
            </a:r>
          </a:p>
          <a:p>
            <a:pPr lvl="1"/>
            <a:r>
              <a:rPr lang="en-US" sz="2000" dirty="0"/>
              <a:t>Nervous bitch?</a:t>
            </a:r>
          </a:p>
          <a:p>
            <a:pPr lvl="1"/>
            <a:r>
              <a:rPr lang="en-US" sz="2000" dirty="0"/>
              <a:t>Progesterone supplementation during pregnancy?</a:t>
            </a:r>
          </a:p>
          <a:p>
            <a:pPr lvl="1"/>
            <a:endParaRPr lang="en-US" sz="2000" dirty="0"/>
          </a:p>
          <a:p>
            <a:endParaRPr lang="en-US" sz="2200" dirty="0"/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22479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AABE1-3CCD-4DE9-AF85-10DE4B069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073" y="263001"/>
            <a:ext cx="12561453" cy="1015663"/>
          </a:xfrm>
        </p:spPr>
        <p:txBody>
          <a:bodyPr/>
          <a:lstStyle/>
          <a:p>
            <a:r>
              <a:rPr lang="en-US" dirty="0"/>
              <a:t>Periparturient Disorders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C6E287-712A-48CC-AA17-D2EF678B04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076" y="1400035"/>
            <a:ext cx="7820466" cy="4640157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Agalactia</a:t>
            </a:r>
          </a:p>
          <a:p>
            <a:r>
              <a:rPr lang="en-US" sz="2200" b="1" dirty="0"/>
              <a:t>Etiopathogenesis</a:t>
            </a:r>
          </a:p>
          <a:p>
            <a:pPr lvl="1"/>
            <a:r>
              <a:rPr lang="en-US" sz="2000" dirty="0"/>
              <a:t>Genetic</a:t>
            </a:r>
          </a:p>
          <a:p>
            <a:pPr lvl="1"/>
            <a:r>
              <a:rPr lang="en-US" sz="2000" dirty="0"/>
              <a:t>Stress – epinephrine inhibiting oxytocin (milk letdown)</a:t>
            </a:r>
          </a:p>
          <a:p>
            <a:pPr lvl="1"/>
            <a:r>
              <a:rPr lang="en-US" sz="2000" dirty="0"/>
              <a:t>Systemic Illness</a:t>
            </a:r>
          </a:p>
          <a:p>
            <a:pPr lvl="2"/>
            <a:r>
              <a:rPr lang="en-US" sz="2000" dirty="0"/>
              <a:t>Dehydration</a:t>
            </a:r>
          </a:p>
          <a:p>
            <a:r>
              <a:rPr lang="en-US" sz="2200" b="1" dirty="0"/>
              <a:t>Risk Factors</a:t>
            </a:r>
          </a:p>
          <a:p>
            <a:pPr lvl="1"/>
            <a:r>
              <a:rPr lang="en-US" sz="2000" dirty="0"/>
              <a:t>Premature</a:t>
            </a:r>
          </a:p>
          <a:p>
            <a:pPr lvl="1"/>
            <a:r>
              <a:rPr lang="en-US" sz="2000" dirty="0"/>
              <a:t>Progesterone supplementation during gestation</a:t>
            </a:r>
          </a:p>
          <a:p>
            <a:pPr lvl="1"/>
            <a:endParaRPr lang="en-US" sz="2000" dirty="0"/>
          </a:p>
          <a:p>
            <a:endParaRPr lang="en-US" sz="2200" dirty="0"/>
          </a:p>
          <a:p>
            <a:endParaRPr lang="en-US" sz="2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466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AABE1-3CCD-4DE9-AF85-10DE4B069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073" y="263001"/>
            <a:ext cx="12561453" cy="1015663"/>
          </a:xfrm>
        </p:spPr>
        <p:txBody>
          <a:bodyPr/>
          <a:lstStyle/>
          <a:p>
            <a:r>
              <a:rPr lang="en-US" dirty="0"/>
              <a:t>Periparturient Disorders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C6E287-712A-48CC-AA17-D2EF678B04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075" y="1400035"/>
            <a:ext cx="12561453" cy="6733703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Agalactia</a:t>
            </a:r>
          </a:p>
          <a:p>
            <a:r>
              <a:rPr lang="en-US" sz="2200" b="1" dirty="0"/>
              <a:t>Diagnosis</a:t>
            </a:r>
          </a:p>
          <a:p>
            <a:pPr lvl="1"/>
            <a:r>
              <a:rPr lang="en-US" sz="2000" dirty="0"/>
              <a:t>History/PE</a:t>
            </a:r>
          </a:p>
          <a:p>
            <a:pPr lvl="2"/>
            <a:r>
              <a:rPr lang="en-US" sz="2000" dirty="0"/>
              <a:t>No milk with hand stripping</a:t>
            </a:r>
          </a:p>
          <a:p>
            <a:pPr lvl="2"/>
            <a:r>
              <a:rPr lang="en-US" sz="2000" dirty="0"/>
              <a:t>Are neonates gaining and content?</a:t>
            </a:r>
          </a:p>
          <a:p>
            <a:pPr lvl="2"/>
            <a:r>
              <a:rPr lang="en-US" sz="2000" dirty="0"/>
              <a:t>Pituitary-Ovarian-Mammary gland axis</a:t>
            </a:r>
          </a:p>
          <a:p>
            <a:pPr lvl="1"/>
            <a:r>
              <a:rPr lang="en-US" sz="2000" dirty="0"/>
              <a:t>Evaluate for systemic illness</a:t>
            </a:r>
          </a:p>
          <a:p>
            <a:pPr lvl="2"/>
            <a:r>
              <a:rPr lang="en-US" sz="2000" dirty="0"/>
              <a:t>Assess:  Body condition, pain, hydration, vulvar discharge</a:t>
            </a:r>
          </a:p>
          <a:p>
            <a:pPr lvl="2"/>
            <a:r>
              <a:rPr lang="en-US" sz="2000" dirty="0"/>
              <a:t>CBC</a:t>
            </a:r>
          </a:p>
          <a:p>
            <a:pPr lvl="2"/>
            <a:r>
              <a:rPr lang="en-US" sz="2000" dirty="0"/>
              <a:t>Chemistry</a:t>
            </a:r>
          </a:p>
          <a:p>
            <a:pPr lvl="2"/>
            <a:r>
              <a:rPr lang="en-US" sz="2000" dirty="0"/>
              <a:t>+/- u/s of uterus</a:t>
            </a:r>
          </a:p>
          <a:p>
            <a:pPr lvl="2"/>
            <a:endParaRPr lang="en-US" sz="2000" dirty="0"/>
          </a:p>
          <a:p>
            <a:endParaRPr lang="en-US" sz="2200" dirty="0"/>
          </a:p>
          <a:p>
            <a:endParaRPr lang="en-US" sz="2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150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00C7D-F0F1-4F94-9C8A-0A5565127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075" y="1349303"/>
            <a:ext cx="12561453" cy="800219"/>
          </a:xfrm>
        </p:spPr>
        <p:txBody>
          <a:bodyPr/>
          <a:lstStyle/>
          <a:p>
            <a:r>
              <a:rPr lang="en-US" sz="4000" dirty="0"/>
              <a:t>Goals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53468A-0090-4E6A-8BAB-CAB64F6136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076" y="2487883"/>
            <a:ext cx="11671248" cy="4015715"/>
          </a:xfrm>
        </p:spPr>
        <p:txBody>
          <a:bodyPr/>
          <a:lstStyle/>
          <a:p>
            <a:r>
              <a:rPr lang="en-US" sz="2400" dirty="0"/>
              <a:t>Discuss pre-breeding considerations in the bitch</a:t>
            </a:r>
          </a:p>
          <a:p>
            <a:r>
              <a:rPr lang="en-US" sz="2400" dirty="0"/>
              <a:t>Normal canine pregnancy and parturition – gestation length, pregnancy diagnosis, normal delivery</a:t>
            </a:r>
          </a:p>
          <a:p>
            <a:r>
              <a:rPr lang="en-US" sz="2400" dirty="0"/>
              <a:t>Dystocia (abnormal delivery)</a:t>
            </a:r>
          </a:p>
          <a:p>
            <a:r>
              <a:rPr lang="en-US" sz="2400" dirty="0"/>
              <a:t>Lactation and agalactia review</a:t>
            </a:r>
          </a:p>
          <a:p>
            <a:r>
              <a:rPr lang="en-US" sz="2400" dirty="0"/>
              <a:t>Mastitis review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1259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AABE1-3CCD-4DE9-AF85-10DE4B069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073" y="263001"/>
            <a:ext cx="12561453" cy="1015663"/>
          </a:xfrm>
        </p:spPr>
        <p:txBody>
          <a:bodyPr/>
          <a:lstStyle/>
          <a:p>
            <a:r>
              <a:rPr lang="en-US" dirty="0"/>
              <a:t>Periparturient Disorders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C6E287-712A-48CC-AA17-D2EF678B04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075" y="1400035"/>
            <a:ext cx="12561453" cy="7998665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Agalactia</a:t>
            </a:r>
          </a:p>
          <a:p>
            <a:r>
              <a:rPr lang="en-US" sz="2200" b="1" dirty="0"/>
              <a:t>Treatment</a:t>
            </a:r>
          </a:p>
          <a:p>
            <a:pPr lvl="1"/>
            <a:r>
              <a:rPr lang="en-US" sz="2000" dirty="0"/>
              <a:t>Recognize and treat quickly if possible</a:t>
            </a:r>
          </a:p>
          <a:p>
            <a:pPr lvl="1"/>
            <a:r>
              <a:rPr lang="en-US" sz="2000" dirty="0"/>
              <a:t>Correct dehydration if present</a:t>
            </a:r>
          </a:p>
          <a:p>
            <a:pPr lvl="1"/>
            <a:r>
              <a:rPr lang="en-US" sz="2000" dirty="0"/>
              <a:t>Reduce stress if present</a:t>
            </a:r>
          </a:p>
          <a:p>
            <a:pPr lvl="1"/>
            <a:r>
              <a:rPr lang="en-US" sz="2000" dirty="0"/>
              <a:t>Get pups suckling ASAP</a:t>
            </a:r>
          </a:p>
          <a:p>
            <a:pPr lvl="1"/>
            <a:r>
              <a:rPr lang="en-US" sz="2000" dirty="0"/>
              <a:t>Oxytocin</a:t>
            </a:r>
          </a:p>
          <a:p>
            <a:pPr lvl="2"/>
            <a:r>
              <a:rPr lang="en-US" sz="2000" dirty="0"/>
              <a:t>Helps milk “letdown”</a:t>
            </a:r>
          </a:p>
          <a:p>
            <a:pPr lvl="2"/>
            <a:r>
              <a:rPr lang="en-US" sz="2000" dirty="0"/>
              <a:t>0.5-2U SC</a:t>
            </a:r>
          </a:p>
          <a:p>
            <a:pPr lvl="1"/>
            <a:r>
              <a:rPr lang="en-US" sz="2000" dirty="0"/>
              <a:t>Metoclopramide</a:t>
            </a:r>
          </a:p>
          <a:p>
            <a:pPr lvl="2"/>
            <a:r>
              <a:rPr lang="en-US" sz="2000" dirty="0"/>
              <a:t>Might help prolactin release</a:t>
            </a:r>
          </a:p>
          <a:p>
            <a:pPr lvl="2"/>
            <a:r>
              <a:rPr lang="en-US" sz="2000" dirty="0"/>
              <a:t>0.1-0.2 mg/kg SC q 8-12h</a:t>
            </a:r>
          </a:p>
          <a:p>
            <a:pPr lvl="2"/>
            <a:endParaRPr lang="en-US" sz="2000" dirty="0"/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endParaRPr lang="en-US" sz="2200" dirty="0"/>
          </a:p>
          <a:p>
            <a:endParaRPr lang="en-US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DDB3C7-8355-43C4-826E-ECE757A67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3171" y="770832"/>
            <a:ext cx="1344839" cy="25817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D30440-2D7A-453E-9DFB-868744099A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8600" y="3340666"/>
            <a:ext cx="3234191" cy="32341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954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AABE1-3CCD-4DE9-AF85-10DE4B069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073" y="263001"/>
            <a:ext cx="12561453" cy="1015663"/>
          </a:xfrm>
        </p:spPr>
        <p:txBody>
          <a:bodyPr/>
          <a:lstStyle/>
          <a:p>
            <a:r>
              <a:rPr lang="en-US" dirty="0"/>
              <a:t>Periparturient Disorders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C6E287-712A-48CC-AA17-D2EF678B04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075" y="1400035"/>
            <a:ext cx="12561453" cy="6065828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Agalactia</a:t>
            </a:r>
          </a:p>
          <a:p>
            <a:r>
              <a:rPr lang="en-US" sz="2200" b="1" dirty="0"/>
              <a:t>Treatment</a:t>
            </a:r>
          </a:p>
          <a:p>
            <a:pPr lvl="1"/>
            <a:r>
              <a:rPr lang="en-US" sz="2000" dirty="0"/>
              <a:t>Domperidone</a:t>
            </a:r>
          </a:p>
          <a:p>
            <a:pPr lvl="2"/>
            <a:r>
              <a:rPr lang="en-US" sz="1800" dirty="0"/>
              <a:t>Dopamine receptor antagonist</a:t>
            </a:r>
          </a:p>
          <a:p>
            <a:pPr lvl="2"/>
            <a:r>
              <a:rPr lang="en-US" sz="1800" dirty="0"/>
              <a:t>Results in increase in prolactin</a:t>
            </a:r>
          </a:p>
          <a:p>
            <a:pPr lvl="2"/>
            <a:r>
              <a:rPr lang="en-US" sz="1800" dirty="0"/>
              <a:t>2.2 mg/kg po BID</a:t>
            </a:r>
          </a:p>
          <a:p>
            <a:pPr lvl="1"/>
            <a:r>
              <a:rPr lang="en-US" sz="1800" dirty="0"/>
              <a:t>Acupuncture</a:t>
            </a:r>
          </a:p>
          <a:p>
            <a:pPr lvl="2"/>
            <a:endParaRPr lang="en-US" sz="2000" dirty="0"/>
          </a:p>
          <a:p>
            <a:pPr lvl="2"/>
            <a:endParaRPr lang="en-US" sz="2000" dirty="0"/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endParaRPr lang="en-US" sz="2200" dirty="0"/>
          </a:p>
          <a:p>
            <a:endParaRPr lang="en-US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060DAC-07C8-4DE1-97AF-BBD5B6394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5656" y="3886200"/>
            <a:ext cx="3809999" cy="29479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B21B67-23C6-478C-A6EF-2B891D5308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1249" y="1358522"/>
            <a:ext cx="5140932" cy="22662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959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AABE1-3CCD-4DE9-AF85-10DE4B069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22" y="28602"/>
            <a:ext cx="7581205" cy="1015663"/>
          </a:xfrm>
        </p:spPr>
        <p:txBody>
          <a:bodyPr/>
          <a:lstStyle/>
          <a:p>
            <a:r>
              <a:rPr lang="en-US" dirty="0"/>
              <a:t>Periparturient Disorders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C6E287-712A-48CC-AA17-D2EF678B04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241" y="1044265"/>
            <a:ext cx="13047288" cy="6736781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/>
              <a:t>Mastitis</a:t>
            </a:r>
          </a:p>
          <a:p>
            <a:pPr marL="0" indent="0">
              <a:buNone/>
            </a:pPr>
            <a:r>
              <a:rPr lang="en-US" sz="2400" dirty="0"/>
              <a:t>Inflammation of the mammary gland caused by infectious agent (bacteria)</a:t>
            </a:r>
          </a:p>
          <a:p>
            <a:pPr marL="0" indent="0">
              <a:buNone/>
            </a:pPr>
            <a:endParaRPr lang="en-US" sz="2400" b="1" dirty="0"/>
          </a:p>
          <a:p>
            <a:r>
              <a:rPr lang="en-US" sz="2200" b="1" dirty="0"/>
              <a:t>Signalment/Presentation</a:t>
            </a:r>
          </a:p>
          <a:p>
            <a:pPr lvl="1"/>
            <a:r>
              <a:rPr lang="en-US" sz="2000" dirty="0"/>
              <a:t>Nursing bitch (rarely pseudocyesis)</a:t>
            </a:r>
          </a:p>
          <a:p>
            <a:pPr lvl="2"/>
            <a:r>
              <a:rPr lang="en-US" sz="2000" dirty="0"/>
              <a:t>Small litters </a:t>
            </a:r>
          </a:p>
          <a:p>
            <a:pPr lvl="2"/>
            <a:r>
              <a:rPr lang="en-US" sz="2000" dirty="0"/>
              <a:t>Large litters</a:t>
            </a:r>
          </a:p>
          <a:p>
            <a:pPr lvl="1"/>
            <a:r>
              <a:rPr lang="en-US" sz="2000" dirty="0"/>
              <a:t>Firm, reddened, painful mammary gland</a:t>
            </a:r>
          </a:p>
          <a:p>
            <a:pPr lvl="2"/>
            <a:r>
              <a:rPr lang="en-US" sz="2000" dirty="0"/>
              <a:t>Can be one or multiple glands</a:t>
            </a:r>
          </a:p>
          <a:p>
            <a:pPr lvl="2"/>
            <a:r>
              <a:rPr lang="en-US" sz="2000" dirty="0"/>
              <a:t>Abnormal milk </a:t>
            </a:r>
          </a:p>
          <a:p>
            <a:pPr lvl="1"/>
            <a:endParaRPr lang="en-US" sz="2000" dirty="0"/>
          </a:p>
          <a:p>
            <a:endParaRPr lang="en-US" sz="2200" dirty="0"/>
          </a:p>
          <a:p>
            <a:endParaRPr lang="en-US" sz="2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587D49-1E2D-4439-AF57-D59E225C4A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6212" y="1546658"/>
            <a:ext cx="2651594" cy="19870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73B510-7A2C-478B-90B6-F606F0AF9C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0187" y="2540199"/>
            <a:ext cx="2811191" cy="21083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E6E8A5-1020-4738-A60D-7DECA6A33A90}"/>
              </a:ext>
            </a:extLst>
          </p:cNvPr>
          <p:cNvSpPr txBox="1"/>
          <p:nvPr/>
        </p:nvSpPr>
        <p:spPr>
          <a:xfrm>
            <a:off x="10581378" y="3624714"/>
            <a:ext cx="216962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Courtesy: </a:t>
            </a:r>
            <a:r>
              <a:rPr lang="en-US" sz="600" b="1" dirty="0">
                <a:solidFill>
                  <a:srgbClr val="135355"/>
                </a:solidFill>
                <a:effectLst/>
                <a:latin typeface="Trebuchet MS" panose="020B0603020202020204" pitchFamily="34" charset="0"/>
              </a:rPr>
              <a:t>Margaret V. (Peggy) Root </a:t>
            </a:r>
            <a:r>
              <a:rPr lang="en-US" sz="600" b="1" dirty="0" err="1">
                <a:solidFill>
                  <a:srgbClr val="135355"/>
                </a:solidFill>
                <a:effectLst/>
                <a:latin typeface="Trebuchet MS" panose="020B0603020202020204" pitchFamily="34" charset="0"/>
              </a:rPr>
              <a:t>Kustritz</a:t>
            </a:r>
            <a:r>
              <a:rPr lang="en-US" sz="600" b="1" dirty="0">
                <a:solidFill>
                  <a:srgbClr val="135355"/>
                </a:solidFill>
                <a:effectLst/>
                <a:latin typeface="Trebuchet MS" panose="020B0603020202020204" pitchFamily="34" charset="0"/>
              </a:rPr>
              <a:t>, DVM, PhD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8450C5-30F0-41A9-B358-7B61FA907A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7558" y="5324278"/>
            <a:ext cx="2810500" cy="21093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20D1B2-808B-42CC-8AAC-710D6A16D2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27872" y="5695459"/>
            <a:ext cx="2651594" cy="19850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30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AABE1-3CCD-4DE9-AF85-10DE4B069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Periparturient Disorders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C6E287-712A-48CC-AA17-D2EF678B04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075" y="2130075"/>
            <a:ext cx="12561453" cy="4686989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Mastitis</a:t>
            </a:r>
          </a:p>
          <a:p>
            <a:r>
              <a:rPr lang="en-US" sz="2400" b="1" dirty="0"/>
              <a:t>History/Clinical Signs</a:t>
            </a:r>
          </a:p>
          <a:p>
            <a:pPr lvl="1"/>
            <a:r>
              <a:rPr lang="en-US" sz="2200" dirty="0"/>
              <a:t>Hot, painful gland(s)</a:t>
            </a:r>
          </a:p>
          <a:p>
            <a:pPr lvl="1"/>
            <a:r>
              <a:rPr lang="en-US" sz="2200" dirty="0"/>
              <a:t>Fever, lethargy, anorexia</a:t>
            </a:r>
          </a:p>
          <a:p>
            <a:pPr lvl="1"/>
            <a:r>
              <a:rPr lang="en-US" sz="2200" dirty="0"/>
              <a:t>Neglecting neonates</a:t>
            </a:r>
          </a:p>
          <a:p>
            <a:pPr lvl="1"/>
            <a:r>
              <a:rPr lang="en-US" sz="2200" dirty="0"/>
              <a:t>Pups not gaining weight</a:t>
            </a:r>
          </a:p>
          <a:p>
            <a:pPr lvl="1"/>
            <a:endParaRPr lang="en-US" sz="2000" dirty="0"/>
          </a:p>
          <a:p>
            <a:endParaRPr lang="en-US" sz="2200" dirty="0"/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07292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AABE1-3CCD-4DE9-AF85-10DE4B069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073" y="263001"/>
            <a:ext cx="12561453" cy="1015663"/>
          </a:xfrm>
        </p:spPr>
        <p:txBody>
          <a:bodyPr/>
          <a:lstStyle/>
          <a:p>
            <a:r>
              <a:rPr lang="en-US" dirty="0"/>
              <a:t>Periparturient Disorders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C6E287-712A-48CC-AA17-D2EF678B04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075" y="1400035"/>
            <a:ext cx="12561453" cy="6884513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Mastitis</a:t>
            </a:r>
          </a:p>
          <a:p>
            <a:r>
              <a:rPr lang="en-US" sz="2400" b="1" dirty="0"/>
              <a:t>Etiopathogenesis</a:t>
            </a:r>
          </a:p>
          <a:p>
            <a:pPr lvl="1"/>
            <a:r>
              <a:rPr lang="en-US" sz="2000" dirty="0"/>
              <a:t>Ascending infection (hematogenous spread possible)</a:t>
            </a:r>
          </a:p>
          <a:p>
            <a:pPr lvl="1"/>
            <a:r>
              <a:rPr lang="en-US" sz="2000" dirty="0"/>
              <a:t>Milk congestion (</a:t>
            </a:r>
            <a:r>
              <a:rPr lang="en-US" sz="2000" dirty="0" err="1"/>
              <a:t>galactostasis</a:t>
            </a:r>
            <a:r>
              <a:rPr lang="en-US" sz="2000" dirty="0"/>
              <a:t>)</a:t>
            </a:r>
          </a:p>
          <a:p>
            <a:pPr lvl="2"/>
            <a:r>
              <a:rPr lang="en-US" sz="2000" dirty="0"/>
              <a:t>Infrequent milk expression leads to gland congestion</a:t>
            </a:r>
          </a:p>
          <a:p>
            <a:pPr lvl="2"/>
            <a:r>
              <a:rPr lang="en-US" sz="2000" dirty="0"/>
              <a:t>Ascending bacterial infection</a:t>
            </a:r>
          </a:p>
          <a:p>
            <a:pPr lvl="3"/>
            <a:r>
              <a:rPr lang="en-US" sz="2000" dirty="0"/>
              <a:t>E.coli, Strep, Staph</a:t>
            </a:r>
          </a:p>
          <a:p>
            <a:r>
              <a:rPr lang="en-US" sz="2200" b="1" dirty="0"/>
              <a:t>Risk Factors</a:t>
            </a:r>
          </a:p>
          <a:p>
            <a:pPr lvl="1"/>
            <a:r>
              <a:rPr lang="en-US" sz="2000" dirty="0"/>
              <a:t>Infrequent nursing – </a:t>
            </a:r>
            <a:r>
              <a:rPr lang="en-US" sz="2000" dirty="0" err="1"/>
              <a:t>galactostasis</a:t>
            </a:r>
            <a:r>
              <a:rPr lang="en-US" sz="2000" dirty="0"/>
              <a:t>	</a:t>
            </a:r>
          </a:p>
          <a:p>
            <a:pPr lvl="1"/>
            <a:r>
              <a:rPr lang="en-US" sz="2000" dirty="0"/>
              <a:t>Poor sanitary conditions</a:t>
            </a:r>
          </a:p>
          <a:p>
            <a:pPr lvl="1"/>
            <a:r>
              <a:rPr lang="en-US" sz="2000" dirty="0"/>
              <a:t>Trauma</a:t>
            </a:r>
          </a:p>
          <a:p>
            <a:pPr lvl="1"/>
            <a:endParaRPr lang="en-US" sz="2000" dirty="0"/>
          </a:p>
          <a:p>
            <a:endParaRPr lang="en-US" sz="2200" dirty="0"/>
          </a:p>
          <a:p>
            <a:endParaRPr lang="en-US" sz="2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678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AABE1-3CCD-4DE9-AF85-10DE4B069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073" y="263001"/>
            <a:ext cx="12561453" cy="1015663"/>
          </a:xfrm>
        </p:spPr>
        <p:txBody>
          <a:bodyPr/>
          <a:lstStyle/>
          <a:p>
            <a:r>
              <a:rPr lang="en-US" dirty="0"/>
              <a:t>Periparturient Disorders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C6E287-712A-48CC-AA17-D2EF678B04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075" y="1400035"/>
            <a:ext cx="12561453" cy="6733703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Mastitis</a:t>
            </a:r>
          </a:p>
          <a:p>
            <a:r>
              <a:rPr lang="en-US" sz="2200" b="1" dirty="0"/>
              <a:t>Diagnosis</a:t>
            </a:r>
          </a:p>
          <a:p>
            <a:pPr lvl="1"/>
            <a:r>
              <a:rPr lang="en-US" sz="2000" dirty="0"/>
              <a:t>Usually based on history and physical exam</a:t>
            </a:r>
          </a:p>
          <a:p>
            <a:pPr lvl="1"/>
            <a:r>
              <a:rPr lang="en-US" sz="2000" dirty="0"/>
              <a:t>CBC</a:t>
            </a:r>
          </a:p>
          <a:p>
            <a:pPr lvl="2"/>
            <a:r>
              <a:rPr lang="en-US" sz="2000" dirty="0"/>
              <a:t>Leukocytosis in severe cases </a:t>
            </a:r>
          </a:p>
          <a:p>
            <a:pPr lvl="1"/>
            <a:r>
              <a:rPr lang="en-US" sz="2000" dirty="0"/>
              <a:t>Chemistry</a:t>
            </a:r>
          </a:p>
          <a:p>
            <a:pPr lvl="2"/>
            <a:r>
              <a:rPr lang="en-US" sz="2000" dirty="0"/>
              <a:t>Usually within normal limits</a:t>
            </a:r>
          </a:p>
          <a:p>
            <a:pPr lvl="1"/>
            <a:r>
              <a:rPr lang="en-US" sz="2000" dirty="0"/>
              <a:t>Cytology	</a:t>
            </a:r>
          </a:p>
          <a:p>
            <a:pPr lvl="2"/>
            <a:r>
              <a:rPr lang="en-US" sz="2000" dirty="0"/>
              <a:t>Milk/discharge often reveals inflammatory cells</a:t>
            </a:r>
          </a:p>
          <a:p>
            <a:pPr lvl="1"/>
            <a:r>
              <a:rPr lang="en-US" sz="2000" dirty="0"/>
              <a:t>Culture</a:t>
            </a:r>
          </a:p>
          <a:p>
            <a:pPr lvl="2"/>
            <a:r>
              <a:rPr lang="en-US" sz="2000" dirty="0"/>
              <a:t>Always culture milk/discharge (even if it appears normal)</a:t>
            </a:r>
          </a:p>
          <a:p>
            <a:pPr lvl="2"/>
            <a:r>
              <a:rPr lang="en-US" sz="2000" dirty="0"/>
              <a:t>FNA v. Expression</a:t>
            </a:r>
          </a:p>
          <a:p>
            <a:endParaRPr lang="en-US" sz="2200" dirty="0"/>
          </a:p>
          <a:p>
            <a:endParaRPr lang="en-US" sz="2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236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AABE1-3CCD-4DE9-AF85-10DE4B069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073" y="263001"/>
            <a:ext cx="12561453" cy="1015663"/>
          </a:xfrm>
        </p:spPr>
        <p:txBody>
          <a:bodyPr/>
          <a:lstStyle/>
          <a:p>
            <a:r>
              <a:rPr lang="en-US" dirty="0"/>
              <a:t>Periparturient Disorders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C6E287-712A-48CC-AA17-D2EF678B04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075" y="1400035"/>
            <a:ext cx="12561453" cy="7183057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Mastitis</a:t>
            </a:r>
          </a:p>
          <a:p>
            <a:r>
              <a:rPr lang="en-US" sz="2200" b="1" dirty="0"/>
              <a:t>Treatment</a:t>
            </a:r>
          </a:p>
          <a:p>
            <a:pPr lvl="1"/>
            <a:r>
              <a:rPr lang="en-US" sz="1800" dirty="0"/>
              <a:t>Supportive</a:t>
            </a:r>
          </a:p>
          <a:p>
            <a:pPr lvl="2"/>
            <a:r>
              <a:rPr lang="en-US" sz="1800" dirty="0"/>
              <a:t>Patients can present severely ill (dehydration, shock) – IV fluid therapy, IV antibiotics</a:t>
            </a:r>
          </a:p>
          <a:p>
            <a:pPr lvl="1"/>
            <a:r>
              <a:rPr lang="en-US" sz="1800" dirty="0"/>
              <a:t>Pain/Inflammation Control</a:t>
            </a:r>
          </a:p>
          <a:p>
            <a:pPr lvl="2"/>
            <a:r>
              <a:rPr lang="en-US" sz="1800" dirty="0"/>
              <a:t>Patients are significantly painful</a:t>
            </a:r>
          </a:p>
          <a:p>
            <a:pPr lvl="2"/>
            <a:r>
              <a:rPr lang="en-US" sz="1800" dirty="0"/>
              <a:t>Base therapy knowing all meds will be passed to nursing offspring</a:t>
            </a:r>
          </a:p>
          <a:p>
            <a:pPr lvl="2"/>
            <a:r>
              <a:rPr lang="en-US" sz="1800" dirty="0"/>
              <a:t>Hot packing – encourage drainage</a:t>
            </a:r>
          </a:p>
          <a:p>
            <a:pPr lvl="2"/>
            <a:r>
              <a:rPr lang="en-US" sz="1800" dirty="0"/>
              <a:t>Cabbage leaves – </a:t>
            </a:r>
          </a:p>
          <a:p>
            <a:pPr lvl="3"/>
            <a:r>
              <a:rPr lang="en-US" sz="1800" dirty="0"/>
              <a:t>Alternating warm/cool</a:t>
            </a:r>
          </a:p>
          <a:p>
            <a:pPr lvl="3"/>
            <a:r>
              <a:rPr lang="en-US" sz="1800" dirty="0"/>
              <a:t>Enzyme action?  </a:t>
            </a:r>
            <a:r>
              <a:rPr lang="en-US" sz="1800" dirty="0" err="1"/>
              <a:t>Glucosinolates</a:t>
            </a:r>
            <a:r>
              <a:rPr lang="en-US" sz="1800" dirty="0"/>
              <a:t> reduce inflammation….</a:t>
            </a:r>
          </a:p>
          <a:p>
            <a:pPr lvl="2"/>
            <a:endParaRPr lang="en-US" sz="1800" dirty="0"/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endParaRPr lang="en-US" sz="2200" dirty="0"/>
          </a:p>
          <a:p>
            <a:endParaRPr lang="en-US" sz="2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559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AABE1-3CCD-4DE9-AF85-10DE4B069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073" y="263001"/>
            <a:ext cx="12561453" cy="1015663"/>
          </a:xfrm>
        </p:spPr>
        <p:txBody>
          <a:bodyPr/>
          <a:lstStyle/>
          <a:p>
            <a:r>
              <a:rPr lang="en-US" dirty="0"/>
              <a:t>Periparturient Disorders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C6E287-712A-48CC-AA17-D2EF678B04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075" y="1400035"/>
            <a:ext cx="12561453" cy="5653908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Mastitis</a:t>
            </a:r>
          </a:p>
          <a:p>
            <a:r>
              <a:rPr lang="en-US" sz="2200" b="1" dirty="0"/>
              <a:t>Treatment</a:t>
            </a:r>
          </a:p>
          <a:p>
            <a:pPr lvl="1"/>
            <a:r>
              <a:rPr lang="en-US" sz="2000" dirty="0"/>
              <a:t>Antimicrobial Therapy</a:t>
            </a:r>
          </a:p>
          <a:p>
            <a:pPr lvl="2"/>
            <a:r>
              <a:rPr lang="en-US" sz="2000" dirty="0"/>
              <a:t>All antibiotics will be passed in milk</a:t>
            </a:r>
          </a:p>
          <a:p>
            <a:pPr lvl="2"/>
            <a:r>
              <a:rPr lang="en-US" sz="2000" dirty="0"/>
              <a:t>Start with broad spectrum and base final decision on culture</a:t>
            </a:r>
          </a:p>
          <a:p>
            <a:pPr lvl="2"/>
            <a:r>
              <a:rPr lang="en-US" sz="2000" dirty="0"/>
              <a:t>Probiotics – dam and offspring</a:t>
            </a:r>
          </a:p>
          <a:p>
            <a:pPr lvl="1"/>
            <a:r>
              <a:rPr lang="en-US" sz="2000" dirty="0">
                <a:highlight>
                  <a:srgbClr val="FFFF00"/>
                </a:highlight>
              </a:rPr>
              <a:t>Keep glands expressed</a:t>
            </a:r>
          </a:p>
          <a:p>
            <a:pPr lvl="2"/>
            <a:r>
              <a:rPr lang="en-US" sz="2000" dirty="0">
                <a:highlight>
                  <a:srgbClr val="FFFF00"/>
                </a:highlight>
              </a:rPr>
              <a:t>Hand stripping</a:t>
            </a:r>
          </a:p>
          <a:p>
            <a:pPr lvl="2"/>
            <a:r>
              <a:rPr lang="en-US" sz="2000" dirty="0"/>
              <a:t>Keep pups nursing</a:t>
            </a:r>
          </a:p>
          <a:p>
            <a:pPr lvl="3"/>
            <a:r>
              <a:rPr lang="en-US" sz="2000" dirty="0"/>
              <a:t>Controversial</a:t>
            </a:r>
          </a:p>
          <a:p>
            <a:pPr marL="699614" lvl="1" indent="0">
              <a:buNone/>
            </a:pPr>
            <a:endParaRPr lang="en-US" sz="1800" dirty="0"/>
          </a:p>
          <a:p>
            <a:pPr lvl="2"/>
            <a:endParaRPr lang="en-US" sz="1800" dirty="0"/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endParaRPr lang="en-US" sz="2200" dirty="0"/>
          </a:p>
          <a:p>
            <a:endParaRPr lang="en-US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A066A0-BF68-45F1-99BE-EF20F82739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4725" y="296458"/>
            <a:ext cx="3034800" cy="3034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EA3F3B-42AF-420F-B97B-62BD34BB9E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7035" y="3728171"/>
            <a:ext cx="3034800" cy="303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422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AABE1-3CCD-4DE9-AF85-10DE4B069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073" y="263001"/>
            <a:ext cx="12561453" cy="1015663"/>
          </a:xfrm>
        </p:spPr>
        <p:txBody>
          <a:bodyPr/>
          <a:lstStyle/>
          <a:p>
            <a:r>
              <a:rPr lang="en-US" dirty="0"/>
              <a:t>Periparturient Disorders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C6E287-712A-48CC-AA17-D2EF678B04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075" y="1903977"/>
            <a:ext cx="8841045" cy="3964445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Mastitis</a:t>
            </a:r>
          </a:p>
          <a:p>
            <a:r>
              <a:rPr lang="en-US" sz="2400" b="1" dirty="0"/>
              <a:t>Treatment</a:t>
            </a:r>
          </a:p>
          <a:p>
            <a:pPr lvl="1"/>
            <a:r>
              <a:rPr lang="en-US" sz="2200" dirty="0"/>
              <a:t>Surgery</a:t>
            </a:r>
          </a:p>
          <a:p>
            <a:pPr lvl="2"/>
            <a:r>
              <a:rPr lang="en-US" sz="2000" dirty="0"/>
              <a:t>Abscess drainage might be necessary in severe cases</a:t>
            </a:r>
          </a:p>
          <a:p>
            <a:pPr lvl="2"/>
            <a:r>
              <a:rPr lang="en-US" sz="2000" dirty="0"/>
              <a:t>Mastectomy</a:t>
            </a:r>
          </a:p>
          <a:p>
            <a:pPr lvl="2"/>
            <a:endParaRPr lang="en-US" sz="1800" dirty="0"/>
          </a:p>
          <a:p>
            <a:pPr lvl="2"/>
            <a:endParaRPr lang="en-US" sz="1800" dirty="0"/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endParaRPr lang="en-US" sz="2200" dirty="0"/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58935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978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7755A-7F02-4527-AF66-EE3FC2DE4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075" y="366649"/>
            <a:ext cx="5325252" cy="1046441"/>
          </a:xfrm>
        </p:spPr>
        <p:txBody>
          <a:bodyPr/>
          <a:lstStyle>
            <a:defPPr>
              <a:defRPr lang="en-US"/>
            </a:defPPr>
            <a:lvl1pPr marL="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145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629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443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257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9072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0886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7013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158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20" dirty="0"/>
              <a:t>Pre-Breeding Considerations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F23810-1F25-42E2-9592-CF492F4B89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076" y="2022371"/>
            <a:ext cx="12561453" cy="5741543"/>
          </a:xfrm>
        </p:spPr>
        <p:txBody>
          <a:bodyPr/>
          <a:lstStyle>
            <a:defPPr>
              <a:defRPr lang="en-US"/>
            </a:defPPr>
            <a:lvl1pPr marL="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145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629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443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257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9072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0886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7013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158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en-US" b="1" dirty="0"/>
              <a:t>General Physical Examination</a:t>
            </a:r>
          </a:p>
          <a:p>
            <a:pPr lvl="1"/>
            <a:r>
              <a:rPr lang="en-US" dirty="0"/>
              <a:t>Nose to tail physical examination</a:t>
            </a:r>
          </a:p>
          <a:p>
            <a:pPr lvl="1"/>
            <a:r>
              <a:rPr lang="en-US" dirty="0"/>
              <a:t>Body condition score</a:t>
            </a:r>
          </a:p>
          <a:p>
            <a:pPr marL="699630" lvl="1" indent="0">
              <a:buNone/>
            </a:pPr>
            <a:endParaRPr lang="en-US" dirty="0"/>
          </a:p>
          <a:p>
            <a:pPr indent="0">
              <a:buNone/>
            </a:pPr>
            <a:r>
              <a:rPr lang="en-US" b="1" dirty="0"/>
              <a:t>Reproductive System Examination</a:t>
            </a:r>
          </a:p>
          <a:p>
            <a:pPr lvl="1"/>
            <a:r>
              <a:rPr lang="en-US" dirty="0"/>
              <a:t>Vulvar conformation</a:t>
            </a:r>
          </a:p>
          <a:p>
            <a:pPr lvl="1"/>
            <a:r>
              <a:rPr lang="en-US" dirty="0" err="1"/>
              <a:t>Vestibulo</a:t>
            </a:r>
            <a:r>
              <a:rPr lang="en-US" dirty="0"/>
              <a:t>-vaginal junction</a:t>
            </a:r>
          </a:p>
          <a:p>
            <a:pPr lvl="2"/>
            <a:r>
              <a:rPr lang="en-US" dirty="0"/>
              <a:t>Persistent Hymen</a:t>
            </a:r>
          </a:p>
          <a:p>
            <a:pPr lvl="2"/>
            <a:r>
              <a:rPr lang="en-US" dirty="0"/>
              <a:t>Stricture</a:t>
            </a:r>
          </a:p>
          <a:p>
            <a:pPr lvl="2"/>
            <a:r>
              <a:rPr lang="en-US" dirty="0"/>
              <a:t>Septum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AE2DDB-191B-4EC0-BA5D-7638CA4F5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2284" y="4343644"/>
            <a:ext cx="5334462" cy="21947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8F11D3-A163-47B6-AB4D-EA3973800D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1682" y="470678"/>
            <a:ext cx="4137847" cy="310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03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7755A-7F02-4527-AF66-EE3FC2DE4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074" y="785226"/>
            <a:ext cx="4884267" cy="627864"/>
          </a:xfrm>
        </p:spPr>
        <p:txBody>
          <a:bodyPr/>
          <a:lstStyle>
            <a:defPPr>
              <a:defRPr lang="en-US"/>
            </a:defPPr>
            <a:lvl1pPr marL="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145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629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443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257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9072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0886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7013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158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20" dirty="0"/>
              <a:t>Pre-Breeding Considerations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F23810-1F25-42E2-9592-CF492F4B89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076" y="2419938"/>
            <a:ext cx="12561453" cy="1914478"/>
          </a:xfrm>
        </p:spPr>
        <p:txBody>
          <a:bodyPr/>
          <a:lstStyle>
            <a:defPPr>
              <a:defRPr lang="en-US"/>
            </a:defPPr>
            <a:lvl1pPr marL="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145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629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443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257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9072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0886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7013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158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en-US" b="1" dirty="0"/>
              <a:t>Mammary Glands</a:t>
            </a:r>
          </a:p>
          <a:p>
            <a:pPr lvl="1"/>
            <a:r>
              <a:rPr lang="en-US" dirty="0"/>
              <a:t>Normal Anatomy</a:t>
            </a:r>
          </a:p>
          <a:p>
            <a:pPr lvl="1"/>
            <a:r>
              <a:rPr lang="en-US" dirty="0"/>
              <a:t>Masses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3F994F-C3F2-4623-9236-B738D7E91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4828" y="1502545"/>
            <a:ext cx="2898352" cy="40832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9DB28D-187A-4DC3-8388-13E3160038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8191" y="1694499"/>
            <a:ext cx="2669127" cy="17140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870AA2-8E4A-459B-969F-8240B1D60E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0856" y="4355366"/>
            <a:ext cx="2752725" cy="167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69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9000">
              <a:schemeClr val="accent1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7755A-7F02-4527-AF66-EE3FC2DE4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045" y="228283"/>
            <a:ext cx="4935598" cy="627864"/>
          </a:xfrm>
        </p:spPr>
        <p:txBody>
          <a:bodyPr/>
          <a:lstStyle>
            <a:defPPr>
              <a:defRPr lang="en-US"/>
            </a:defPPr>
            <a:lvl1pPr marL="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145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629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443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257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9072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0886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7013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158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20" dirty="0"/>
              <a:t>Pre-Breeding Considerations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F23810-1F25-42E2-9592-CF492F4B89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0293" y="1080070"/>
            <a:ext cx="5230350" cy="5032724"/>
          </a:xfrm>
        </p:spPr>
        <p:txBody>
          <a:bodyPr/>
          <a:lstStyle>
            <a:defPPr>
              <a:defRPr lang="en-US"/>
            </a:defPPr>
            <a:lvl1pPr marL="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145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629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443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257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9072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0886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7013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158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/>
              <a:t>Effects of inappropriate nutrition</a:t>
            </a:r>
            <a:r>
              <a:rPr lang="en-US" sz="2000" dirty="0"/>
              <a:t>						</a:t>
            </a:r>
          </a:p>
          <a:p>
            <a:pPr indent="0">
              <a:buNone/>
            </a:pPr>
            <a:r>
              <a:rPr lang="en-US" sz="2267" b="1" dirty="0"/>
              <a:t>Underfeeding:			</a:t>
            </a:r>
          </a:p>
          <a:p>
            <a:pPr lvl="1"/>
            <a:r>
              <a:rPr lang="en-US" sz="2000" dirty="0"/>
              <a:t>Small litter</a:t>
            </a:r>
          </a:p>
          <a:p>
            <a:pPr lvl="1"/>
            <a:r>
              <a:rPr lang="en-US" sz="2000" dirty="0"/>
              <a:t>Decreased fertility</a:t>
            </a:r>
          </a:p>
          <a:p>
            <a:pPr lvl="1"/>
            <a:r>
              <a:rPr lang="en-US" sz="2000" dirty="0"/>
              <a:t>Low birth weight</a:t>
            </a:r>
          </a:p>
          <a:p>
            <a:pPr lvl="1"/>
            <a:r>
              <a:rPr lang="en-US" sz="2000" dirty="0"/>
              <a:t>Increased neonatal morbidity and mortality</a:t>
            </a:r>
          </a:p>
          <a:p>
            <a:pPr lvl="1"/>
            <a:r>
              <a:rPr lang="en-US" sz="2000" dirty="0"/>
              <a:t>Decreased milk yield</a:t>
            </a:r>
          </a:p>
          <a:p>
            <a:pPr lvl="1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C31EA3-BAFC-4887-9E8E-7DAA586D3EB8}"/>
              </a:ext>
            </a:extLst>
          </p:cNvPr>
          <p:cNvSpPr txBox="1"/>
          <p:nvPr/>
        </p:nvSpPr>
        <p:spPr>
          <a:xfrm>
            <a:off x="8220362" y="2876203"/>
            <a:ext cx="3941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145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629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443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257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9072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0886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7013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158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2212" lvl="1" indent="-342908">
              <a:buFont typeface="Arial" panose="020B0604020202020204" pitchFamily="34" charset="0"/>
              <a:buChar char="•"/>
            </a:pPr>
            <a:endParaRPr lang="en-US" sz="1765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46366C-909C-4B2B-83DD-93AFE701D8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6325" y="228283"/>
            <a:ext cx="2840982" cy="36579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F0FC7B-17DA-4CD7-B329-0E26A7B0C3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3074" y="2487046"/>
            <a:ext cx="3127519" cy="27983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8C604B-C4AF-45EB-931E-CCBC0E0487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1311" y="3994329"/>
            <a:ext cx="3700593" cy="26215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5416980-484B-4C50-ADA1-0546779341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97363" y="6723966"/>
            <a:ext cx="2920237" cy="37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17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7755A-7F02-4527-AF66-EE3FC2DE4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075" y="785226"/>
            <a:ext cx="5049637" cy="627864"/>
          </a:xfrm>
        </p:spPr>
        <p:txBody>
          <a:bodyPr/>
          <a:lstStyle>
            <a:defPPr>
              <a:defRPr lang="en-US"/>
            </a:defPPr>
            <a:lvl1pPr marL="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145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629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443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257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9072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0886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7013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158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20" dirty="0"/>
              <a:t>Pre-Breeding Considerations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F23810-1F25-42E2-9592-CF492F4B89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075" y="2075678"/>
            <a:ext cx="5838038" cy="4146328"/>
          </a:xfrm>
        </p:spPr>
        <p:txBody>
          <a:bodyPr/>
          <a:lstStyle>
            <a:defPPr>
              <a:defRPr lang="en-US"/>
            </a:defPPr>
            <a:lvl1pPr marL="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145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629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443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257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9072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0886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7013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158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en-US" sz="2267" b="1" dirty="0"/>
              <a:t>Blood Profile</a:t>
            </a:r>
          </a:p>
          <a:p>
            <a:pPr lvl="1"/>
            <a:r>
              <a:rPr lang="en-US" sz="2000" dirty="0"/>
              <a:t>General Health Profile and Urinalysis</a:t>
            </a:r>
          </a:p>
          <a:p>
            <a:pPr lvl="1"/>
            <a:r>
              <a:rPr lang="en-US" sz="2000" dirty="0"/>
              <a:t>Heartworm Disease</a:t>
            </a:r>
          </a:p>
          <a:p>
            <a:pPr lvl="1"/>
            <a:r>
              <a:rPr lang="en-US" sz="2000" dirty="0"/>
              <a:t>Regional Diseases</a:t>
            </a:r>
          </a:p>
          <a:p>
            <a:pPr lvl="2"/>
            <a:r>
              <a:rPr lang="en-US" sz="2000" dirty="0"/>
              <a:t>Lyme</a:t>
            </a:r>
          </a:p>
          <a:p>
            <a:pPr lvl="2"/>
            <a:r>
              <a:rPr lang="en-US" sz="2000" dirty="0"/>
              <a:t>Coccidioidomycosis</a:t>
            </a:r>
          </a:p>
          <a:p>
            <a:pPr lvl="1"/>
            <a:r>
              <a:rPr lang="en-US" sz="2000" dirty="0"/>
              <a:t>Thyroid </a:t>
            </a:r>
          </a:p>
          <a:p>
            <a:pPr lvl="1"/>
            <a:r>
              <a:rPr lang="en-US" sz="2000" dirty="0"/>
              <a:t>Brucellosis Test</a:t>
            </a:r>
          </a:p>
          <a:p>
            <a:pPr lvl="1"/>
            <a:r>
              <a:rPr lang="en-US" dirty="0"/>
              <a:t>Fecal Examination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758A55-191E-4D53-A01B-97A205A1C3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2335" y="1081323"/>
            <a:ext cx="5082449" cy="536405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45EA55F-09AB-4227-9673-96A3289A189D}"/>
              </a:ext>
            </a:extLst>
          </p:cNvPr>
          <p:cNvSpPr/>
          <p:nvPr/>
        </p:nvSpPr>
        <p:spPr>
          <a:xfrm>
            <a:off x="8783392" y="1972259"/>
            <a:ext cx="566670" cy="10341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5D2C99-91D5-4F69-A249-CD5EEF7193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3781" y="1969483"/>
            <a:ext cx="566977" cy="975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2EC063-483D-4DBC-89FD-F48D2FC371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3085" y="2253326"/>
            <a:ext cx="566977" cy="975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9EEB67-3184-4078-9147-C140FCA426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3781" y="2373131"/>
            <a:ext cx="566977" cy="975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3B03BA-D6E2-4D0B-8A95-3AFE0A8521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3781" y="2542844"/>
            <a:ext cx="566977" cy="9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83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7755A-7F02-4527-AF66-EE3FC2DE4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076" y="1293059"/>
            <a:ext cx="12561453" cy="627864"/>
          </a:xfrm>
        </p:spPr>
        <p:txBody>
          <a:bodyPr/>
          <a:lstStyle>
            <a:defPPr>
              <a:defRPr lang="en-US"/>
            </a:defPPr>
            <a:lvl1pPr marL="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145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629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443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257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9072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0886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7013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158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20" dirty="0"/>
              <a:t>Pre-Breeding Considerations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F23810-1F25-42E2-9592-CF492F4B89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076" y="2487884"/>
            <a:ext cx="12561453" cy="2876839"/>
          </a:xfrm>
        </p:spPr>
        <p:txBody>
          <a:bodyPr/>
          <a:lstStyle>
            <a:defPPr>
              <a:defRPr lang="en-US"/>
            </a:defPPr>
            <a:lvl1pPr marL="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145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629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443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257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9072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0886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7013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158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en-US" sz="2267" b="1" dirty="0"/>
              <a:t>General Health Considerations</a:t>
            </a:r>
          </a:p>
          <a:p>
            <a:pPr lvl="1"/>
            <a:r>
              <a:rPr lang="en-US" dirty="0"/>
              <a:t>Vaccination status/titers</a:t>
            </a:r>
          </a:p>
          <a:p>
            <a:pPr lvl="1"/>
            <a:r>
              <a:rPr lang="en-US" dirty="0"/>
              <a:t>Parasite control protocol</a:t>
            </a:r>
          </a:p>
          <a:p>
            <a:pPr lvl="1"/>
            <a:r>
              <a:rPr lang="en-US" dirty="0"/>
              <a:t>Current medication/supplements</a:t>
            </a:r>
          </a:p>
          <a:p>
            <a:pPr lvl="1"/>
            <a:r>
              <a:rPr lang="en-US" dirty="0"/>
              <a:t>Brucellosis status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3D52F8-CAEC-4850-B276-ACEEF33F05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1698" y="1074299"/>
            <a:ext cx="3190874" cy="23193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7CE656-8825-4E93-8E45-9F77C73CC3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1417" y="1914084"/>
            <a:ext cx="2655029" cy="10156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C3B07F-EEFB-4377-8DE3-29A6DD516C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5852" y="3516793"/>
            <a:ext cx="4579640" cy="34143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D077BC-219D-4F82-A757-47A32EA223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72596" y="4190811"/>
            <a:ext cx="1919975" cy="267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28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9.3|20.5|15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31.2|2.8|1.6|11.4|21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7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1.3|63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53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0.6|0.5|2.4|4.2|2|5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6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4|55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9.7|26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2|5.9|8.2|8.9|5.3|6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3.3|0.9|13|3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39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40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1|62"/>
</p:tagLst>
</file>

<file path=ppt/theme/theme1.xml><?xml version="1.0" encoding="utf-8"?>
<a:theme xmlns:a="http://schemas.openxmlformats.org/drawingml/2006/main" name="Office Theme">
  <a:themeElements>
    <a:clrScheme name="CSU Palette 2016">
      <a:dk1>
        <a:srgbClr val="59595B"/>
      </a:dk1>
      <a:lt1>
        <a:srgbClr val="FFFFFF"/>
      </a:lt1>
      <a:dk2>
        <a:srgbClr val="1E4D2B"/>
      </a:dk2>
      <a:lt2>
        <a:srgbClr val="C8C371"/>
      </a:lt2>
      <a:accent1>
        <a:srgbClr val="D9782C"/>
      </a:accent1>
      <a:accent2>
        <a:srgbClr val="C9D845"/>
      </a:accent2>
      <a:accent3>
        <a:srgbClr val="CC5430"/>
      </a:accent3>
      <a:accent4>
        <a:srgbClr val="105456"/>
      </a:accent4>
      <a:accent5>
        <a:srgbClr val="12A3B6"/>
      </a:accent5>
      <a:accent6>
        <a:srgbClr val="ECC530"/>
      </a:accent6>
      <a:hlink>
        <a:srgbClr val="3246A4"/>
      </a:hlink>
      <a:folHlink>
        <a:srgbClr val="6B156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CSU Palette 2016">
      <a:dk1>
        <a:srgbClr val="59595B"/>
      </a:dk1>
      <a:lt1>
        <a:srgbClr val="FFFFFF"/>
      </a:lt1>
      <a:dk2>
        <a:srgbClr val="1E4D2B"/>
      </a:dk2>
      <a:lt2>
        <a:srgbClr val="C8C371"/>
      </a:lt2>
      <a:accent1>
        <a:srgbClr val="D9782C"/>
      </a:accent1>
      <a:accent2>
        <a:srgbClr val="C9D845"/>
      </a:accent2>
      <a:accent3>
        <a:srgbClr val="CC5430"/>
      </a:accent3>
      <a:accent4>
        <a:srgbClr val="105456"/>
      </a:accent4>
      <a:accent5>
        <a:srgbClr val="12A3B6"/>
      </a:accent5>
      <a:accent6>
        <a:srgbClr val="ECC530"/>
      </a:accent6>
      <a:hlink>
        <a:srgbClr val="3246A4"/>
      </a:hlink>
      <a:folHlink>
        <a:srgbClr val="6B156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CSU Palette 2016">
      <a:dk1>
        <a:srgbClr val="59595B"/>
      </a:dk1>
      <a:lt1>
        <a:srgbClr val="FFFFFF"/>
      </a:lt1>
      <a:dk2>
        <a:srgbClr val="1E4D2B"/>
      </a:dk2>
      <a:lt2>
        <a:srgbClr val="C8C371"/>
      </a:lt2>
      <a:accent1>
        <a:srgbClr val="D9782C"/>
      </a:accent1>
      <a:accent2>
        <a:srgbClr val="C9D845"/>
      </a:accent2>
      <a:accent3>
        <a:srgbClr val="CC5430"/>
      </a:accent3>
      <a:accent4>
        <a:srgbClr val="105456"/>
      </a:accent4>
      <a:accent5>
        <a:srgbClr val="12A3B6"/>
      </a:accent5>
      <a:accent6>
        <a:srgbClr val="ECC530"/>
      </a:accent6>
      <a:hlink>
        <a:srgbClr val="3246A4"/>
      </a:hlink>
      <a:folHlink>
        <a:srgbClr val="6B156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4593ADB0585D541B691F67930B0DC4A" ma:contentTypeVersion="7" ma:contentTypeDescription="Create a new document." ma:contentTypeScope="" ma:versionID="0a50d0399d843fcaac44c8b6964fa624">
  <xsd:schema xmlns:xsd="http://www.w3.org/2001/XMLSchema" xmlns:xs="http://www.w3.org/2001/XMLSchema" xmlns:p="http://schemas.microsoft.com/office/2006/metadata/properties" xmlns:ns3="c920d3ee-6831-41e5-9b86-1836cfc2d839" xmlns:ns4="2969b78f-2cfa-4480-9a38-a06d4bf5a35c" targetNamespace="http://schemas.microsoft.com/office/2006/metadata/properties" ma:root="true" ma:fieldsID="bf33ab02a62bc4128bbd977238b36946" ns3:_="" ns4:_="">
    <xsd:import namespace="c920d3ee-6831-41e5-9b86-1836cfc2d839"/>
    <xsd:import namespace="2969b78f-2cfa-4480-9a38-a06d4bf5a35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20d3ee-6831-41e5-9b86-1836cfc2d83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69b78f-2cfa-4480-9a38-a06d4bf5a35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35C1117-A9B2-4089-A7C5-6813335646FB}">
  <ds:schemaRefs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2969b78f-2cfa-4480-9a38-a06d4bf5a35c"/>
    <ds:schemaRef ds:uri="http://schemas.microsoft.com/office/infopath/2007/PartnerControls"/>
    <ds:schemaRef ds:uri="http://schemas.microsoft.com/office/2006/documentManagement/types"/>
    <ds:schemaRef ds:uri="http://purl.org/dc/dcmitype/"/>
    <ds:schemaRef ds:uri="c920d3ee-6831-41e5-9b86-1836cfc2d839"/>
    <ds:schemaRef ds:uri="http://purl.org/dc/terms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34E079F3-345A-4A5B-8166-C1A4AA7CED5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920d3ee-6831-41e5-9b86-1836cfc2d839"/>
    <ds:schemaRef ds:uri="2969b78f-2cfa-4480-9a38-a06d4bf5a35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E6E4ABC-9DD0-4BC7-A2C9-D192DE6CF86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3645</TotalTime>
  <Words>2290</Words>
  <Application>Microsoft Office PowerPoint</Application>
  <PresentationFormat>Custom</PresentationFormat>
  <Paragraphs>475</Paragraphs>
  <Slides>49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49</vt:i4>
      </vt:variant>
    </vt:vector>
  </HeadingPairs>
  <TitlesOfParts>
    <vt:vector size="61" baseType="lpstr">
      <vt:lpstr>Arial</vt:lpstr>
      <vt:lpstr>Calibri</vt:lpstr>
      <vt:lpstr>Calibri Light</vt:lpstr>
      <vt:lpstr>Century Gothic</vt:lpstr>
      <vt:lpstr>Franklin Gothic Book</vt:lpstr>
      <vt:lpstr>Trebuchet MS</vt:lpstr>
      <vt:lpstr>Verdana</vt:lpstr>
      <vt:lpstr>Wingdings</vt:lpstr>
      <vt:lpstr>Office Theme</vt:lpstr>
      <vt:lpstr>Office Theme</vt:lpstr>
      <vt:lpstr>Office Theme</vt:lpstr>
      <vt:lpstr>Office Theme</vt:lpstr>
      <vt:lpstr>PowerPoint Presentation</vt:lpstr>
      <vt:lpstr>PowerPoint Presentation</vt:lpstr>
      <vt:lpstr>Who am I ?</vt:lpstr>
      <vt:lpstr>Goals</vt:lpstr>
      <vt:lpstr>Pre-Breeding Considerations</vt:lpstr>
      <vt:lpstr>Pre-Breeding Considerations</vt:lpstr>
      <vt:lpstr>Pre-Breeding Considerations</vt:lpstr>
      <vt:lpstr>Pre-Breeding Considerations</vt:lpstr>
      <vt:lpstr>Pre-Breeding Considerations</vt:lpstr>
      <vt:lpstr>Pre-Breeding Considerations</vt:lpstr>
      <vt:lpstr>Pre-Breeding Considerations</vt:lpstr>
      <vt:lpstr>Pre-Breeding Considerations</vt:lpstr>
      <vt:lpstr>Pre-Breeding Considerations</vt:lpstr>
      <vt:lpstr>Pre-Breeding Considerations</vt:lpstr>
      <vt:lpstr>Pre-Breeding Considerations</vt:lpstr>
      <vt:lpstr>Pregnancy in the Canine</vt:lpstr>
      <vt:lpstr>Pregnancy in the Canine</vt:lpstr>
      <vt:lpstr>Determining Prolonged Gestation in the Canine</vt:lpstr>
      <vt:lpstr>Pregnancy Diagnosis - Canine</vt:lpstr>
      <vt:lpstr>Events leading to normal parturition</vt:lpstr>
      <vt:lpstr>Normal Parturition</vt:lpstr>
      <vt:lpstr>Normal Parturition</vt:lpstr>
      <vt:lpstr>Dystocia (canine)</vt:lpstr>
      <vt:lpstr>Maternal Factors</vt:lpstr>
      <vt:lpstr>Fetal Factors</vt:lpstr>
      <vt:lpstr>Indications to go to the Veterinarian when whelping</vt:lpstr>
      <vt:lpstr>Determining Fetal Distress</vt:lpstr>
      <vt:lpstr>PowerPoint Presentation</vt:lpstr>
      <vt:lpstr>Dystocia Treatment</vt:lpstr>
      <vt:lpstr>Dystocia Treatment</vt:lpstr>
      <vt:lpstr>Reducing incidence of dystocia</vt:lpstr>
      <vt:lpstr>When to breed again</vt:lpstr>
      <vt:lpstr>Lactation</vt:lpstr>
      <vt:lpstr>Neonate Care </vt:lpstr>
      <vt:lpstr>Neonate Care</vt:lpstr>
      <vt:lpstr>Periparturient Disorders</vt:lpstr>
      <vt:lpstr>Periparturient Disorders</vt:lpstr>
      <vt:lpstr>Periparturient Disorders</vt:lpstr>
      <vt:lpstr>Periparturient Disorders</vt:lpstr>
      <vt:lpstr>Periparturient Disorders</vt:lpstr>
      <vt:lpstr>Periparturient Disorders</vt:lpstr>
      <vt:lpstr>Periparturient Disorders</vt:lpstr>
      <vt:lpstr>Periparturient Disorders</vt:lpstr>
      <vt:lpstr>Periparturient Disorders</vt:lpstr>
      <vt:lpstr>Periparturient Disorders</vt:lpstr>
      <vt:lpstr>Periparturient Disorders</vt:lpstr>
      <vt:lpstr>Periparturient Disorders</vt:lpstr>
      <vt:lpstr>Periparturient Disorders</vt:lpstr>
      <vt:lpstr>PowerPoint Presentation</vt:lpstr>
    </vt:vector>
  </TitlesOfParts>
  <Company>Colorado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Veterinary Health System PPT Template</dc:title>
  <dc:creator>Ari Curtis</dc:creator>
  <cp:lastModifiedBy>Burns,Greg</cp:lastModifiedBy>
  <cp:revision>173</cp:revision>
  <dcterms:created xsi:type="dcterms:W3CDTF">2015-06-30T23:05:53Z</dcterms:created>
  <dcterms:modified xsi:type="dcterms:W3CDTF">2023-04-26T19:13:22Z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0x01010094593ADB0585D541B691F67930B0DC4A</vt:lpwstr>
  </property>
  <property fmtid="{D5CDD505-2E9C-101B-9397-08002B2CF9AE}" pid="3" name="CVMBS Department">
    <vt:lpwstr>22;#Veterinary Health System|66f4c92f-a855-4fad-b11f-0593d40a5d60</vt:lpwstr>
  </property>
  <property fmtid="{D5CDD505-2E9C-101B-9397-08002B2CF9AE}" pid="4" name="VDL Department">
    <vt:lpwstr/>
  </property>
  <property fmtid="{D5CDD505-2E9C-101B-9397-08002B2CF9AE}" pid="5" name="VTH Department">
    <vt:lpwstr/>
  </property>
</Properties>
</file>