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1311" r:id="rId3"/>
    <p:sldId id="295" r:id="rId4"/>
    <p:sldId id="258" r:id="rId5"/>
    <p:sldId id="313" r:id="rId6"/>
    <p:sldId id="311" r:id="rId7"/>
    <p:sldId id="297" r:id="rId8"/>
    <p:sldId id="298" r:id="rId9"/>
    <p:sldId id="300" r:id="rId10"/>
    <p:sldId id="310" r:id="rId11"/>
    <p:sldId id="316" r:id="rId12"/>
    <p:sldId id="309" r:id="rId13"/>
    <p:sldId id="291" r:id="rId14"/>
    <p:sldId id="302" r:id="rId15"/>
    <p:sldId id="315" r:id="rId16"/>
    <p:sldId id="314" r:id="rId17"/>
    <p:sldId id="319" r:id="rId18"/>
    <p:sldId id="1310" r:id="rId19"/>
    <p:sldId id="317" r:id="rId20"/>
    <p:sldId id="293" r:id="rId21"/>
    <p:sldId id="301" r:id="rId22"/>
    <p:sldId id="320" r:id="rId23"/>
    <p:sldId id="304" r:id="rId24"/>
    <p:sldId id="312" r:id="rId25"/>
    <p:sldId id="283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bP0KEMEJi/J88Za3xkuvBLJ4p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CFD41B-E690-4291-8E45-A0E494CC3E49}">
  <a:tblStyle styleId="{8DCFD41B-E690-4291-8E45-A0E494CC3E4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89E1D9-7BD8-455D-990E-826C0134347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80193"/>
  </p:normalViewPr>
  <p:slideViewPr>
    <p:cSldViewPr snapToGrid="0">
      <p:cViewPr varScale="1">
        <p:scale>
          <a:sx n="115" d="100"/>
          <a:sy n="115" d="100"/>
        </p:scale>
        <p:origin x="2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60caf9b434d7fd0/Documents/GEB/Trends%20Issues/CLD/CLD_2023_04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60caf9b434d7fd0/Documents/GEB/Trends%20Issues/TVD/TVDMurmur_2023_04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s_mz/Downloads/HeadTremors_2021_01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gs_mz/Library/Containers/com.apple.mail/Data/Library/Mail%20Downloads/10E8BF6C-65DE-45BF-9845-3C566DB9915A/CLDGradsTrends_2018_061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Labrador CLD Cases By Age Diagnosed: April 2023</a:t>
            </a:r>
          </a:p>
          <a:p>
            <a:pPr>
              <a:defRPr sz="2800"/>
            </a:pPr>
            <a:r>
              <a:rPr lang="en-US" sz="20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Average age of onset 4-5 years old; birth years &gt;2019 excluded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YOB!$C$2</c:f>
              <c:strCache>
                <c:ptCount val="1"/>
                <c:pt idx="0">
                  <c:v>Younger than 15 months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YOB!$R$1:$AJ$1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YOB!$R$2:$AJ$2</c:f>
              <c:numCache>
                <c:formatCode>General</c:formatCode>
                <c:ptCount val="19"/>
                <c:pt idx="2">
                  <c:v>1</c:v>
                </c:pt>
                <c:pt idx="5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8-A94D-BA3D-5FC2DA61CDF7}"/>
            </c:ext>
          </c:extLst>
        </c:ser>
        <c:ser>
          <c:idx val="1"/>
          <c:order val="1"/>
          <c:tx>
            <c:strRef>
              <c:f>YOB!$C$3</c:f>
              <c:strCache>
                <c:ptCount val="1"/>
                <c:pt idx="0">
                  <c:v>15 months - 1.9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YOB!$R$1:$AJ$1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YOB!$R$3:$AJ$3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3">
                  <c:v>1</c:v>
                </c:pt>
                <c:pt idx="8">
                  <c:v>1</c:v>
                </c:pt>
                <c:pt idx="11">
                  <c:v>2</c:v>
                </c:pt>
                <c:pt idx="12">
                  <c:v>2</c:v>
                </c:pt>
                <c:pt idx="15">
                  <c:v>5</c:v>
                </c:pt>
                <c:pt idx="16">
                  <c:v>7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88-A94D-BA3D-5FC2DA61CDF7}"/>
            </c:ext>
          </c:extLst>
        </c:ser>
        <c:ser>
          <c:idx val="2"/>
          <c:order val="2"/>
          <c:tx>
            <c:strRef>
              <c:f>YOB!$C$4</c:f>
              <c:strCache>
                <c:ptCount val="1"/>
                <c:pt idx="0">
                  <c:v>2.0-4.9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YOB!$R$1:$AJ$1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YOB!$R$4:$AJ$4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9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10</c:v>
                </c:pt>
                <c:pt idx="14">
                  <c:v>5</c:v>
                </c:pt>
                <c:pt idx="15">
                  <c:v>4</c:v>
                </c:pt>
                <c:pt idx="16">
                  <c:v>8</c:v>
                </c:pt>
                <c:pt idx="17">
                  <c:v>6</c:v>
                </c:pt>
                <c:pt idx="1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8-A94D-BA3D-5FC2DA61CDF7}"/>
            </c:ext>
          </c:extLst>
        </c:ser>
        <c:ser>
          <c:idx val="3"/>
          <c:order val="3"/>
          <c:tx>
            <c:strRef>
              <c:f>YOB!$C$5</c:f>
              <c:strCache>
                <c:ptCount val="1"/>
                <c:pt idx="0">
                  <c:v>5.0-9.9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YOB!$R$1:$AJ$1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YOB!$R$5:$AJ$5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88-A94D-BA3D-5FC2DA61CDF7}"/>
            </c:ext>
          </c:extLst>
        </c:ser>
        <c:ser>
          <c:idx val="4"/>
          <c:order val="4"/>
          <c:tx>
            <c:strRef>
              <c:f>YOB!$C$6</c:f>
              <c:strCache>
                <c:ptCount val="1"/>
                <c:pt idx="0">
                  <c:v>10 years and older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YOB!$R$1:$AJ$1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YOB!$R$6:$AJ$6</c:f>
              <c:numCache>
                <c:formatCode>General</c:formatCode>
                <c:ptCount val="19"/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88-A94D-BA3D-5FC2DA61C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0638575"/>
        <c:axId val="1552892975"/>
      </c:barChart>
      <c:catAx>
        <c:axId val="1460638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/>
                  <a:t>Year Born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892975"/>
        <c:crosses val="autoZero"/>
        <c:auto val="1"/>
        <c:lblAlgn val="ctr"/>
        <c:lblOffset val="100"/>
        <c:noMultiLvlLbl val="0"/>
      </c:catAx>
      <c:valAx>
        <c:axId val="155289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/>
                  <a:t>Number of Affected Dogs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63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Labrador Head Tremor</a:t>
            </a:r>
            <a:r>
              <a:rPr lang="en-US" sz="2800" baseline="0"/>
              <a:t> Cases by Year Born</a:t>
            </a:r>
          </a:p>
          <a:p>
            <a:pPr>
              <a:defRPr/>
            </a:pPr>
            <a:r>
              <a:rPr lang="en-US" sz="2400" baseline="0"/>
              <a:t>April 2023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D3B-5344-B5D3-D966BCD143F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3B-5344-B5D3-D966BCD143F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3B-5344-B5D3-D966BCD143F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3B-5344-B5D3-D966BCD143F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D3B-5344-B5D3-D966BCD143F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3B-5344-B5D3-D966BCD143F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D3B-5344-B5D3-D966BCD143F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3B-5344-B5D3-D966BCD143F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D3B-5344-B5D3-D966BCD143F3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Sheet1!$C$1:$Q$1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Sheet1!$C$2:$Q$2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7</c:v>
                </c:pt>
                <c:pt idx="8">
                  <c:v>15</c:v>
                </c:pt>
                <c:pt idx="9">
                  <c:v>13</c:v>
                </c:pt>
                <c:pt idx="10">
                  <c:v>9</c:v>
                </c:pt>
                <c:pt idx="11">
                  <c:v>11</c:v>
                </c:pt>
                <c:pt idx="12">
                  <c:v>9</c:v>
                </c:pt>
                <c:pt idx="13">
                  <c:v>3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B-5344-B5D3-D966BCD14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382031"/>
        <c:axId val="444836575"/>
      </c:barChart>
      <c:catAx>
        <c:axId val="15593820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/>
                  <a:t>Year Born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836575"/>
        <c:crosses val="autoZero"/>
        <c:auto val="1"/>
        <c:lblAlgn val="ctr"/>
        <c:lblOffset val="100"/>
        <c:noMultiLvlLbl val="0"/>
      </c:catAx>
      <c:valAx>
        <c:axId val="44483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/>
                  <a:t>Number of Known Affected Dogs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38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Labrador TVD Incidence by Year of Birth: April 2023</a:t>
            </a:r>
          </a:p>
          <a:p>
            <a:pPr>
              <a:defRPr sz="2800"/>
            </a:pPr>
            <a:r>
              <a:rPr lang="en-US" sz="20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2021 and 2022 birth years excluded because screening is incomplete.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472083035075154E-2"/>
          <c:y val="0.15311255443849592"/>
          <c:w val="0.88798495188101489"/>
          <c:h val="0.63888677981684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BredByGEB!$A$1</c:f>
              <c:strCache>
                <c:ptCount val="1"/>
                <c:pt idx="0">
                  <c:v>TVD or Murmur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46-9B41-9617-549F4451DE1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46-9B41-9617-549F4451DE1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46-9B41-9617-549F4451DE1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46-9B41-9617-549F4451DE1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46-9B41-9617-549F4451DE1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46-9B41-9617-549F4451DE1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46-9B41-9617-549F4451DE1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46-9B41-9617-549F4451DE1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46-9B41-9617-549F4451DE1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46-9B41-9617-549F4451DE13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46-9B41-9617-549F4451DE1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046-9B41-9617-549F4451DE1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046-9B41-9617-549F4451DE1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046-9B41-9617-549F4451DE1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046-9B41-9617-549F4451DE13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BredByGEB!$D$2:$AC$2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BredByGEB!$D$1:$AC$1</c:f>
              <c:numCache>
                <c:formatCode>General</c:formatCode>
                <c:ptCount val="2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  <c:pt idx="12">
                  <c:v>6</c:v>
                </c:pt>
                <c:pt idx="13">
                  <c:v>3</c:v>
                </c:pt>
                <c:pt idx="14">
                  <c:v>10</c:v>
                </c:pt>
                <c:pt idx="15">
                  <c:v>13</c:v>
                </c:pt>
                <c:pt idx="16">
                  <c:v>26</c:v>
                </c:pt>
                <c:pt idx="17">
                  <c:v>19</c:v>
                </c:pt>
                <c:pt idx="18">
                  <c:v>10</c:v>
                </c:pt>
                <c:pt idx="19">
                  <c:v>9</c:v>
                </c:pt>
                <c:pt idx="20">
                  <c:v>25</c:v>
                </c:pt>
                <c:pt idx="21">
                  <c:v>12</c:v>
                </c:pt>
                <c:pt idx="22">
                  <c:v>11</c:v>
                </c:pt>
                <c:pt idx="23">
                  <c:v>8</c:v>
                </c:pt>
                <c:pt idx="24">
                  <c:v>4</c:v>
                </c:pt>
                <c:pt idx="2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C046-9B41-9617-549F4451D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1925343"/>
        <c:axId val="1465643967"/>
      </c:barChart>
      <c:catAx>
        <c:axId val="15519253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/>
                  <a:t>Year Born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643967"/>
        <c:crosses val="autoZero"/>
        <c:auto val="1"/>
        <c:lblAlgn val="ctr"/>
        <c:lblOffset val="100"/>
        <c:noMultiLvlLbl val="0"/>
      </c:catAx>
      <c:valAx>
        <c:axId val="146564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92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Labrador Head Tremor</a:t>
            </a:r>
            <a:r>
              <a:rPr lang="en-US" sz="2800" baseline="0" dirty="0"/>
              <a:t> Cases by Year Born</a:t>
            </a:r>
          </a:p>
          <a:p>
            <a:pPr>
              <a:defRPr/>
            </a:pPr>
            <a:r>
              <a:rPr lang="en-US" sz="2800" baseline="0" dirty="0"/>
              <a:t>January 2021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BA-6946-9A4C-3F29FDFAAD0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CBA-6946-9A4C-3F29FDFAAD0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BA-6946-9A4C-3F29FDFAAD0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BA-6946-9A4C-3F29FDFAAD0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BA-6946-9A4C-3F29FDFAAD0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A-6946-9A4C-3F29FDFAAD0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BA-6946-9A4C-3F29FDFAAD03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Incidence!$C$1:$O$1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Incidence!$C$2:$O$2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7</c:v>
                </c:pt>
                <c:pt idx="8">
                  <c:v>15</c:v>
                </c:pt>
                <c:pt idx="9">
                  <c:v>12</c:v>
                </c:pt>
                <c:pt idx="10">
                  <c:v>8</c:v>
                </c:pt>
                <c:pt idx="11">
                  <c:v>10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A-6946-9A4C-3F29FDFAA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603136"/>
        <c:axId val="432603464"/>
      </c:barChart>
      <c:catAx>
        <c:axId val="432603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/>
                  <a:t>Year Born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603464"/>
        <c:crosses val="autoZero"/>
        <c:auto val="1"/>
        <c:lblAlgn val="ctr"/>
        <c:lblOffset val="100"/>
        <c:noMultiLvlLbl val="0"/>
      </c:catAx>
      <c:valAx>
        <c:axId val="4326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/>
                  <a:t>Number of</a:t>
                </a:r>
                <a:r>
                  <a:rPr lang="en-US" sz="2200" baseline="0" dirty="0"/>
                  <a:t> Known Affected Dogs</a:t>
                </a:r>
                <a:endParaRPr lang="en-US" sz="2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6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Labrador CLD Cases By Program:</a:t>
            </a:r>
            <a:r>
              <a:rPr lang="en-US" sz="2800" baseline="0" dirty="0"/>
              <a:t> June </a:t>
            </a:r>
            <a:r>
              <a:rPr lang="en-US" sz="2800" dirty="0"/>
              <a:t>2018</a:t>
            </a:r>
          </a:p>
          <a:p>
            <a:pPr>
              <a:defRPr sz="2800"/>
            </a:pPr>
            <a:r>
              <a:rPr lang="en-US" sz="2400" dirty="0"/>
              <a:t>Average age of onset 4-5 years old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CLDByYrBorn!$C$53</c:f>
              <c:strCache>
                <c:ptCount val="1"/>
                <c:pt idx="0">
                  <c:v>Breeding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CLDByYrBorn!$N$41:$AC$41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CLDByYrBorn!$N$52:$AC$52</c:f>
              <c:numCache>
                <c:formatCode>General</c:formatCode>
                <c:ptCount val="1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8</c:v>
                </c:pt>
                <c:pt idx="10">
                  <c:v>5</c:v>
                </c:pt>
                <c:pt idx="11">
                  <c:v>7</c:v>
                </c:pt>
                <c:pt idx="12">
                  <c:v>3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1-4F4C-A129-CFED6927BC8C}"/>
            </c:ext>
          </c:extLst>
        </c:ser>
        <c:ser>
          <c:idx val="1"/>
          <c:order val="1"/>
          <c:tx>
            <c:strRef>
              <c:f>CLDByYrBorn!$C$54</c:f>
              <c:strCache>
                <c:ptCount val="1"/>
                <c:pt idx="0">
                  <c:v>Guide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CLDByYrBorn!$N$41:$AC$41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CLDByYrBorn!$N$53:$AC$53</c:f>
              <c:numCache>
                <c:formatCode>General</c:formatCode>
                <c:ptCount val="16"/>
                <c:pt idx="1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10">
                  <c:v>1</c:v>
                </c:pt>
                <c:pt idx="12">
                  <c:v>3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1-4F4C-A129-CFED6927BC8C}"/>
            </c:ext>
          </c:extLst>
        </c:ser>
        <c:ser>
          <c:idx val="3"/>
          <c:order val="2"/>
          <c:tx>
            <c:strRef>
              <c:f>CLDByYrBorn!$C$56</c:f>
              <c:strCache>
                <c:ptCount val="1"/>
                <c:pt idx="0">
                  <c:v>Training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CLDByYrBorn!$N$41:$AC$41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CLDByYrBorn!$N$55:$AC$55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2</c:v>
                </c:pt>
                <c:pt idx="12">
                  <c:v>1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1-4F4C-A129-CFED6927BC8C}"/>
            </c:ext>
          </c:extLst>
        </c:ser>
        <c:ser>
          <c:idx val="2"/>
          <c:order val="3"/>
          <c:tx>
            <c:strRef>
              <c:f>CLDByYrBorn!$C$55</c:f>
              <c:strCache>
                <c:ptCount val="1"/>
                <c:pt idx="0">
                  <c:v>Puppy Program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CLDByYrBorn!$N$41:$AC$41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CLDByYrBorn!$N$54:$AC$54</c:f>
              <c:numCache>
                <c:formatCode>General</c:formatCode>
                <c:ptCount val="16"/>
                <c:pt idx="2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D1-4F4C-A129-CFED6927B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8107248"/>
        <c:axId val="548104296"/>
      </c:barChart>
      <c:catAx>
        <c:axId val="548107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/>
                  <a:t>Year of Birth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04296"/>
        <c:crosses val="autoZero"/>
        <c:auto val="1"/>
        <c:lblAlgn val="ctr"/>
        <c:lblOffset val="100"/>
        <c:noMultiLvlLbl val="0"/>
      </c:catAx>
      <c:valAx>
        <c:axId val="54810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Number of Affected Dogs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0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82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have 2 breeders with HT sibs out of slightly over 100 LR breeders.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68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YELLOW - 2009 communication: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Review the data of produced about every 6 months.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Echos</a:t>
            </a:r>
            <a:r>
              <a:rPr lang="en-US" dirty="0"/>
              <a:t> on any dogs with murmurs and to echo breeders if they are sibs of affected or due to production are suspicious of being affected.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Remove dog if affected or producing with a higher frequency than the rest of the population.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83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2009 communication: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Review the data of produced about every 6 months.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Echos</a:t>
            </a:r>
            <a:r>
              <a:rPr lang="en-US" dirty="0"/>
              <a:t> on any dogs with murmurs and to echo breeders if they are sibs of affected or due to production are suspicious of being affected.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Remove dog if affected or producing with a higher frequency than the rest of the population.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919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7f51197e10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17f51197e1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531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869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example of hip dysplasia – can breed great hips and get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726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38ff8ce718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38ff8ce71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67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example of hip dysplasia – can breed great hips and get worse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874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513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494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207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45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123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004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71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8ff8ce71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38ff8ce718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MCT image is typical – many genes with some role, hard to find those genes, understand how they interact together.</a:t>
            </a:r>
          </a:p>
        </p:txBody>
      </p:sp>
      <p:sp>
        <p:nvSpPr>
          <p:cNvPr id="100" name="Google Shape;100;g238ff8ce718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Example: threshold trait – can have some risk genes but if you accumulate too many, then </a:t>
            </a:r>
            <a:r>
              <a:rPr lang="en-US" dirty="0" err="1"/>
              <a:t>affecteds</a:t>
            </a:r>
            <a:r>
              <a:rPr lang="en-US" dirty="0"/>
              <a:t> will start to appear.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27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8ff8ce718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a feel for risk. Will not know if “carrier” and “not carrier” is accurate description of the genetic underpinnings.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g238ff8ce71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02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increased for both sibs and parents affected. </a:t>
            </a:r>
          </a:p>
          <a:p>
            <a:r>
              <a:rPr lang="en-US" dirty="0"/>
              <a:t>Usually 3 litters gives enough data</a:t>
            </a:r>
          </a:p>
          <a:p>
            <a:r>
              <a:rPr lang="en-US" dirty="0"/>
              <a:t>Example breeder selection: Could verbally mention metatarsal fistulas pop up recently, sporadic cases in similar timeframe of singleton in litter with no common sire or dam except one litter with 5/6. Skipping stud if possible until we learn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81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88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IWDR is building out summaries for individual dogs about whether they have a bite problem/CLD/other health traits. Then, by breeder, counting total number of progeny w/score, affected progeny based on score 1 or 2, and % normal based on diagnoses with score 5-3/total with score. Some is done already, will be adding more to </a:t>
            </a:r>
            <a:r>
              <a:rPr lang="en-US" dirty="0" err="1"/>
              <a:t>BRDStock</a:t>
            </a:r>
            <a:r>
              <a:rPr lang="en-US" dirty="0"/>
              <a:t> and Test Mating.</a:t>
            </a:r>
          </a:p>
          <a:p>
            <a:endParaRPr lang="en-US" dirty="0"/>
          </a:p>
          <a:p>
            <a:r>
              <a:rPr lang="en-US" dirty="0"/>
              <a:t>Point = how do we interpret this? (Priorities?) Want to show criteria need to be adjusted.</a:t>
            </a:r>
          </a:p>
          <a:p>
            <a:endParaRPr lang="en-US" dirty="0"/>
          </a:p>
          <a:p>
            <a:r>
              <a:rPr lang="en-US" dirty="0"/>
              <a:t>This is 2 broods with a bunch of data, there will be risks. If dealing with 4 or 5 problems, can’t be highly picky that won’t take any. Can’t eliminate all offspring because of one thing.</a:t>
            </a:r>
          </a:p>
          <a:p>
            <a:endParaRPr lang="en-US" dirty="0"/>
          </a:p>
          <a:p>
            <a:r>
              <a:rPr lang="en-US" dirty="0"/>
              <a:t>Brio – skipped the litter w/HT but screening some of her puppies from the next litter next week.</a:t>
            </a:r>
          </a:p>
          <a:p>
            <a:r>
              <a:rPr lang="en-US" dirty="0"/>
              <a:t>Capri – recently retired but did save 2 puppies as replacement breeders.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7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 onset – hardly ever see on Puppy Program. NEED LONGITUDINAL DATA, BE SURE BREEDERS ARE BEING SCREENED THROUGHOUT LIFETIME. </a:t>
            </a:r>
          </a:p>
          <a:p>
            <a:r>
              <a:rPr lang="en-US" dirty="0"/>
              <a:t>The 2 </a:t>
            </a:r>
            <a:r>
              <a:rPr lang="en-US" dirty="0" err="1"/>
              <a:t>yrs</a:t>
            </a:r>
            <a:r>
              <a:rPr lang="en-US" dirty="0"/>
              <a:t> and less are the only ones you see while they are in your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91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63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60/ajvr.2002.63.81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How to make breeding decisions on traits without EBVs 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Madeline Zimmermann, M.S.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2023 Breeders Workshop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D13AA8-EDB2-F3EF-7969-6168A1CF3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64614"/>
              </p:ext>
            </p:extLst>
          </p:nvPr>
        </p:nvGraphicFramePr>
        <p:xfrm>
          <a:off x="399534" y="1510438"/>
          <a:ext cx="11449566" cy="1219200"/>
        </p:xfrm>
        <a:graphic>
          <a:graphicData uri="http://schemas.openxmlformats.org/drawingml/2006/table">
            <a:tbl>
              <a:tblPr>
                <a:tableStyleId>{8DCFD41B-E690-4291-8E45-A0E494CC3E49}</a:tableStyleId>
              </a:tblPr>
              <a:tblGrid>
                <a:gridCol w="957263">
                  <a:extLst>
                    <a:ext uri="{9D8B030D-6E8A-4147-A177-3AD203B41FA5}">
                      <a16:colId xmlns:a16="http://schemas.microsoft.com/office/drawing/2014/main" val="939579736"/>
                    </a:ext>
                  </a:extLst>
                </a:gridCol>
                <a:gridCol w="916503">
                  <a:extLst>
                    <a:ext uri="{9D8B030D-6E8A-4147-A177-3AD203B41FA5}">
                      <a16:colId xmlns:a16="http://schemas.microsoft.com/office/drawing/2014/main" val="29834419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5303329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5515608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8950914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15768402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6520654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2929848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13858653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6952114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Breeder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Bite Prob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Bite Prob Litter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Bite Prob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% Bite Prob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CLD Affected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CLD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% CLD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Sire CLD Affected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Dam CLD Affected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7920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Brio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0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Capri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305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63FC98-FD2C-DEB9-A6FF-6138E79E3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31733"/>
              </p:ext>
            </p:extLst>
          </p:nvPr>
        </p:nvGraphicFramePr>
        <p:xfrm>
          <a:off x="417125" y="3028519"/>
          <a:ext cx="11414383" cy="1524000"/>
        </p:xfrm>
        <a:graphic>
          <a:graphicData uri="http://schemas.openxmlformats.org/drawingml/2006/table">
            <a:tbl>
              <a:tblPr>
                <a:tableStyleId>{8DCFD41B-E690-4291-8E45-A0E494CC3E49}</a:tableStyleId>
              </a:tblPr>
              <a:tblGrid>
                <a:gridCol w="956310">
                  <a:extLst>
                    <a:ext uri="{9D8B030D-6E8A-4147-A177-3AD203B41FA5}">
                      <a16:colId xmlns:a16="http://schemas.microsoft.com/office/drawing/2014/main" val="8596501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6766901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8177496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48986618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10103111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87649416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732013065"/>
                    </a:ext>
                  </a:extLst>
                </a:gridCol>
                <a:gridCol w="1199773">
                  <a:extLst>
                    <a:ext uri="{9D8B030D-6E8A-4147-A177-3AD203B41FA5}">
                      <a16:colId xmlns:a16="http://schemas.microsoft.com/office/drawing/2014/main" val="321884175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27640237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69347035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41011972"/>
                    </a:ext>
                  </a:extLst>
                </a:gridCol>
              </a:tblGrid>
              <a:tr h="3094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Breeder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Cleft Litter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Cleft Produced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Cleft Produced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Curled Toes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Curled Toes Litter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Curled Toes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% Curled Toes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Entropion Affected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Entropion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% Entropion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2151141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Brio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24030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Capri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1977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E9F6DAA-5E68-1D1E-145E-CB51AA9CB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42236"/>
              </p:ext>
            </p:extLst>
          </p:nvPr>
        </p:nvGraphicFramePr>
        <p:xfrm>
          <a:off x="357057" y="4832350"/>
          <a:ext cx="11477883" cy="1524000"/>
        </p:xfrm>
        <a:graphic>
          <a:graphicData uri="http://schemas.openxmlformats.org/drawingml/2006/table">
            <a:tbl>
              <a:tblPr>
                <a:tableStyleId>{8DCFD41B-E690-4291-8E45-A0E494CC3E49}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3246129809"/>
                    </a:ext>
                  </a:extLst>
                </a:gridCol>
                <a:gridCol w="1188488">
                  <a:extLst>
                    <a:ext uri="{9D8B030D-6E8A-4147-A177-3AD203B41FA5}">
                      <a16:colId xmlns:a16="http://schemas.microsoft.com/office/drawing/2014/main" val="1838768985"/>
                    </a:ext>
                  </a:extLst>
                </a:gridCol>
                <a:gridCol w="972258">
                  <a:extLst>
                    <a:ext uri="{9D8B030D-6E8A-4147-A177-3AD203B41FA5}">
                      <a16:colId xmlns:a16="http://schemas.microsoft.com/office/drawing/2014/main" val="131348493"/>
                    </a:ext>
                  </a:extLst>
                </a:gridCol>
                <a:gridCol w="972258">
                  <a:extLst>
                    <a:ext uri="{9D8B030D-6E8A-4147-A177-3AD203B41FA5}">
                      <a16:colId xmlns:a16="http://schemas.microsoft.com/office/drawing/2014/main" val="1970108998"/>
                    </a:ext>
                  </a:extLst>
                </a:gridCol>
                <a:gridCol w="902678">
                  <a:extLst>
                    <a:ext uri="{9D8B030D-6E8A-4147-A177-3AD203B41FA5}">
                      <a16:colId xmlns:a16="http://schemas.microsoft.com/office/drawing/2014/main" val="224169427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3604027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03680497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720840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9405815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10535431"/>
                    </a:ext>
                  </a:extLst>
                </a:gridCol>
                <a:gridCol w="1079501">
                  <a:extLst>
                    <a:ext uri="{9D8B030D-6E8A-4147-A177-3AD203B41FA5}">
                      <a16:colId xmlns:a16="http://schemas.microsoft.com/office/drawing/2014/main" val="25090172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Breeder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Head Tremor Affect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Head Tremor Litter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Head Tremor Prod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% Head Tremor Prod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Iris Cyst Score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Liver Shunt Sib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Liver Shunt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% Liver Shunt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Skin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% Skin Produced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0832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Brio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30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Capri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8062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6CC5F68-568A-B1EE-C972-A6A350C1CBEB}"/>
              </a:ext>
            </a:extLst>
          </p:cNvPr>
          <p:cNvSpPr txBox="1"/>
          <p:nvPr/>
        </p:nvSpPr>
        <p:spPr>
          <a:xfrm>
            <a:off x="825499" y="352157"/>
            <a:ext cx="1054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Evaluating Risk in Two Broods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E2F9C-6EB1-D403-32E8-0917AD1B8A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4" name="Google Shape;548;p17">
            <a:extLst>
              <a:ext uri="{FF2B5EF4-FFF2-40B4-BE49-F238E27FC236}">
                <a16:creationId xmlns:a16="http://schemas.microsoft.com/office/drawing/2014/main" id="{7E724E10-91FA-D311-0FE8-CEABF2EDDB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463" y="0"/>
            <a:ext cx="1760537" cy="90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53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8;p17">
            <a:extLst>
              <a:ext uri="{FF2B5EF4-FFF2-40B4-BE49-F238E27FC236}">
                <a16:creationId xmlns:a16="http://schemas.microsoft.com/office/drawing/2014/main" id="{DA481E71-94C6-4019-331D-F869079F82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0537" cy="90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BE3F59-2B92-3FE5-C953-BCCEF6849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21636"/>
              </p:ext>
            </p:extLst>
          </p:nvPr>
        </p:nvGraphicFramePr>
        <p:xfrm>
          <a:off x="431800" y="241300"/>
          <a:ext cx="11645900" cy="62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21F5C-45DA-1672-7BB4-8287C1BB10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D924-4758-42F0-B51F-310A08E4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Developed: CLD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ADA0A-B72B-83D0-2955-C4DF31545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Breeders examined regularly by a board-certified ophthalmologist:</a:t>
            </a:r>
          </a:p>
          <a:p>
            <a:pPr lvl="1"/>
            <a:r>
              <a:rPr lang="en-US" b="1" dirty="0"/>
              <a:t>Potential breeders:</a:t>
            </a:r>
            <a:r>
              <a:rPr lang="en-US" dirty="0"/>
              <a:t> before deciding whether to keep – only keep normal</a:t>
            </a:r>
          </a:p>
          <a:p>
            <a:pPr lvl="1"/>
            <a:r>
              <a:rPr lang="en-US" b="1" dirty="0"/>
              <a:t>Active breeders:</a:t>
            </a:r>
            <a:r>
              <a:rPr lang="en-US" dirty="0"/>
              <a:t> annually</a:t>
            </a:r>
          </a:p>
          <a:p>
            <a:pPr lvl="2"/>
            <a:r>
              <a:rPr lang="en-US" dirty="0"/>
              <a:t>Newly affected: Retire as soon as possible – not necessarily immediately</a:t>
            </a:r>
          </a:p>
          <a:p>
            <a:pPr lvl="1"/>
            <a:r>
              <a:rPr lang="en-US" b="1" dirty="0"/>
              <a:t>Retired breeders:</a:t>
            </a:r>
            <a:r>
              <a:rPr lang="en-US" dirty="0"/>
              <a:t> every 1 or 2 years until at least age 8</a:t>
            </a:r>
          </a:p>
          <a:p>
            <a:pPr lvl="1"/>
            <a:endParaRPr lang="en-US" dirty="0"/>
          </a:p>
          <a:p>
            <a:r>
              <a:rPr lang="en-US" dirty="0"/>
              <a:t>When possible, avoid mating dogs who both have affected parent(s)</a:t>
            </a:r>
          </a:p>
          <a:p>
            <a:endParaRPr lang="en-US" dirty="0"/>
          </a:p>
          <a:p>
            <a:r>
              <a:rPr lang="en-US" dirty="0"/>
              <a:t>Collect longitudinal health data on as many dogs as possible.</a:t>
            </a:r>
          </a:p>
          <a:p>
            <a:endParaRPr lang="en-US" dirty="0"/>
          </a:p>
        </p:txBody>
      </p:sp>
      <p:pic>
        <p:nvPicPr>
          <p:cNvPr id="4" name="Google Shape;548;p17">
            <a:extLst>
              <a:ext uri="{FF2B5EF4-FFF2-40B4-BE49-F238E27FC236}">
                <a16:creationId xmlns:a16="http://schemas.microsoft.com/office/drawing/2014/main" id="{74452ED2-4872-1101-F4CA-20E4531F6F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1463" y="0"/>
            <a:ext cx="1760537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4B61F-79E3-4877-77AC-BFAE59256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7204DD-B848-C290-D788-39191DEAC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705348"/>
              </p:ext>
            </p:extLst>
          </p:nvPr>
        </p:nvGraphicFramePr>
        <p:xfrm>
          <a:off x="838200" y="365760"/>
          <a:ext cx="10515600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D02B1E-1915-1267-B55C-A9D9EDD52897}"/>
              </a:ext>
            </a:extLst>
          </p:cNvPr>
          <p:cNvSpPr txBox="1"/>
          <p:nvPr/>
        </p:nvSpPr>
        <p:spPr>
          <a:xfrm rot="443606">
            <a:off x="8226995" y="1127071"/>
            <a:ext cx="1545021" cy="116955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Issue identified.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Surveys &amp; analysis were underway.</a:t>
            </a:r>
          </a:p>
        </p:txBody>
      </p:sp>
      <p:pic>
        <p:nvPicPr>
          <p:cNvPr id="2" name="Google Shape;548;p17">
            <a:extLst>
              <a:ext uri="{FF2B5EF4-FFF2-40B4-BE49-F238E27FC236}">
                <a16:creationId xmlns:a16="http://schemas.microsoft.com/office/drawing/2014/main" id="{0DE6E4B4-3791-142B-C575-4D30514C56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60537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21318-FF8C-702D-A483-9BA1C21EE1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2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D924-4758-42F0-B51F-310A08E4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Developed: Head Tremors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ADA0A-B72B-83D0-2955-C4DF31545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breeding littermates of affected dogs. Rare exception: if they are otherwise genetically exceptional, save only 1 brood or limited semen from a male. Do this very sparingly.</a:t>
            </a:r>
          </a:p>
          <a:p>
            <a:endParaRPr lang="en-US" dirty="0"/>
          </a:p>
          <a:p>
            <a:r>
              <a:rPr lang="en-US" dirty="0"/>
              <a:t> Avoid mating two dogs with close relatives affected or that have produced many cases.</a:t>
            </a:r>
          </a:p>
          <a:p>
            <a:endParaRPr lang="en-US" dirty="0"/>
          </a:p>
          <a:p>
            <a:r>
              <a:rPr lang="en-US" dirty="0"/>
              <a:t>Head tremors cases receive follow up contact to confirm details.</a:t>
            </a:r>
          </a:p>
        </p:txBody>
      </p:sp>
      <p:pic>
        <p:nvPicPr>
          <p:cNvPr id="4" name="Google Shape;548;p17">
            <a:extLst>
              <a:ext uri="{FF2B5EF4-FFF2-40B4-BE49-F238E27FC236}">
                <a16:creationId xmlns:a16="http://schemas.microsoft.com/office/drawing/2014/main" id="{EE028DFC-EC9B-8F19-6CAC-E182F111E7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463" y="0"/>
            <a:ext cx="1760537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900B9-11E1-1528-2DBB-6E8A712B3C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8;p17">
            <a:extLst>
              <a:ext uri="{FF2B5EF4-FFF2-40B4-BE49-F238E27FC236}">
                <a16:creationId xmlns:a16="http://schemas.microsoft.com/office/drawing/2014/main" id="{ABE7B4B9-E558-AE3F-751D-F4FDC56142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60537" cy="90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B84DC4-E92A-374A-BFE2-FE0480863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626223"/>
              </p:ext>
            </p:extLst>
          </p:nvPr>
        </p:nvGraphicFramePr>
        <p:xfrm>
          <a:off x="838200" y="457199"/>
          <a:ext cx="11176000" cy="630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EFA20EE-0706-6B8D-CE45-0AF4F79D1462}"/>
              </a:ext>
            </a:extLst>
          </p:cNvPr>
          <p:cNvSpPr txBox="1"/>
          <p:nvPr/>
        </p:nvSpPr>
        <p:spPr>
          <a:xfrm>
            <a:off x="1956831" y="3848101"/>
            <a:ext cx="1826738" cy="8127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aseline="0" dirty="0"/>
              <a:t>Low incidence based on persistent murmur auscultated.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BD312-3C75-1A9F-033D-E8BB4D947E04}"/>
              </a:ext>
            </a:extLst>
          </p:cNvPr>
          <p:cNvSpPr txBox="1"/>
          <p:nvPr/>
        </p:nvSpPr>
        <p:spPr>
          <a:xfrm>
            <a:off x="4508869" y="2607202"/>
            <a:ext cx="2260010" cy="16472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Incidence rising slightly based on persistent murmurs and occasional echocardiograms. 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Breeders not routinely getting echocardiograms.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7B4EB1E-CB65-660F-5546-7ED9DAA1895D}"/>
              </a:ext>
            </a:extLst>
          </p:cNvPr>
          <p:cNvSpPr txBox="1"/>
          <p:nvPr/>
        </p:nvSpPr>
        <p:spPr>
          <a:xfrm>
            <a:off x="5638874" y="1421529"/>
            <a:ext cx="2095500" cy="81454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aseline="0" dirty="0"/>
              <a:t>EBV introduced. </a:t>
            </a:r>
          </a:p>
          <a:p>
            <a:pPr algn="ctr"/>
            <a:r>
              <a:rPr lang="en-US" sz="1400" baseline="0" dirty="0"/>
              <a:t>Echocardiograms on prospective breeders.</a:t>
            </a:r>
            <a:endParaRPr lang="en-US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B5A68F-E500-7EBC-EDFF-CCF9775AEA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D924-4758-42F0-B51F-310A08E4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Developed: TVD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ADA0A-B72B-83D0-2955-C4DF31545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Ensure breeders are normal by echocardiogram – this measure has high heritability. </a:t>
            </a:r>
          </a:p>
          <a:p>
            <a:endParaRPr lang="en-US" sz="1900" dirty="0"/>
          </a:p>
          <a:p>
            <a:r>
              <a:rPr lang="en-US" dirty="0"/>
              <a:t>Use one (the same) high-quality cardiologist for all screenings for consistency. Different cardiologists may differ in interpreting what is trivial vs significant.</a:t>
            </a:r>
          </a:p>
          <a:p>
            <a:endParaRPr lang="en-US" sz="1900" dirty="0"/>
          </a:p>
          <a:p>
            <a:r>
              <a:rPr lang="en-US" dirty="0"/>
              <a:t>Have a cardiologist follow up with dogs in field who have a persistent murmur where possible.</a:t>
            </a:r>
          </a:p>
          <a:p>
            <a:endParaRPr lang="en-US" sz="1900" dirty="0"/>
          </a:p>
          <a:p>
            <a:r>
              <a:rPr lang="en-US" dirty="0"/>
              <a:t>Stop breeding dogs producing TVD at high rates.</a:t>
            </a:r>
          </a:p>
        </p:txBody>
      </p:sp>
      <p:pic>
        <p:nvPicPr>
          <p:cNvPr id="4" name="Google Shape;548;p17">
            <a:extLst>
              <a:ext uri="{FF2B5EF4-FFF2-40B4-BE49-F238E27FC236}">
                <a16:creationId xmlns:a16="http://schemas.microsoft.com/office/drawing/2014/main" id="{EE028DFC-EC9B-8F19-6CAC-E182F111E7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1463" y="0"/>
            <a:ext cx="1760537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9997E-EE39-006C-EAFA-365DDA923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F881-F7F9-7BD7-A6C8-F0580F66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22DE5-B462-B315-19C1-979E5DD73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 dirty="0">
                <a:sym typeface="Wingdings" pitchFamily="2" charset="2"/>
              </a:rPr>
              <a:t>BVs are best practice to improve complex traits, but if they are not available, classify dogs according to rough risk assessment (affected, “carrier”, “not a carrier”) and evaluate incidence at different levels of risk in parents. Then develop guidelines for selecting new breeders. Follow up by making mating decisions to lower risk while following genetic principles.</a:t>
            </a:r>
          </a:p>
          <a:p>
            <a:endParaRPr lang="en-US" sz="11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Monitor trend and revise approach as information evolves.  </a:t>
            </a:r>
          </a:p>
          <a:p>
            <a:endParaRPr lang="en-US" sz="11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Must take best of what’s available in number needed from a variety of pedigrees – there is no perfect dog/family. Risk will be reduced &amp; outcome improved over several generations of selection.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EE5F5-C5CE-61BD-0C20-81BBF4AEE8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7DEA-398A-4CAB-884B-93A98226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429" y="2766217"/>
            <a:ext cx="2983075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 descr="A long-coated black &amp; tan German Shepherd sits and looks attentively at the camera.">
            <a:extLst>
              <a:ext uri="{FF2B5EF4-FFF2-40B4-BE49-F238E27FC236}">
                <a16:creationId xmlns:a16="http://schemas.microsoft.com/office/drawing/2014/main" id="{43F03724-0801-9A81-7950-DCF7D2CDE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" t="8185" r="607" b="15250"/>
          <a:stretch/>
        </p:blipFill>
        <p:spPr>
          <a:xfrm>
            <a:off x="1814496" y="507890"/>
            <a:ext cx="4281504" cy="58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70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6095-E1B0-CF8B-A999-E7FF3A02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40185-6272-9D79-C3E9-7A281C2051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5FAA-DC35-D952-55D3-B2C13F13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FA485-45FD-CE92-E962-B746325D9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A general process for assessing genetic risk when EBVs are unavailable</a:t>
            </a:r>
          </a:p>
          <a:p>
            <a:r>
              <a:rPr lang="en-US" dirty="0"/>
              <a:t>Where could this go wrong? (Data considerations)</a:t>
            </a:r>
          </a:p>
          <a:p>
            <a:r>
              <a:rPr lang="en-US" dirty="0"/>
              <a:t>Considerations if risk is suggested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CLD </a:t>
            </a:r>
          </a:p>
          <a:p>
            <a:pPr lvl="1"/>
            <a:r>
              <a:rPr lang="en-US" dirty="0"/>
              <a:t>Head tremors</a:t>
            </a:r>
          </a:p>
          <a:p>
            <a:pPr lvl="1"/>
            <a:r>
              <a:rPr lang="en-US" dirty="0"/>
              <a:t>TVD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6124A-37C7-B80B-121F-0708781983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4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8ED8F-8EB1-E70F-C383-E59C9F6D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showed TVD to be highly heritable</a:t>
            </a:r>
          </a:p>
        </p:txBody>
      </p:sp>
      <p:pic>
        <p:nvPicPr>
          <p:cNvPr id="8" name="Picture Placeholder 7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9C9AAAA4-599C-8711-D60E-417C744EF93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t="217" b="-430"/>
          <a:stretch/>
        </p:blipFill>
        <p:spPr>
          <a:xfrm>
            <a:off x="5183188" y="672662"/>
            <a:ext cx="6172200" cy="553895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EAA9E-610C-33B6-198A-E294CB704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Famula</a:t>
            </a:r>
            <a:r>
              <a:rPr lang="en-US" dirty="0"/>
              <a:t> et al. (2002) reported 71%</a:t>
            </a:r>
          </a:p>
          <a:p>
            <a:pPr marL="228600" indent="0"/>
            <a:r>
              <a:rPr lang="en-US" dirty="0"/>
              <a:t>GEB EBV (2011) 14%</a:t>
            </a:r>
          </a:p>
          <a:p>
            <a:pPr marL="228600" indent="0"/>
            <a:r>
              <a:rPr lang="en-US" dirty="0"/>
              <a:t>GEB EBV (2019; different program) 67%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b="0" i="0" dirty="0" err="1">
                <a:solidFill>
                  <a:srgbClr val="212121"/>
                </a:solidFill>
                <a:effectLst/>
                <a:latin typeface="system-ui"/>
              </a:rPr>
              <a:t>Famula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system-ui"/>
              </a:rPr>
              <a:t>, T. R., Siemens, L. M., Davidson, A. P., &amp; Packard, M. (2002). Evaluation of the genetic basis of tricuspid valve dysplasia in Labrador Retrievers. 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system-ui"/>
              </a:rPr>
              <a:t>American journal of veterinary research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system-ui"/>
              </a:rPr>
              <a:t>, 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system-ui"/>
              </a:rPr>
              <a:t>63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system-ui"/>
              </a:rPr>
              <a:t>(6), 816–820. 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system-ui"/>
                <a:hlinkClick r:id="rId3"/>
              </a:rPr>
              <a:t>https://doi.org/10.2460/ajvr.2002.63.816</a:t>
            </a:r>
            <a:endParaRPr lang="en-US" sz="1400" b="0" i="0" dirty="0">
              <a:solidFill>
                <a:srgbClr val="212121"/>
              </a:solidFill>
              <a:effectLst/>
              <a:latin typeface="system-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E01454-8B4D-ECEA-EF65-F2AEB5610FB1}"/>
              </a:ext>
            </a:extLst>
          </p:cNvPr>
          <p:cNvSpPr/>
          <p:nvPr/>
        </p:nvSpPr>
        <p:spPr>
          <a:xfrm>
            <a:off x="5391807" y="3752193"/>
            <a:ext cx="2932386" cy="325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CD3D64-77D8-ABCC-0D87-CFEF1E815807}"/>
              </a:ext>
            </a:extLst>
          </p:cNvPr>
          <p:cNvSpPr/>
          <p:nvPr/>
        </p:nvSpPr>
        <p:spPr>
          <a:xfrm>
            <a:off x="5391807" y="5071541"/>
            <a:ext cx="2932386" cy="10157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2F7A661-9C69-F268-5CA7-BCF8248D6A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1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" name="Google Shape;350;g17f51197e10_0_147"/>
          <p:cNvGraphicFramePr/>
          <p:nvPr/>
        </p:nvGraphicFramePr>
        <p:xfrm>
          <a:off x="2892828" y="2853870"/>
          <a:ext cx="6782975" cy="85090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3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Brood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Mature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Pups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 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Skin 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Hip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Elbow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EIC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Addison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15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 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92.5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95.9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1" name="Google Shape;351;g17f51197e10_0_147"/>
          <p:cNvGraphicFramePr/>
          <p:nvPr/>
        </p:nvGraphicFramePr>
        <p:xfrm>
          <a:off x="2942704" y="4108209"/>
          <a:ext cx="6733100" cy="2537908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2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Stud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# Matings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Litter Inbreeding Coefficient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Skin 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Hip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Elbow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EIC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Archer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.062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79.3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41.8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Carbon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.049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76.9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95.6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90.3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Declan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.088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49.9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49.4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64.8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Gibson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.035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81.8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99.9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95.8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Hero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.062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92.7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94.3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79.9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Maestro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.109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97.6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92.5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94.8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2" name="Google Shape;352;g17f51197e10_0_147"/>
          <p:cNvSpPr txBox="1"/>
          <p:nvPr/>
        </p:nvSpPr>
        <p:spPr>
          <a:xfrm>
            <a:off x="2732307" y="1077773"/>
            <a:ext cx="7159500" cy="1631700"/>
          </a:xfrm>
          <a:prstGeom prst="rect">
            <a:avLst/>
          </a:prstGeom>
          <a:noFill/>
          <a:ln w="222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Proposed litter has the lowest inbreeding of choices available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Avoid producing affected dogs where genetic tests are available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Avoid repeat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matings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Use studs equally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Stud is good for traits brood is not so good</a:t>
            </a:r>
            <a:endParaRPr dirty="0"/>
          </a:p>
        </p:txBody>
      </p:sp>
      <p:sp>
        <p:nvSpPr>
          <p:cNvPr id="353" name="Google Shape;353;g17f51197e10_0_147"/>
          <p:cNvSpPr txBox="1">
            <a:spLocks noGrp="1"/>
          </p:cNvSpPr>
          <p:nvPr>
            <p:ph type="title"/>
          </p:nvPr>
        </p:nvSpPr>
        <p:spPr>
          <a:xfrm>
            <a:off x="2777837" y="0"/>
            <a:ext cx="653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2. Choose Mates Where: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5EFB7-F84D-26E9-0690-302717ABD4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396A838-443A-4626-86BE-1C39114CF613}"/>
              </a:ext>
            </a:extLst>
          </p:cNvPr>
          <p:cNvGraphicFramePr>
            <a:graphicFrameLocks/>
          </p:cNvGraphicFramePr>
          <p:nvPr/>
        </p:nvGraphicFramePr>
        <p:xfrm>
          <a:off x="838201" y="365125"/>
          <a:ext cx="10515598" cy="612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D02B1E-1915-1267-B55C-A9D9EDD52897}"/>
              </a:ext>
            </a:extLst>
          </p:cNvPr>
          <p:cNvSpPr txBox="1"/>
          <p:nvPr/>
        </p:nvSpPr>
        <p:spPr>
          <a:xfrm rot="443606">
            <a:off x="9166795" y="1241371"/>
            <a:ext cx="1545021" cy="116955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Issue identified.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Surveys &amp; analysis were underway.</a:t>
            </a:r>
          </a:p>
        </p:txBody>
      </p:sp>
      <p:pic>
        <p:nvPicPr>
          <p:cNvPr id="2" name="Google Shape;548;p17">
            <a:extLst>
              <a:ext uri="{FF2B5EF4-FFF2-40B4-BE49-F238E27FC236}">
                <a16:creationId xmlns:a16="http://schemas.microsoft.com/office/drawing/2014/main" id="{0DE6E4B4-3791-142B-C575-4D30514C56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60537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21318-FF8C-702D-A483-9BA1C21EE1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6CC7A3-C379-4B21-934B-EEEB37ECBD58}"/>
              </a:ext>
            </a:extLst>
          </p:cNvPr>
          <p:cNvGraphicFramePr>
            <a:graphicFrameLocks/>
          </p:cNvGraphicFramePr>
          <p:nvPr/>
        </p:nvGraphicFramePr>
        <p:xfrm>
          <a:off x="1003300" y="387350"/>
          <a:ext cx="10185400" cy="608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Google Shape;548;p17">
            <a:extLst>
              <a:ext uri="{FF2B5EF4-FFF2-40B4-BE49-F238E27FC236}">
                <a16:creationId xmlns:a16="http://schemas.microsoft.com/office/drawing/2014/main" id="{DA481E71-94C6-4019-331D-F869079F82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60537" cy="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B5D7A-84AD-371C-E137-0849B2C7BA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05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2215E-6CBA-134B-9156-C052C600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389" y="0"/>
            <a:ext cx="3582493" cy="6858000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US" dirty="0"/>
              <a:t>Many are familiar with </a:t>
            </a:r>
            <a:r>
              <a:rPr lang="en-US" b="1" dirty="0"/>
              <a:t>autosomal recessive:</a:t>
            </a:r>
          </a:p>
          <a:p>
            <a:r>
              <a:rPr lang="en-US" dirty="0"/>
              <a:t>Caused by 1 gene</a:t>
            </a:r>
          </a:p>
          <a:p>
            <a:r>
              <a:rPr lang="en-US" dirty="0"/>
              <a:t>Need 2 copies of causative variant to show phenotype</a:t>
            </a:r>
          </a:p>
          <a:p>
            <a:r>
              <a:rPr lang="en-US" dirty="0"/>
              <a:t>Can do genetic tests, e.g. dog has it or they don’t and there’s a carrier state that is not healthy.</a:t>
            </a:r>
          </a:p>
          <a:p>
            <a:r>
              <a:rPr lang="en-US" b="1" dirty="0">
                <a:solidFill>
                  <a:srgbClr val="FF0000"/>
                </a:solidFill>
              </a:rPr>
              <a:t>Rarely applies to traits of interest</a:t>
            </a:r>
          </a:p>
        </p:txBody>
      </p:sp>
      <p:graphicFrame>
        <p:nvGraphicFramePr>
          <p:cNvPr id="4" name="Google Shape;112;g238ff8ce718_0_100">
            <a:extLst>
              <a:ext uri="{FF2B5EF4-FFF2-40B4-BE49-F238E27FC236}">
                <a16:creationId xmlns:a16="http://schemas.microsoft.com/office/drawing/2014/main" id="{B075A45C-7A47-9489-547C-3196C9A5272B}"/>
              </a:ext>
            </a:extLst>
          </p:cNvPr>
          <p:cNvGraphicFramePr/>
          <p:nvPr/>
        </p:nvGraphicFramePr>
        <p:xfrm>
          <a:off x="4899514" y="4375755"/>
          <a:ext cx="2299590" cy="1673781"/>
        </p:xfrm>
        <a:graphic>
          <a:graphicData uri="http://schemas.openxmlformats.org/drawingml/2006/table">
            <a:tbl>
              <a:tblPr firstRow="1" firstCol="1">
                <a:noFill/>
                <a:tableStyleId>{8DCFD41B-E690-4291-8E45-A0E494CC3E49}</a:tableStyleId>
              </a:tblPr>
              <a:tblGrid>
                <a:gridCol w="76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9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9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a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2BB8DC38-15D8-29A6-D9ED-EFD916B933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4565" y="34363"/>
            <a:ext cx="7288971" cy="36444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52A91A7-B7EA-F1DF-D5B7-9E3C063ABEBB}"/>
              </a:ext>
            </a:extLst>
          </p:cNvPr>
          <p:cNvGrpSpPr/>
          <p:nvPr/>
        </p:nvGrpSpPr>
        <p:grpSpPr>
          <a:xfrm>
            <a:off x="7635989" y="4210525"/>
            <a:ext cx="4026622" cy="2338698"/>
            <a:chOff x="7815167" y="4223225"/>
            <a:chExt cx="4026622" cy="2338698"/>
          </a:xfrm>
        </p:grpSpPr>
        <p:pic>
          <p:nvPicPr>
            <p:cNvPr id="19" name="Google Shape;126;g238ff8ce718_0_100">
              <a:extLst>
                <a:ext uri="{FF2B5EF4-FFF2-40B4-BE49-F238E27FC236}">
                  <a16:creationId xmlns:a16="http://schemas.microsoft.com/office/drawing/2014/main" id="{29BF7AC0-C015-4C22-A3B8-5103D6227DE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38307" y="5530373"/>
              <a:ext cx="709911" cy="7371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Google Shape;115;g238ff8ce718_0_100">
              <a:extLst>
                <a:ext uri="{FF2B5EF4-FFF2-40B4-BE49-F238E27FC236}">
                  <a16:creationId xmlns:a16="http://schemas.microsoft.com/office/drawing/2014/main" id="{1721D210-F4F9-1494-46F4-76893D030393}"/>
                </a:ext>
              </a:extLst>
            </p:cNvPr>
            <p:cNvCxnSpPr/>
            <p:nvPr/>
          </p:nvCxnSpPr>
          <p:spPr>
            <a:xfrm>
              <a:off x="8199540" y="5271389"/>
              <a:ext cx="3213082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16;g238ff8ce718_0_100">
              <a:extLst>
                <a:ext uri="{FF2B5EF4-FFF2-40B4-BE49-F238E27FC236}">
                  <a16:creationId xmlns:a16="http://schemas.microsoft.com/office/drawing/2014/main" id="{EB227E12-2215-F51E-4BA7-D3FB6090D2CA}"/>
                </a:ext>
              </a:extLst>
            </p:cNvPr>
            <p:cNvCxnSpPr/>
            <p:nvPr/>
          </p:nvCxnSpPr>
          <p:spPr>
            <a:xfrm>
              <a:off x="9842056" y="4593280"/>
              <a:ext cx="0" cy="67973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4" name="Google Shape;122;g238ff8ce718_0_100">
              <a:extLst>
                <a:ext uri="{FF2B5EF4-FFF2-40B4-BE49-F238E27FC236}">
                  <a16:creationId xmlns:a16="http://schemas.microsoft.com/office/drawing/2014/main" id="{510DDC5C-030B-9D35-E4DA-E4900D7AC44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169419" y="4223225"/>
              <a:ext cx="709911" cy="737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23;g238ff8ce718_0_100">
              <a:extLst>
                <a:ext uri="{FF2B5EF4-FFF2-40B4-BE49-F238E27FC236}">
                  <a16:creationId xmlns:a16="http://schemas.microsoft.com/office/drawing/2014/main" id="{0482FF22-BDCE-0A24-E98A-0D20C7B44C9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056491" y="5503619"/>
              <a:ext cx="709911" cy="746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4;g238ff8ce718_0_100">
              <a:extLst>
                <a:ext uri="{FF2B5EF4-FFF2-40B4-BE49-F238E27FC236}">
                  <a16:creationId xmlns:a16="http://schemas.microsoft.com/office/drawing/2014/main" id="{937002C6-FA2B-6AFE-6C23-B6112D5969DF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844580" y="5533899"/>
              <a:ext cx="709911" cy="746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5;g238ff8ce718_0_100">
              <a:extLst>
                <a:ext uri="{FF2B5EF4-FFF2-40B4-BE49-F238E27FC236}">
                  <a16:creationId xmlns:a16="http://schemas.microsoft.com/office/drawing/2014/main" id="{1AAA0C80-094D-2DC9-16A6-17BFF3E299A0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817335" y="4223236"/>
              <a:ext cx="709911" cy="737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7;g238ff8ce718_0_100">
              <a:extLst>
                <a:ext uri="{FF2B5EF4-FFF2-40B4-BE49-F238E27FC236}">
                  <a16:creationId xmlns:a16="http://schemas.microsoft.com/office/drawing/2014/main" id="{3BCF37E0-3185-C669-6D96-C57178FCCD4F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027095" y="5536399"/>
              <a:ext cx="709911" cy="737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28;g238ff8ce718_0_100">
              <a:extLst>
                <a:ext uri="{FF2B5EF4-FFF2-40B4-BE49-F238E27FC236}">
                  <a16:creationId xmlns:a16="http://schemas.microsoft.com/office/drawing/2014/main" id="{A716250C-0BC4-A6D9-B66A-312606DA9ABB}"/>
                </a:ext>
              </a:extLst>
            </p:cNvPr>
            <p:cNvSpPr txBox="1"/>
            <p:nvPr/>
          </p:nvSpPr>
          <p:spPr>
            <a:xfrm>
              <a:off x="8785571" y="4856044"/>
              <a:ext cx="783414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2;g238ff8ce718_0_100">
              <a:extLst>
                <a:ext uri="{FF2B5EF4-FFF2-40B4-BE49-F238E27FC236}">
                  <a16:creationId xmlns:a16="http://schemas.microsoft.com/office/drawing/2014/main" id="{D402BFB8-EC31-EB6E-9F7E-534434E2B0D4}"/>
                </a:ext>
              </a:extLst>
            </p:cNvPr>
            <p:cNvSpPr txBox="1"/>
            <p:nvPr/>
          </p:nvSpPr>
          <p:spPr>
            <a:xfrm>
              <a:off x="10981103" y="6192621"/>
              <a:ext cx="86068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AFFECTED</a:t>
              </a:r>
              <a:endParaRPr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3;g238ff8ce718_0_100">
              <a:extLst>
                <a:ext uri="{FF2B5EF4-FFF2-40B4-BE49-F238E27FC236}">
                  <a16:creationId xmlns:a16="http://schemas.microsoft.com/office/drawing/2014/main" id="{10F81470-60FC-B12C-14A7-227FE95737EC}"/>
                </a:ext>
              </a:extLst>
            </p:cNvPr>
            <p:cNvSpPr txBox="1"/>
            <p:nvPr/>
          </p:nvSpPr>
          <p:spPr>
            <a:xfrm>
              <a:off x="10145836" y="4830775"/>
              <a:ext cx="78536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8;g238ff8ce718_0_100">
              <a:extLst>
                <a:ext uri="{FF2B5EF4-FFF2-40B4-BE49-F238E27FC236}">
                  <a16:creationId xmlns:a16="http://schemas.microsoft.com/office/drawing/2014/main" id="{3B488E90-1D55-2BC4-CFE1-63B99A8F050C}"/>
                </a:ext>
              </a:extLst>
            </p:cNvPr>
            <p:cNvSpPr txBox="1"/>
            <p:nvPr/>
          </p:nvSpPr>
          <p:spPr>
            <a:xfrm>
              <a:off x="7815167" y="6192621"/>
              <a:ext cx="783414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8;g238ff8ce718_0_100">
              <a:extLst>
                <a:ext uri="{FF2B5EF4-FFF2-40B4-BE49-F238E27FC236}">
                  <a16:creationId xmlns:a16="http://schemas.microsoft.com/office/drawing/2014/main" id="{7FE9EE78-845C-1D4A-DA41-5B93F77C438F}"/>
                </a:ext>
              </a:extLst>
            </p:cNvPr>
            <p:cNvSpPr txBox="1"/>
            <p:nvPr/>
          </p:nvSpPr>
          <p:spPr>
            <a:xfrm>
              <a:off x="8900289" y="6192621"/>
              <a:ext cx="783414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8;g238ff8ce718_0_100">
              <a:extLst>
                <a:ext uri="{FF2B5EF4-FFF2-40B4-BE49-F238E27FC236}">
                  <a16:creationId xmlns:a16="http://schemas.microsoft.com/office/drawing/2014/main" id="{312BE791-B5F0-832B-714B-0B906875833F}"/>
                </a:ext>
              </a:extLst>
            </p:cNvPr>
            <p:cNvSpPr txBox="1"/>
            <p:nvPr/>
          </p:nvSpPr>
          <p:spPr>
            <a:xfrm>
              <a:off x="9985411" y="6192621"/>
              <a:ext cx="783414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" name="Google Shape;121;g238ff8ce718_0_100">
              <a:extLst>
                <a:ext uri="{FF2B5EF4-FFF2-40B4-BE49-F238E27FC236}">
                  <a16:creationId xmlns:a16="http://schemas.microsoft.com/office/drawing/2014/main" id="{5CEF13B2-7B1B-9958-874C-D42A45746EBA}"/>
                </a:ext>
              </a:extLst>
            </p:cNvPr>
            <p:cNvCxnSpPr/>
            <p:nvPr/>
          </p:nvCxnSpPr>
          <p:spPr>
            <a:xfrm>
              <a:off x="9501785" y="4591823"/>
              <a:ext cx="693586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17;g238ff8ce718_0_100">
              <a:extLst>
                <a:ext uri="{FF2B5EF4-FFF2-40B4-BE49-F238E27FC236}">
                  <a16:creationId xmlns:a16="http://schemas.microsoft.com/office/drawing/2014/main" id="{4746AC02-297E-D0F2-C89A-624C260F49C1}"/>
                </a:ext>
              </a:extLst>
            </p:cNvPr>
            <p:cNvCxnSpPr/>
            <p:nvPr/>
          </p:nvCxnSpPr>
          <p:spPr>
            <a:xfrm>
              <a:off x="8199540" y="5271389"/>
              <a:ext cx="0" cy="2786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8;g238ff8ce718_0_100">
              <a:extLst>
                <a:ext uri="{FF2B5EF4-FFF2-40B4-BE49-F238E27FC236}">
                  <a16:creationId xmlns:a16="http://schemas.microsoft.com/office/drawing/2014/main" id="{CD9A9FB8-45C0-72AF-5883-146C0FD20055}"/>
                </a:ext>
              </a:extLst>
            </p:cNvPr>
            <p:cNvCxnSpPr/>
            <p:nvPr/>
          </p:nvCxnSpPr>
          <p:spPr>
            <a:xfrm>
              <a:off x="9288329" y="5271389"/>
              <a:ext cx="0" cy="2786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19;g238ff8ce718_0_100">
              <a:extLst>
                <a:ext uri="{FF2B5EF4-FFF2-40B4-BE49-F238E27FC236}">
                  <a16:creationId xmlns:a16="http://schemas.microsoft.com/office/drawing/2014/main" id="{81F5B94B-DFBA-49C1-2920-D2BE934F676D}"/>
                </a:ext>
              </a:extLst>
            </p:cNvPr>
            <p:cNvCxnSpPr/>
            <p:nvPr/>
          </p:nvCxnSpPr>
          <p:spPr>
            <a:xfrm>
              <a:off x="10377118" y="5273011"/>
              <a:ext cx="0" cy="2786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20;g238ff8ce718_0_100">
              <a:extLst>
                <a:ext uri="{FF2B5EF4-FFF2-40B4-BE49-F238E27FC236}">
                  <a16:creationId xmlns:a16="http://schemas.microsoft.com/office/drawing/2014/main" id="{FFD3C818-4BD3-E911-5F0F-63B2E4ED99C4}"/>
                </a:ext>
              </a:extLst>
            </p:cNvPr>
            <p:cNvCxnSpPr/>
            <p:nvPr/>
          </p:nvCxnSpPr>
          <p:spPr>
            <a:xfrm>
              <a:off x="11411448" y="5277445"/>
              <a:ext cx="0" cy="2786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7E8D576-7DAE-3DC1-5145-1914EB6C2B97}"/>
              </a:ext>
            </a:extLst>
          </p:cNvPr>
          <p:cNvSpPr txBox="1"/>
          <p:nvPr/>
        </p:nvSpPr>
        <p:spPr>
          <a:xfrm>
            <a:off x="4724403" y="3585818"/>
            <a:ext cx="7086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  <a:highlight>
                  <a:srgbClr val="FFFF00"/>
                </a:highlight>
              </a:rPr>
              <a:t>Above data are simulated. Real-life example: https://</a:t>
            </a:r>
            <a:r>
              <a:rPr lang="en-US" sz="1200" i="1" dirty="0" err="1">
                <a:solidFill>
                  <a:schemeClr val="tx1"/>
                </a:solidFill>
                <a:highlight>
                  <a:srgbClr val="FFFF00"/>
                </a:highlight>
              </a:rPr>
              <a:t>www.ncbi.nlm.nih.gov</a:t>
            </a:r>
            <a:r>
              <a:rPr lang="en-US" sz="1200" i="1" dirty="0">
                <a:solidFill>
                  <a:schemeClr val="tx1"/>
                </a:solidFill>
                <a:highlight>
                  <a:srgbClr val="FFFF00"/>
                </a:highlight>
              </a:rPr>
              <a:t>/</a:t>
            </a:r>
            <a:r>
              <a:rPr lang="en-US" sz="1200" i="1" dirty="0" err="1">
                <a:solidFill>
                  <a:schemeClr val="tx1"/>
                </a:solidFill>
                <a:highlight>
                  <a:srgbClr val="FFFF00"/>
                </a:highlight>
              </a:rPr>
              <a:t>pmc</a:t>
            </a:r>
            <a:r>
              <a:rPr lang="en-US" sz="1200" i="1" dirty="0">
                <a:solidFill>
                  <a:schemeClr val="tx1"/>
                </a:solidFill>
                <a:highlight>
                  <a:srgbClr val="FFFF00"/>
                </a:highlight>
              </a:rPr>
              <a:t>/articles/PMC3664012/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E4B35-5B5D-47CB-8408-C7A38858D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3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38ff8ce718_0_8"/>
          <p:cNvSpPr txBox="1">
            <a:spLocks noGrp="1"/>
          </p:cNvSpPr>
          <p:nvPr>
            <p:ph type="title"/>
          </p:nvPr>
        </p:nvSpPr>
        <p:spPr>
          <a:xfrm>
            <a:off x="581025" y="414024"/>
            <a:ext cx="11458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GEB GWAS analysis based on mast cell tumour cases and controls</a:t>
            </a:r>
            <a:endParaRPr/>
          </a:p>
        </p:txBody>
      </p:sp>
      <p:pic>
        <p:nvPicPr>
          <p:cNvPr id="368" name="Google Shape;368;g238ff8ce718_0_8" descr="Manhattan_GEB_2016_emma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0565" y="1853091"/>
            <a:ext cx="5977434" cy="23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38ff8ce718_0_8"/>
          <p:cNvSpPr txBox="1">
            <a:spLocks noGrp="1"/>
          </p:cNvSpPr>
          <p:nvPr>
            <p:ph type="body" idx="1"/>
          </p:nvPr>
        </p:nvSpPr>
        <p:spPr>
          <a:xfrm>
            <a:off x="1981200" y="4763956"/>
            <a:ext cx="8229600" cy="20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1943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/>
              <a:t>No significant association identified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261 individuals 141 cases 120 controls (recently updated phenotypes) after removing individuals related more than 25% there are 101 cases and 64 controls.  Analysis performed using the emmax software.  No deviations from the expected p-values in the qq-plot are seen.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QQ plot to the left shows expected versus observed p-values, a deviation from the expected normal indicates significance.  95% confidence interval is indicated by thin black line.  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Manhattan plot to the right shows dots for each SNP in the analysis. Location of each SNP is on the x-axis and on the y-axis the -10log p-value is noted.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370" name="Google Shape;370;g238ff8ce718_0_8" descr="GEB_262_2016_filt_rm25.emma.ps.P.qq.png.P.qq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601708"/>
            <a:ext cx="2935240" cy="293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238ff8ce718_0_8" descr="Broad Institu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5" y="52869"/>
            <a:ext cx="1952625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38ff8ce718_0_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0" y="21396"/>
            <a:ext cx="1524000" cy="780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EFF35-FA2B-8152-6208-52E7E05C20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Autosomal Recessive Trait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Assume a condition is caused by 1 gene with 2 variants (“A” or “a”):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= normal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= causative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6" name="Google Shape;146;p6" descr="j0084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8620" y="3140869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j0084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5246" y="3120627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2903" y="3120627"/>
            <a:ext cx="910477" cy="793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6"/>
          <p:cNvGraphicFramePr/>
          <p:nvPr/>
        </p:nvGraphicFramePr>
        <p:xfrm>
          <a:off x="714186" y="4136231"/>
          <a:ext cx="9622150" cy="1112550"/>
        </p:xfrm>
        <a:graphic>
          <a:graphicData uri="http://schemas.openxmlformats.org/drawingml/2006/table">
            <a:tbl>
              <a:tblPr firstRow="1" bandRow="1">
                <a:noFill/>
                <a:tableStyleId>{7D89E1D9-7BD8-455D-990E-826C0134347E}</a:tableStyleId>
              </a:tblPr>
              <a:tblGrid>
                <a:gridCol w="14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>
                          <a:solidFill>
                            <a:schemeClr val="dk1"/>
                          </a:solidFill>
                        </a:rPr>
                        <a:t>Genotype: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Phenotype: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i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" name="Google Shape;150;p6"/>
          <p:cNvSpPr txBox="1"/>
          <p:nvPr/>
        </p:nvSpPr>
        <p:spPr>
          <a:xfrm>
            <a:off x="2178425" y="5442900"/>
            <a:ext cx="7155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Based on the parents’ genotypes, the expected percent of normal vs affected offspring can be easily quantified.</a:t>
            </a:r>
            <a:endParaRPr sz="23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09079-F9B0-E4E0-C567-EBC3E30218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80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% incidence should be expected?</a:t>
            </a:r>
            <a:endParaRPr/>
          </a:p>
        </p:txBody>
      </p:sp>
      <p:graphicFrame>
        <p:nvGraphicFramePr>
          <p:cNvPr id="162" name="Google Shape;162;p8"/>
          <p:cNvGraphicFramePr/>
          <p:nvPr/>
        </p:nvGraphicFramePr>
        <p:xfrm>
          <a:off x="3924673" y="4611051"/>
          <a:ext cx="2933325" cy="1881825"/>
        </p:xfrm>
        <a:graphic>
          <a:graphicData uri="http://schemas.openxmlformats.org/drawingml/2006/table">
            <a:tbl>
              <a:tblPr firstRow="1" firstCol="1">
                <a:noFill/>
                <a:tableStyleId>{8DCFD41B-E690-4291-8E45-A0E494CC3E49}</a:tableStyleId>
              </a:tblPr>
              <a:tblGrid>
                <a:gridCol w="9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3" name="Google Shape;163;p8" descr="j0084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374" y="1710930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 descr="j0084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690688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3657" y="1690688"/>
            <a:ext cx="910477" cy="793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8"/>
          <p:cNvGraphicFramePr/>
          <p:nvPr>
            <p:extLst>
              <p:ext uri="{D42A27DB-BD31-4B8C-83A1-F6EECF244321}">
                <p14:modId xmlns:p14="http://schemas.microsoft.com/office/powerpoint/2010/main" val="2675867501"/>
              </p:ext>
            </p:extLst>
          </p:nvPr>
        </p:nvGraphicFramePr>
        <p:xfrm>
          <a:off x="1284940" y="2706292"/>
          <a:ext cx="9622150" cy="1107470"/>
        </p:xfrm>
        <a:graphic>
          <a:graphicData uri="http://schemas.openxmlformats.org/drawingml/2006/table">
            <a:tbl>
              <a:tblPr firstRow="1" bandRow="1">
                <a:noFill/>
                <a:tableStyleId>{7D89E1D9-7BD8-455D-990E-826C0134347E}</a:tableStyleId>
              </a:tblPr>
              <a:tblGrid>
                <a:gridCol w="14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Genotype: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Phenotype: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Clear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Carrier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7" name="Google Shape;167;p8"/>
          <p:cNvSpPr txBox="1"/>
          <p:nvPr/>
        </p:nvSpPr>
        <p:spPr>
          <a:xfrm>
            <a:off x="7935822" y="4724399"/>
            <a:ext cx="2115670" cy="36933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1 Genotype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838200" y="5459506"/>
            <a:ext cx="2115670" cy="369332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2 Genotype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7915930" y="5505672"/>
            <a:ext cx="2680352" cy="64633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puppy genotypes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(Each square = 25%)</a:t>
            </a:r>
            <a:endParaRPr/>
          </a:p>
        </p:txBody>
      </p:sp>
      <p:cxnSp>
        <p:nvCxnSpPr>
          <p:cNvPr id="170" name="Google Shape;170;p8"/>
          <p:cNvCxnSpPr>
            <a:stCxn id="168" idx="3"/>
          </p:cNvCxnSpPr>
          <p:nvPr/>
        </p:nvCxnSpPr>
        <p:spPr>
          <a:xfrm>
            <a:off x="2953870" y="5644172"/>
            <a:ext cx="775500" cy="483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1" name="Google Shape;171;p8"/>
          <p:cNvCxnSpPr/>
          <p:nvPr/>
        </p:nvCxnSpPr>
        <p:spPr>
          <a:xfrm rot="10800000">
            <a:off x="7086600" y="4910843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2" name="Google Shape;172;p8"/>
          <p:cNvCxnSpPr/>
          <p:nvPr/>
        </p:nvCxnSpPr>
        <p:spPr>
          <a:xfrm rot="10800000">
            <a:off x="7066708" y="5853915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3" name="Google Shape;173;p8"/>
          <p:cNvSpPr/>
          <p:nvPr/>
        </p:nvSpPr>
        <p:spPr>
          <a:xfrm rot="-459049">
            <a:off x="550114" y="3704038"/>
            <a:ext cx="640976" cy="1452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D5133-6F7D-10BD-D8E7-A61BDF8C9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5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Example: Carrier x Affected</a:t>
            </a:r>
            <a:endParaRPr/>
          </a:p>
        </p:txBody>
      </p:sp>
      <p:graphicFrame>
        <p:nvGraphicFramePr>
          <p:cNvPr id="179" name="Google Shape;179;p9"/>
          <p:cNvGraphicFramePr/>
          <p:nvPr/>
        </p:nvGraphicFramePr>
        <p:xfrm>
          <a:off x="3924673" y="4611051"/>
          <a:ext cx="2933325" cy="1881825"/>
        </p:xfrm>
        <a:graphic>
          <a:graphicData uri="http://schemas.openxmlformats.org/drawingml/2006/table">
            <a:tbl>
              <a:tblPr firstRow="1" firstCol="1">
                <a:noFill/>
                <a:tableStyleId>{8DCFD41B-E690-4291-8E45-A0E494CC3E49}</a:tableStyleId>
              </a:tblPr>
              <a:tblGrid>
                <a:gridCol w="9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0" name="Google Shape;180;p9" descr="j0084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374" y="1710930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 descr="j0084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690688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3657" y="1690688"/>
            <a:ext cx="910477" cy="793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9"/>
          <p:cNvGraphicFramePr/>
          <p:nvPr>
            <p:extLst>
              <p:ext uri="{D42A27DB-BD31-4B8C-83A1-F6EECF244321}">
                <p14:modId xmlns:p14="http://schemas.microsoft.com/office/powerpoint/2010/main" val="3899134680"/>
              </p:ext>
            </p:extLst>
          </p:nvPr>
        </p:nvGraphicFramePr>
        <p:xfrm>
          <a:off x="1284940" y="2706292"/>
          <a:ext cx="9622150" cy="1112550"/>
        </p:xfrm>
        <a:graphic>
          <a:graphicData uri="http://schemas.openxmlformats.org/drawingml/2006/table">
            <a:tbl>
              <a:tblPr firstRow="1" bandRow="1">
                <a:noFill/>
                <a:tableStyleId>{7D89E1D9-7BD8-455D-990E-826C0134347E}</a:tableStyleId>
              </a:tblPr>
              <a:tblGrid>
                <a:gridCol w="14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Genotype: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Phenotype: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Clear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Carrier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" name="Google Shape;184;p9"/>
          <p:cNvSpPr txBox="1"/>
          <p:nvPr/>
        </p:nvSpPr>
        <p:spPr>
          <a:xfrm>
            <a:off x="7935822" y="4724399"/>
            <a:ext cx="2115670" cy="36933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1 Genotype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838200" y="5459506"/>
            <a:ext cx="2115670" cy="369332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2 Genotype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7915930" y="5505672"/>
            <a:ext cx="2680352" cy="64633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puppy genotypes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(Each square = 25%)</a:t>
            </a:r>
            <a:endParaRPr/>
          </a:p>
        </p:txBody>
      </p:sp>
      <p:cxnSp>
        <p:nvCxnSpPr>
          <p:cNvPr id="187" name="Google Shape;187;p9"/>
          <p:cNvCxnSpPr>
            <a:stCxn id="185" idx="3"/>
          </p:cNvCxnSpPr>
          <p:nvPr/>
        </p:nvCxnSpPr>
        <p:spPr>
          <a:xfrm>
            <a:off x="2953870" y="5644172"/>
            <a:ext cx="775500" cy="483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8" name="Google Shape;188;p9"/>
          <p:cNvCxnSpPr/>
          <p:nvPr/>
        </p:nvCxnSpPr>
        <p:spPr>
          <a:xfrm rot="10800000">
            <a:off x="7086600" y="4910843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9" name="Google Shape;189;p9"/>
          <p:cNvCxnSpPr/>
          <p:nvPr/>
        </p:nvCxnSpPr>
        <p:spPr>
          <a:xfrm rot="10800000">
            <a:off x="7066708" y="5853915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0" name="Google Shape;190;p9"/>
          <p:cNvSpPr/>
          <p:nvPr/>
        </p:nvSpPr>
        <p:spPr>
          <a:xfrm rot="-459049">
            <a:off x="550114" y="3704038"/>
            <a:ext cx="640976" cy="1452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070579-6B2F-CFAC-48C9-BDAADC5771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4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Example: Carrier x Affected</a:t>
            </a:r>
            <a:endParaRPr/>
          </a:p>
        </p:txBody>
      </p:sp>
      <p:graphicFrame>
        <p:nvGraphicFramePr>
          <p:cNvPr id="196" name="Google Shape;196;p10"/>
          <p:cNvGraphicFramePr/>
          <p:nvPr/>
        </p:nvGraphicFramePr>
        <p:xfrm>
          <a:off x="3924673" y="4611051"/>
          <a:ext cx="2933325" cy="1881825"/>
        </p:xfrm>
        <a:graphic>
          <a:graphicData uri="http://schemas.openxmlformats.org/drawingml/2006/table">
            <a:tbl>
              <a:tblPr firstRow="1" firstCol="1">
                <a:noFill/>
                <a:tableStyleId>{8DCFD41B-E690-4291-8E45-A0E494CC3E49}</a:tableStyleId>
              </a:tblPr>
              <a:tblGrid>
                <a:gridCol w="9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7" name="Google Shape;197;p10" descr="j0084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374" y="1710930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 descr="j0084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690688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3657" y="1690688"/>
            <a:ext cx="910477" cy="793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10"/>
          <p:cNvGraphicFramePr/>
          <p:nvPr>
            <p:extLst>
              <p:ext uri="{D42A27DB-BD31-4B8C-83A1-F6EECF244321}">
                <p14:modId xmlns:p14="http://schemas.microsoft.com/office/powerpoint/2010/main" val="1142790321"/>
              </p:ext>
            </p:extLst>
          </p:nvPr>
        </p:nvGraphicFramePr>
        <p:xfrm>
          <a:off x="1284940" y="2706292"/>
          <a:ext cx="9622150" cy="1112550"/>
        </p:xfrm>
        <a:graphic>
          <a:graphicData uri="http://schemas.openxmlformats.org/drawingml/2006/table">
            <a:tbl>
              <a:tblPr firstRow="1" bandRow="1">
                <a:noFill/>
                <a:tableStyleId>{7D89E1D9-7BD8-455D-990E-826C0134347E}</a:tableStyleId>
              </a:tblPr>
              <a:tblGrid>
                <a:gridCol w="14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Genotype: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Phenotype: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Clear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Carrier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1" name="Google Shape;201;p10"/>
          <p:cNvSpPr txBox="1"/>
          <p:nvPr/>
        </p:nvSpPr>
        <p:spPr>
          <a:xfrm>
            <a:off x="7935822" y="4724399"/>
            <a:ext cx="2115670" cy="36933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1 Genotype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838200" y="5459506"/>
            <a:ext cx="2115670" cy="369332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2 Genotype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7915930" y="5505672"/>
            <a:ext cx="2680352" cy="64633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puppy genotypes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(Each square = 25%)</a:t>
            </a:r>
            <a:endParaRPr/>
          </a:p>
        </p:txBody>
      </p:sp>
      <p:cxnSp>
        <p:nvCxnSpPr>
          <p:cNvPr id="204" name="Google Shape;204;p10"/>
          <p:cNvCxnSpPr>
            <a:stCxn id="202" idx="3"/>
          </p:cNvCxnSpPr>
          <p:nvPr/>
        </p:nvCxnSpPr>
        <p:spPr>
          <a:xfrm>
            <a:off x="2953870" y="5644172"/>
            <a:ext cx="775500" cy="483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5" name="Google Shape;205;p10"/>
          <p:cNvCxnSpPr/>
          <p:nvPr/>
        </p:nvCxnSpPr>
        <p:spPr>
          <a:xfrm rot="10800000">
            <a:off x="7086600" y="4910843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6" name="Google Shape;206;p10"/>
          <p:cNvCxnSpPr/>
          <p:nvPr/>
        </p:nvCxnSpPr>
        <p:spPr>
          <a:xfrm rot="10800000">
            <a:off x="7066708" y="5853915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10"/>
          <p:cNvSpPr/>
          <p:nvPr/>
        </p:nvSpPr>
        <p:spPr>
          <a:xfrm rot="-459049">
            <a:off x="550114" y="3704038"/>
            <a:ext cx="640976" cy="1452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199642-0A44-826B-5C4A-6E255666DE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2215E-6CBA-134B-9156-C052C600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389" y="0"/>
            <a:ext cx="3582493" cy="6858000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US" dirty="0"/>
              <a:t>Many are familiar with </a:t>
            </a:r>
            <a:r>
              <a:rPr lang="en-US" b="1" dirty="0"/>
              <a:t>autosomal recessive:</a:t>
            </a:r>
          </a:p>
          <a:p>
            <a:r>
              <a:rPr lang="en-US" dirty="0"/>
              <a:t>Caused by 1 gene</a:t>
            </a:r>
          </a:p>
          <a:p>
            <a:r>
              <a:rPr lang="en-US" dirty="0"/>
              <a:t>Need 2 copies of causative variant to show phenotype</a:t>
            </a:r>
          </a:p>
          <a:p>
            <a:r>
              <a:rPr lang="en-US" dirty="0"/>
              <a:t>Can do genetic tests, e.g. dog has it or they don’t and there’s a carrier state that is healthy</a:t>
            </a:r>
          </a:p>
          <a:p>
            <a:r>
              <a:rPr lang="en-US" b="1" dirty="0">
                <a:solidFill>
                  <a:srgbClr val="FF0000"/>
                </a:solidFill>
              </a:rPr>
              <a:t>Rarely applies to traits of interest</a:t>
            </a:r>
          </a:p>
        </p:txBody>
      </p:sp>
      <p:graphicFrame>
        <p:nvGraphicFramePr>
          <p:cNvPr id="4" name="Google Shape;112;g238ff8ce718_0_100">
            <a:extLst>
              <a:ext uri="{FF2B5EF4-FFF2-40B4-BE49-F238E27FC236}">
                <a16:creationId xmlns:a16="http://schemas.microsoft.com/office/drawing/2014/main" id="{B075A45C-7A47-9489-547C-3196C9A52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554380"/>
              </p:ext>
            </p:extLst>
          </p:nvPr>
        </p:nvGraphicFramePr>
        <p:xfrm>
          <a:off x="9363021" y="796433"/>
          <a:ext cx="2299590" cy="1673781"/>
        </p:xfrm>
        <a:graphic>
          <a:graphicData uri="http://schemas.openxmlformats.org/drawingml/2006/table">
            <a:tbl>
              <a:tblPr firstRow="1" firstCol="1">
                <a:noFill/>
                <a:tableStyleId>{8DCFD41B-E690-4291-8E45-A0E494CC3E49}</a:tableStyleId>
              </a:tblPr>
              <a:tblGrid>
                <a:gridCol w="76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9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9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a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30" descr="A Manhattan plot showing one significant peak.">
            <a:extLst>
              <a:ext uri="{FF2B5EF4-FFF2-40B4-BE49-F238E27FC236}">
                <a16:creationId xmlns:a16="http://schemas.microsoft.com/office/drawing/2014/main" id="{2BB8DC38-15D8-29A6-D9ED-EFD916B933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1740" y="2923858"/>
            <a:ext cx="7288971" cy="36444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52A91A7-B7EA-F1DF-D5B7-9E3C063ABEBB}"/>
              </a:ext>
            </a:extLst>
          </p:cNvPr>
          <p:cNvGrpSpPr/>
          <p:nvPr/>
        </p:nvGrpSpPr>
        <p:grpSpPr>
          <a:xfrm>
            <a:off x="4724140" y="585160"/>
            <a:ext cx="4026622" cy="2364098"/>
            <a:chOff x="7815167" y="4223225"/>
            <a:chExt cx="4026622" cy="2364098"/>
          </a:xfrm>
        </p:grpSpPr>
        <p:pic>
          <p:nvPicPr>
            <p:cNvPr id="19" name="Google Shape;126;g238ff8ce718_0_100">
              <a:extLst>
                <a:ext uri="{FF2B5EF4-FFF2-40B4-BE49-F238E27FC236}">
                  <a16:creationId xmlns:a16="http://schemas.microsoft.com/office/drawing/2014/main" id="{29BF7AC0-C015-4C22-A3B8-5103D6227DE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38307" y="5530373"/>
              <a:ext cx="709911" cy="7371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Google Shape;115;g238ff8ce718_0_100">
              <a:extLst>
                <a:ext uri="{FF2B5EF4-FFF2-40B4-BE49-F238E27FC236}">
                  <a16:creationId xmlns:a16="http://schemas.microsoft.com/office/drawing/2014/main" id="{1721D210-F4F9-1494-46F4-76893D030393}"/>
                </a:ext>
              </a:extLst>
            </p:cNvPr>
            <p:cNvCxnSpPr/>
            <p:nvPr/>
          </p:nvCxnSpPr>
          <p:spPr>
            <a:xfrm>
              <a:off x="8199540" y="5271389"/>
              <a:ext cx="3213082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16;g238ff8ce718_0_100">
              <a:extLst>
                <a:ext uri="{FF2B5EF4-FFF2-40B4-BE49-F238E27FC236}">
                  <a16:creationId xmlns:a16="http://schemas.microsoft.com/office/drawing/2014/main" id="{EB227E12-2215-F51E-4BA7-D3FB6090D2CA}"/>
                </a:ext>
              </a:extLst>
            </p:cNvPr>
            <p:cNvCxnSpPr/>
            <p:nvPr/>
          </p:nvCxnSpPr>
          <p:spPr>
            <a:xfrm>
              <a:off x="9842056" y="4593280"/>
              <a:ext cx="0" cy="67973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4" name="Google Shape;122;g238ff8ce718_0_100" descr="A pedigree detailing two carrier parents and four progeny illustrating potential genetic outcomes.">
              <a:extLst>
                <a:ext uri="{FF2B5EF4-FFF2-40B4-BE49-F238E27FC236}">
                  <a16:creationId xmlns:a16="http://schemas.microsoft.com/office/drawing/2014/main" id="{510DDC5C-030B-9D35-E4DA-E4900D7AC44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169419" y="4223225"/>
              <a:ext cx="709911" cy="737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23;g238ff8ce718_0_100">
              <a:extLst>
                <a:ext uri="{FF2B5EF4-FFF2-40B4-BE49-F238E27FC236}">
                  <a16:creationId xmlns:a16="http://schemas.microsoft.com/office/drawing/2014/main" id="{0482FF22-BDCE-0A24-E98A-0D20C7B44C98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056491" y="5503619"/>
              <a:ext cx="709911" cy="746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4;g238ff8ce718_0_100">
              <a:extLst>
                <a:ext uri="{FF2B5EF4-FFF2-40B4-BE49-F238E27FC236}">
                  <a16:creationId xmlns:a16="http://schemas.microsoft.com/office/drawing/2014/main" id="{937002C6-FA2B-6AFE-6C23-B6112D5969DF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844580" y="5533899"/>
              <a:ext cx="709911" cy="746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5;g238ff8ce718_0_100">
              <a:extLst>
                <a:ext uri="{FF2B5EF4-FFF2-40B4-BE49-F238E27FC236}">
                  <a16:creationId xmlns:a16="http://schemas.microsoft.com/office/drawing/2014/main" id="{1AAA0C80-094D-2DC9-16A6-17BFF3E299A0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817335" y="4223236"/>
              <a:ext cx="709911" cy="737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27;g238ff8ce718_0_100">
              <a:extLst>
                <a:ext uri="{FF2B5EF4-FFF2-40B4-BE49-F238E27FC236}">
                  <a16:creationId xmlns:a16="http://schemas.microsoft.com/office/drawing/2014/main" id="{3BCF37E0-3185-C669-6D96-C57178FCCD4F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027095" y="5536399"/>
              <a:ext cx="709911" cy="737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28;g238ff8ce718_0_100">
              <a:extLst>
                <a:ext uri="{FF2B5EF4-FFF2-40B4-BE49-F238E27FC236}">
                  <a16:creationId xmlns:a16="http://schemas.microsoft.com/office/drawing/2014/main" id="{A716250C-0BC4-A6D9-B66A-312606DA9ABB}"/>
                </a:ext>
              </a:extLst>
            </p:cNvPr>
            <p:cNvSpPr txBox="1"/>
            <p:nvPr/>
          </p:nvSpPr>
          <p:spPr>
            <a:xfrm>
              <a:off x="8785571" y="4856044"/>
              <a:ext cx="783414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2;g238ff8ce718_0_100">
              <a:extLst>
                <a:ext uri="{FF2B5EF4-FFF2-40B4-BE49-F238E27FC236}">
                  <a16:creationId xmlns:a16="http://schemas.microsoft.com/office/drawing/2014/main" id="{D402BFB8-EC31-EB6E-9F7E-534434E2B0D4}"/>
                </a:ext>
              </a:extLst>
            </p:cNvPr>
            <p:cNvSpPr txBox="1"/>
            <p:nvPr/>
          </p:nvSpPr>
          <p:spPr>
            <a:xfrm>
              <a:off x="10981103" y="6218021"/>
              <a:ext cx="86068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AFFECTED</a:t>
              </a:r>
              <a:endParaRPr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3;g238ff8ce718_0_100">
              <a:extLst>
                <a:ext uri="{FF2B5EF4-FFF2-40B4-BE49-F238E27FC236}">
                  <a16:creationId xmlns:a16="http://schemas.microsoft.com/office/drawing/2014/main" id="{10F81470-60FC-B12C-14A7-227FE95737EC}"/>
                </a:ext>
              </a:extLst>
            </p:cNvPr>
            <p:cNvSpPr txBox="1"/>
            <p:nvPr/>
          </p:nvSpPr>
          <p:spPr>
            <a:xfrm>
              <a:off x="10145836" y="4830775"/>
              <a:ext cx="78536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8;g238ff8ce718_0_100">
              <a:extLst>
                <a:ext uri="{FF2B5EF4-FFF2-40B4-BE49-F238E27FC236}">
                  <a16:creationId xmlns:a16="http://schemas.microsoft.com/office/drawing/2014/main" id="{3B488E90-1D55-2BC4-CFE1-63B99A8F050C}"/>
                </a:ext>
              </a:extLst>
            </p:cNvPr>
            <p:cNvSpPr txBox="1"/>
            <p:nvPr/>
          </p:nvSpPr>
          <p:spPr>
            <a:xfrm>
              <a:off x="7815167" y="6192621"/>
              <a:ext cx="783414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8;g238ff8ce718_0_100">
              <a:extLst>
                <a:ext uri="{FF2B5EF4-FFF2-40B4-BE49-F238E27FC236}">
                  <a16:creationId xmlns:a16="http://schemas.microsoft.com/office/drawing/2014/main" id="{7FE9EE78-845C-1D4A-DA41-5B93F77C438F}"/>
                </a:ext>
              </a:extLst>
            </p:cNvPr>
            <p:cNvSpPr txBox="1"/>
            <p:nvPr/>
          </p:nvSpPr>
          <p:spPr>
            <a:xfrm>
              <a:off x="8900289" y="6192621"/>
              <a:ext cx="783414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8;g238ff8ce718_0_100">
              <a:extLst>
                <a:ext uri="{FF2B5EF4-FFF2-40B4-BE49-F238E27FC236}">
                  <a16:creationId xmlns:a16="http://schemas.microsoft.com/office/drawing/2014/main" id="{312BE791-B5F0-832B-714B-0B906875833F}"/>
                </a:ext>
              </a:extLst>
            </p:cNvPr>
            <p:cNvSpPr txBox="1"/>
            <p:nvPr/>
          </p:nvSpPr>
          <p:spPr>
            <a:xfrm>
              <a:off x="9985411" y="6218021"/>
              <a:ext cx="783414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Calibri"/>
                  <a:ea typeface="Calibri"/>
                  <a:cs typeface="Calibri"/>
                  <a:sym typeface="Calibri"/>
                </a:rPr>
                <a:t>Normal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" name="Google Shape;121;g238ff8ce718_0_100">
              <a:extLst>
                <a:ext uri="{FF2B5EF4-FFF2-40B4-BE49-F238E27FC236}">
                  <a16:creationId xmlns:a16="http://schemas.microsoft.com/office/drawing/2014/main" id="{5CEF13B2-7B1B-9958-874C-D42A45746EBA}"/>
                </a:ext>
              </a:extLst>
            </p:cNvPr>
            <p:cNvCxnSpPr/>
            <p:nvPr/>
          </p:nvCxnSpPr>
          <p:spPr>
            <a:xfrm>
              <a:off x="9501785" y="4591823"/>
              <a:ext cx="693586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17;g238ff8ce718_0_100">
              <a:extLst>
                <a:ext uri="{FF2B5EF4-FFF2-40B4-BE49-F238E27FC236}">
                  <a16:creationId xmlns:a16="http://schemas.microsoft.com/office/drawing/2014/main" id="{4746AC02-297E-D0F2-C89A-624C260F49C1}"/>
                </a:ext>
              </a:extLst>
            </p:cNvPr>
            <p:cNvCxnSpPr/>
            <p:nvPr/>
          </p:nvCxnSpPr>
          <p:spPr>
            <a:xfrm>
              <a:off x="8199540" y="5271389"/>
              <a:ext cx="0" cy="2786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8;g238ff8ce718_0_100">
              <a:extLst>
                <a:ext uri="{FF2B5EF4-FFF2-40B4-BE49-F238E27FC236}">
                  <a16:creationId xmlns:a16="http://schemas.microsoft.com/office/drawing/2014/main" id="{CD9A9FB8-45C0-72AF-5883-146C0FD20055}"/>
                </a:ext>
              </a:extLst>
            </p:cNvPr>
            <p:cNvCxnSpPr/>
            <p:nvPr/>
          </p:nvCxnSpPr>
          <p:spPr>
            <a:xfrm>
              <a:off x="9288329" y="5271389"/>
              <a:ext cx="0" cy="2786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19;g238ff8ce718_0_100">
              <a:extLst>
                <a:ext uri="{FF2B5EF4-FFF2-40B4-BE49-F238E27FC236}">
                  <a16:creationId xmlns:a16="http://schemas.microsoft.com/office/drawing/2014/main" id="{81F5B94B-DFBA-49C1-2920-D2BE934F676D}"/>
                </a:ext>
              </a:extLst>
            </p:cNvPr>
            <p:cNvCxnSpPr/>
            <p:nvPr/>
          </p:nvCxnSpPr>
          <p:spPr>
            <a:xfrm>
              <a:off x="10377118" y="5273011"/>
              <a:ext cx="0" cy="2786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20;g238ff8ce718_0_100">
              <a:extLst>
                <a:ext uri="{FF2B5EF4-FFF2-40B4-BE49-F238E27FC236}">
                  <a16:creationId xmlns:a16="http://schemas.microsoft.com/office/drawing/2014/main" id="{FFD3C818-4BD3-E911-5F0F-63B2E4ED99C4}"/>
                </a:ext>
              </a:extLst>
            </p:cNvPr>
            <p:cNvCxnSpPr/>
            <p:nvPr/>
          </p:nvCxnSpPr>
          <p:spPr>
            <a:xfrm>
              <a:off x="11411448" y="5277445"/>
              <a:ext cx="0" cy="2786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68B3EB1D-EB4A-4A1C-5998-81FF78B5CC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1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Example: Carrier x Affected</a:t>
            </a:r>
            <a:endParaRPr/>
          </a:p>
        </p:txBody>
      </p:sp>
      <p:graphicFrame>
        <p:nvGraphicFramePr>
          <p:cNvPr id="213" name="Google Shape;213;p11"/>
          <p:cNvGraphicFramePr/>
          <p:nvPr/>
        </p:nvGraphicFramePr>
        <p:xfrm>
          <a:off x="3924673" y="4611051"/>
          <a:ext cx="2933325" cy="1881825"/>
        </p:xfrm>
        <a:graphic>
          <a:graphicData uri="http://schemas.openxmlformats.org/drawingml/2006/table">
            <a:tbl>
              <a:tblPr firstRow="1" firstCol="1">
                <a:noFill/>
                <a:tableStyleId>{8DCFD41B-E690-4291-8E45-A0E494CC3E49}</a:tableStyleId>
              </a:tblPr>
              <a:tblGrid>
                <a:gridCol w="9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4" name="Google Shape;214;p11" descr="j0084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374" y="1710930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 descr="j0084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690688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3657" y="1690688"/>
            <a:ext cx="910477" cy="793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11"/>
          <p:cNvGraphicFramePr/>
          <p:nvPr>
            <p:extLst>
              <p:ext uri="{D42A27DB-BD31-4B8C-83A1-F6EECF244321}">
                <p14:modId xmlns:p14="http://schemas.microsoft.com/office/powerpoint/2010/main" val="284291424"/>
              </p:ext>
            </p:extLst>
          </p:nvPr>
        </p:nvGraphicFramePr>
        <p:xfrm>
          <a:off x="1284940" y="2706292"/>
          <a:ext cx="9622150" cy="1112550"/>
        </p:xfrm>
        <a:graphic>
          <a:graphicData uri="http://schemas.openxmlformats.org/drawingml/2006/table">
            <a:tbl>
              <a:tblPr firstRow="1" bandRow="1">
                <a:noFill/>
                <a:tableStyleId>{7D89E1D9-7BD8-455D-990E-826C0134347E}</a:tableStyleId>
              </a:tblPr>
              <a:tblGrid>
                <a:gridCol w="14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Genotype: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Phenotype: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Clear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Carrier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" name="Google Shape;218;p11"/>
          <p:cNvSpPr txBox="1"/>
          <p:nvPr/>
        </p:nvSpPr>
        <p:spPr>
          <a:xfrm>
            <a:off x="7935822" y="4724399"/>
            <a:ext cx="2115670" cy="36933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1 Genotype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838200" y="5459506"/>
            <a:ext cx="2115670" cy="369332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2 Genotype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7915930" y="5505672"/>
            <a:ext cx="2680352" cy="64633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puppy genotypes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(Each square = 25%)</a:t>
            </a:r>
            <a:endParaRPr/>
          </a:p>
        </p:txBody>
      </p:sp>
      <p:cxnSp>
        <p:nvCxnSpPr>
          <p:cNvPr id="221" name="Google Shape;221;p11"/>
          <p:cNvCxnSpPr>
            <a:stCxn id="219" idx="3"/>
          </p:cNvCxnSpPr>
          <p:nvPr/>
        </p:nvCxnSpPr>
        <p:spPr>
          <a:xfrm>
            <a:off x="2953870" y="5644172"/>
            <a:ext cx="775500" cy="483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11"/>
          <p:cNvCxnSpPr/>
          <p:nvPr/>
        </p:nvCxnSpPr>
        <p:spPr>
          <a:xfrm rot="10800000">
            <a:off x="7086600" y="4910843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3" name="Google Shape;223;p11"/>
          <p:cNvCxnSpPr/>
          <p:nvPr/>
        </p:nvCxnSpPr>
        <p:spPr>
          <a:xfrm rot="10800000">
            <a:off x="7066708" y="5853915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4" name="Google Shape;224;p11"/>
          <p:cNvSpPr/>
          <p:nvPr/>
        </p:nvSpPr>
        <p:spPr>
          <a:xfrm rot="-459049">
            <a:off x="550114" y="3704038"/>
            <a:ext cx="640976" cy="1452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AEA29-C419-692B-79BA-D5652D9837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82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Example: Carrier x Affected</a:t>
            </a:r>
            <a:endParaRPr/>
          </a:p>
        </p:txBody>
      </p:sp>
      <p:graphicFrame>
        <p:nvGraphicFramePr>
          <p:cNvPr id="230" name="Google Shape;230;p12"/>
          <p:cNvGraphicFramePr/>
          <p:nvPr/>
        </p:nvGraphicFramePr>
        <p:xfrm>
          <a:off x="3924673" y="4611051"/>
          <a:ext cx="2933325" cy="1881825"/>
        </p:xfrm>
        <a:graphic>
          <a:graphicData uri="http://schemas.openxmlformats.org/drawingml/2006/table">
            <a:tbl>
              <a:tblPr firstRow="1" firstCol="1">
                <a:noFill/>
                <a:tableStyleId>{8DCFD41B-E690-4291-8E45-A0E494CC3E49}</a:tableStyleId>
              </a:tblPr>
              <a:tblGrid>
                <a:gridCol w="9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r>
                        <a:rPr lang="en-US" sz="2800">
                          <a:solidFill>
                            <a:srgbClr val="7030A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r>
                        <a:rPr lang="en-US" sz="2800">
                          <a:solidFill>
                            <a:srgbClr val="7030A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r>
                        <a:rPr lang="en-US" sz="2800">
                          <a:solidFill>
                            <a:srgbClr val="7030A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F0"/>
                          </a:solidFill>
                        </a:rPr>
                        <a:t>a</a:t>
                      </a:r>
                      <a:r>
                        <a:rPr lang="en-US" sz="2800">
                          <a:solidFill>
                            <a:srgbClr val="7030A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1" name="Google Shape;231;p12" descr="j0084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374" y="1710930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 descr="j0084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690688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3657" y="1690688"/>
            <a:ext cx="910477" cy="793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" name="Google Shape;234;p12"/>
          <p:cNvGraphicFramePr/>
          <p:nvPr>
            <p:extLst>
              <p:ext uri="{D42A27DB-BD31-4B8C-83A1-F6EECF244321}">
                <p14:modId xmlns:p14="http://schemas.microsoft.com/office/powerpoint/2010/main" val="927871039"/>
              </p:ext>
            </p:extLst>
          </p:nvPr>
        </p:nvGraphicFramePr>
        <p:xfrm>
          <a:off x="1284940" y="2706292"/>
          <a:ext cx="9622150" cy="1112550"/>
        </p:xfrm>
        <a:graphic>
          <a:graphicData uri="http://schemas.openxmlformats.org/drawingml/2006/table">
            <a:tbl>
              <a:tblPr firstRow="1" bandRow="1">
                <a:noFill/>
                <a:tableStyleId>{7D89E1D9-7BD8-455D-990E-826C0134347E}</a:tableStyleId>
              </a:tblPr>
              <a:tblGrid>
                <a:gridCol w="14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Genotype: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Phenotype: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noProof="0">
                          <a:solidFill>
                            <a:srgbClr val="00B050"/>
                          </a:solidFill>
                        </a:rPr>
                        <a:t>Clear</a:t>
                      </a:r>
                      <a:endParaRPr lang="en-US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noProof="0">
                          <a:solidFill>
                            <a:srgbClr val="00B050"/>
                          </a:solidFill>
                        </a:rPr>
                        <a:t>Carrier</a:t>
                      </a:r>
                      <a:endParaRPr lang="en-US" noProof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noProof="0" dirty="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 lang="en-US" noProof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" name="Google Shape;235;p12"/>
          <p:cNvSpPr txBox="1"/>
          <p:nvPr/>
        </p:nvSpPr>
        <p:spPr>
          <a:xfrm>
            <a:off x="7935822" y="4724399"/>
            <a:ext cx="2115670" cy="36933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1 Genotype</a:t>
            </a: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838200" y="5459506"/>
            <a:ext cx="2115670" cy="369332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2 Genotype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7915930" y="5505672"/>
            <a:ext cx="2680352" cy="64633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puppy genotypes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(Each square = 25%)</a:t>
            </a:r>
            <a:endParaRPr/>
          </a:p>
        </p:txBody>
      </p:sp>
      <p:cxnSp>
        <p:nvCxnSpPr>
          <p:cNvPr id="238" name="Google Shape;238;p12"/>
          <p:cNvCxnSpPr>
            <a:stCxn id="236" idx="3"/>
          </p:cNvCxnSpPr>
          <p:nvPr/>
        </p:nvCxnSpPr>
        <p:spPr>
          <a:xfrm>
            <a:off x="2953870" y="5644172"/>
            <a:ext cx="775500" cy="483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9" name="Google Shape;239;p12"/>
          <p:cNvCxnSpPr/>
          <p:nvPr/>
        </p:nvCxnSpPr>
        <p:spPr>
          <a:xfrm rot="10800000">
            <a:off x="7086600" y="4910843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12"/>
          <p:cNvCxnSpPr/>
          <p:nvPr/>
        </p:nvCxnSpPr>
        <p:spPr>
          <a:xfrm rot="10800000">
            <a:off x="7066708" y="5853915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1" name="Google Shape;241;p12"/>
          <p:cNvSpPr/>
          <p:nvPr/>
        </p:nvSpPr>
        <p:spPr>
          <a:xfrm rot="-459049">
            <a:off x="550114" y="3704038"/>
            <a:ext cx="640976" cy="1452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B4BB1-86F9-3934-8D97-963C8A819A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Example: Carrier x Affected</a:t>
            </a:r>
            <a:endParaRPr/>
          </a:p>
        </p:txBody>
      </p:sp>
      <p:graphicFrame>
        <p:nvGraphicFramePr>
          <p:cNvPr id="247" name="Google Shape;247;p13"/>
          <p:cNvGraphicFramePr/>
          <p:nvPr/>
        </p:nvGraphicFramePr>
        <p:xfrm>
          <a:off x="3924673" y="4611051"/>
          <a:ext cx="2933325" cy="1881825"/>
        </p:xfrm>
        <a:graphic>
          <a:graphicData uri="http://schemas.openxmlformats.org/drawingml/2006/table">
            <a:tbl>
              <a:tblPr firstRow="1" firstCol="1">
                <a:noFill/>
                <a:tableStyleId>{8DCFD41B-E690-4291-8E45-A0E494CC3E49}</a:tableStyleId>
              </a:tblPr>
              <a:tblGrid>
                <a:gridCol w="9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8" name="Google Shape;248;p13" descr="j0084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374" y="1710930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 descr="j0084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690688"/>
            <a:ext cx="990600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3657" y="1690688"/>
            <a:ext cx="910477" cy="793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1" name="Google Shape;251;p13"/>
          <p:cNvGraphicFramePr/>
          <p:nvPr>
            <p:extLst>
              <p:ext uri="{D42A27DB-BD31-4B8C-83A1-F6EECF244321}">
                <p14:modId xmlns:p14="http://schemas.microsoft.com/office/powerpoint/2010/main" val="2166534520"/>
              </p:ext>
            </p:extLst>
          </p:nvPr>
        </p:nvGraphicFramePr>
        <p:xfrm>
          <a:off x="1284940" y="2706292"/>
          <a:ext cx="9622150" cy="1112550"/>
        </p:xfrm>
        <a:graphic>
          <a:graphicData uri="http://schemas.openxmlformats.org/drawingml/2006/table">
            <a:tbl>
              <a:tblPr firstRow="1" bandRow="1">
                <a:noFill/>
                <a:tableStyleId>{7D89E1D9-7BD8-455D-990E-826C0134347E}</a:tableStyleId>
              </a:tblPr>
              <a:tblGrid>
                <a:gridCol w="146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Genotype: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Phenotype: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Normal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Clear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Carrier</a:t>
                      </a:r>
                      <a:endParaRPr lang="en-US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Affected</a:t>
                      </a:r>
                      <a:endParaRPr lang="en-US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2" name="Google Shape;252;p13"/>
          <p:cNvSpPr txBox="1"/>
          <p:nvPr/>
        </p:nvSpPr>
        <p:spPr>
          <a:xfrm>
            <a:off x="7935822" y="4724399"/>
            <a:ext cx="2115670" cy="36933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1 Genotype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838200" y="5459506"/>
            <a:ext cx="2115670" cy="369332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2 Genotype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7915930" y="5505672"/>
            <a:ext cx="3159740" cy="120032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puppy genotypes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(Each square = 25%)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Aa = 25% + 25% = 50% Normal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aa = 25% + 25% = 50% Affected</a:t>
            </a:r>
            <a:endParaRPr/>
          </a:p>
        </p:txBody>
      </p:sp>
      <p:cxnSp>
        <p:nvCxnSpPr>
          <p:cNvPr id="255" name="Google Shape;255;p13"/>
          <p:cNvCxnSpPr>
            <a:stCxn id="253" idx="3"/>
          </p:cNvCxnSpPr>
          <p:nvPr/>
        </p:nvCxnSpPr>
        <p:spPr>
          <a:xfrm>
            <a:off x="2953870" y="5644172"/>
            <a:ext cx="775500" cy="483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13"/>
          <p:cNvCxnSpPr/>
          <p:nvPr/>
        </p:nvCxnSpPr>
        <p:spPr>
          <a:xfrm rot="10800000">
            <a:off x="7086600" y="4910843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13"/>
          <p:cNvCxnSpPr/>
          <p:nvPr/>
        </p:nvCxnSpPr>
        <p:spPr>
          <a:xfrm rot="10800000">
            <a:off x="7066708" y="5853915"/>
            <a:ext cx="84922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8" name="Google Shape;258;p13"/>
          <p:cNvSpPr/>
          <p:nvPr/>
        </p:nvSpPr>
        <p:spPr>
          <a:xfrm rot="-459049">
            <a:off x="550114" y="3704038"/>
            <a:ext cx="640976" cy="145270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9C506-67A1-98AF-E60D-B6B96BAC44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1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% incidence should be expected?</a:t>
            </a:r>
            <a:endParaRPr/>
          </a:p>
        </p:txBody>
      </p:sp>
      <p:graphicFrame>
        <p:nvGraphicFramePr>
          <p:cNvPr id="264" name="Google Shape;264;p14"/>
          <p:cNvGraphicFramePr/>
          <p:nvPr>
            <p:extLst>
              <p:ext uri="{D42A27DB-BD31-4B8C-83A1-F6EECF244321}">
                <p14:modId xmlns:p14="http://schemas.microsoft.com/office/powerpoint/2010/main" val="468659733"/>
              </p:ext>
            </p:extLst>
          </p:nvPr>
        </p:nvGraphicFramePr>
        <p:xfrm>
          <a:off x="1490662" y="1690688"/>
          <a:ext cx="9210675" cy="3200470"/>
        </p:xfrm>
        <a:graphic>
          <a:graphicData uri="http://schemas.openxmlformats.org/drawingml/2006/table">
            <a:tbl>
              <a:tblPr firstRow="1" bandRow="1">
                <a:noFill/>
                <a:tableStyleId>{8DCFD41B-E690-4291-8E45-A0E494CC3E49}</a:tableStyleId>
              </a:tblPr>
              <a:tblGrid>
                <a:gridCol w="348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Parent Combination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Expected % Affected Progeny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Affected x Affected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aa x 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100%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Affected x Carrier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aa x 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50%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Affected x Clear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aa x 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Carrier x Carrier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Aa x 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25%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Carrier x Clear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Aa x 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0%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Clear x Clear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AA x AA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0%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5" name="Google Shape;265;p14"/>
          <p:cNvSpPr txBox="1"/>
          <p:nvPr/>
        </p:nvSpPr>
        <p:spPr>
          <a:xfrm>
            <a:off x="909917" y="5230991"/>
            <a:ext cx="10372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of interest are usually more complicated and therefore rarely follow this exactly.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parents are grouped into roughly Affected, presumed “Carrier,” and presumed “Not a carrier,” there may be observed increases in incidence among litters with presumed higher risk parents.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30B1C-1C8A-6701-2863-78190709E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8ff8ce718_0_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B050"/>
                </a:solidFill>
              </a:rPr>
              <a:t>Traits of interest are often complicated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103" name="Google Shape;103;g238ff8ce718_0_150"/>
          <p:cNvSpPr txBox="1">
            <a:spLocks noGrp="1"/>
          </p:cNvSpPr>
          <p:nvPr>
            <p:ph type="body" idx="1"/>
          </p:nvPr>
        </p:nvSpPr>
        <p:spPr>
          <a:xfrm>
            <a:off x="838200" y="165572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>
                <a:solidFill>
                  <a:schemeClr val="tx1"/>
                </a:solidFill>
              </a:rPr>
              <a:t>Polygenic</a:t>
            </a:r>
            <a:r>
              <a:rPr lang="en-US" b="1" dirty="0"/>
              <a:t> </a:t>
            </a:r>
            <a:r>
              <a:rPr lang="en-US" dirty="0"/>
              <a:t>= many genes of small effect add up to produce the observable phenotype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Difficult to find reliable genes for testing or understand how genes combine to affect phenotype</a:t>
            </a:r>
          </a:p>
        </p:txBody>
      </p:sp>
      <p:pic>
        <p:nvPicPr>
          <p:cNvPr id="104" name="Google Shape;104;g238ff8ce718_0_150" descr="A Manhattan plot showing several slight peaks, but none are significant.&#10;Manhattan_GEB_2016_emma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7283" y="3615946"/>
            <a:ext cx="5977434" cy="23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38ff8ce718_0_150"/>
          <p:cNvSpPr txBox="1"/>
          <p:nvPr/>
        </p:nvSpPr>
        <p:spPr>
          <a:xfrm>
            <a:off x="2946401" y="6037738"/>
            <a:ext cx="63119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From a 2016 GWAS analysis of Mast Cell Tumor cases done by the 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Broad Institute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Guiding Eyes for the Blind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No significant associations identified.</a:t>
            </a:r>
            <a:endParaRPr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329DB-EF0B-56CE-0D79-39B8369DBF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ED39-5FAF-A230-CB85-F86C5AFE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progress in polygenic traits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11111-EDE3-CBA0-5D3D-81F4713AD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1" dirty="0"/>
              <a:t>Use EBVs!</a:t>
            </a:r>
            <a:r>
              <a:rPr lang="en-US" sz="3600" dirty="0"/>
              <a:t> </a:t>
            </a:r>
          </a:p>
          <a:p>
            <a:r>
              <a:rPr lang="en-US" dirty="0"/>
              <a:t>Quantify “how good the dogs’ genes are” based on relevant information available on the </a:t>
            </a:r>
            <a:r>
              <a:rPr lang="en-US" dirty="0">
                <a:solidFill>
                  <a:schemeClr val="tx1"/>
                </a:solidFill>
              </a:rPr>
              <a:t>dog and all related dogs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so you can identify who is higher or lower risk for producing more of the issue.</a:t>
            </a:r>
          </a:p>
          <a:p>
            <a:r>
              <a:rPr lang="en-US" dirty="0">
                <a:solidFill>
                  <a:schemeClr val="tx1"/>
                </a:solidFill>
              </a:rPr>
              <a:t>Do not need to know specific genes involved or what they do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0CF57FA-A8A2-ECD4-B73F-2A78894F0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8ff8ce718_0_185"/>
          <p:cNvSpPr txBox="1">
            <a:spLocks noGrp="1"/>
          </p:cNvSpPr>
          <p:nvPr>
            <p:ph type="title"/>
          </p:nvPr>
        </p:nvSpPr>
        <p:spPr>
          <a:xfrm>
            <a:off x="661198" y="-47625"/>
            <a:ext cx="10693400" cy="18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 General Process for Assessing Genetic Risk</a:t>
            </a:r>
            <a:br>
              <a:rPr lang="en-US" dirty="0"/>
            </a:br>
            <a:r>
              <a:rPr lang="en-US" dirty="0"/>
              <a:t>When EBVs are Unavailable</a:t>
            </a:r>
            <a:endParaRPr dirty="0"/>
          </a:p>
        </p:txBody>
      </p:sp>
      <p:sp>
        <p:nvSpPr>
          <p:cNvPr id="156" name="Google Shape;156;g238ff8ce718_0_185"/>
          <p:cNvSpPr txBox="1">
            <a:spLocks noGrp="1"/>
          </p:cNvSpPr>
          <p:nvPr>
            <p:ph type="body" idx="1"/>
          </p:nvPr>
        </p:nvSpPr>
        <p:spPr>
          <a:xfrm>
            <a:off x="837402" y="1813640"/>
            <a:ext cx="10693400" cy="437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Is there an increased incidence when breeding higher risk dogs?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Identify affected dogs.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Classify other dogs: 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“Carrier” = produced at least 1 affected puppy OR has at least 1 affected parent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“Not carrier” = has no affected puppies or parents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Calculate &amp; evaluate % incidence with various parent combinations: 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Affected x Affected (if applicable)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Affected x “Carrier” (if applicable)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"Carrier” x “Carrier”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"Carrier” x “Not carrier”</a:t>
            </a:r>
            <a:endParaRPr dirty="0"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"Not carrier” x “Not carrier”</a:t>
            </a:r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F4BBE8-ED7F-EF2E-A880-CC885EE84B42}"/>
              </a:ext>
            </a:extLst>
          </p:cNvPr>
          <p:cNvGrpSpPr/>
          <p:nvPr/>
        </p:nvGrpSpPr>
        <p:grpSpPr>
          <a:xfrm>
            <a:off x="6359579" y="4350231"/>
            <a:ext cx="5083121" cy="2329969"/>
            <a:chOff x="7108879" y="3600931"/>
            <a:chExt cx="5083121" cy="2329969"/>
          </a:xfrm>
        </p:grpSpPr>
        <p:pic>
          <p:nvPicPr>
            <p:cNvPr id="12" name="Picture 11" descr="Shape, icon&#10;&#10;Description automatically generated">
              <a:extLst>
                <a:ext uri="{FF2B5EF4-FFF2-40B4-BE49-F238E27FC236}">
                  <a16:creationId xmlns:a16="http://schemas.microsoft.com/office/drawing/2014/main" id="{133D7587-D897-0AE2-C9D1-CF83FA2B6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8879" y="3600931"/>
              <a:ext cx="5083121" cy="19997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C02A14-97C5-E889-4524-C25C24556834}"/>
                </a:ext>
              </a:extLst>
            </p:cNvPr>
            <p:cNvSpPr txBox="1"/>
            <p:nvPr/>
          </p:nvSpPr>
          <p:spPr>
            <a:xfrm>
              <a:off x="8712200" y="4724400"/>
              <a:ext cx="142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Healthy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C75DD6-7777-AEAB-E90D-0AFA67DA9959}"/>
                </a:ext>
              </a:extLst>
            </p:cNvPr>
            <p:cNvSpPr txBox="1"/>
            <p:nvPr/>
          </p:nvSpPr>
          <p:spPr>
            <a:xfrm>
              <a:off x="11026721" y="4847510"/>
              <a:ext cx="1165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Affected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A2A9E2-BBDC-01A9-827D-766C03F65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2260" y="4117624"/>
              <a:ext cx="0" cy="14830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24F598-25A5-8C3E-F572-93E747AF63EF}"/>
                </a:ext>
              </a:extLst>
            </p:cNvPr>
            <p:cNvCxnSpPr>
              <a:cxnSpLocks/>
            </p:cNvCxnSpPr>
            <p:nvPr/>
          </p:nvCxnSpPr>
          <p:spPr>
            <a:xfrm>
              <a:off x="7137400" y="5765800"/>
              <a:ext cx="4902200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CA84B8-75E3-3C54-9377-FF59C24EFBA5}"/>
                </a:ext>
              </a:extLst>
            </p:cNvPr>
            <p:cNvSpPr/>
            <p:nvPr/>
          </p:nvSpPr>
          <p:spPr>
            <a:xfrm>
              <a:off x="8629650" y="5600700"/>
              <a:ext cx="1917700" cy="33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Risk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AE1716-D797-3CB4-2683-5C5516F9B9BC}"/>
                </a:ext>
              </a:extLst>
            </p:cNvPr>
            <p:cNvSpPr/>
            <p:nvPr/>
          </p:nvSpPr>
          <p:spPr>
            <a:xfrm>
              <a:off x="10150421" y="3800956"/>
              <a:ext cx="1089079" cy="330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Threshold</a:t>
              </a:r>
              <a:endParaRPr lang="en-US" b="1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24955-FBB0-6C48-B3D8-0125161914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1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90B2-C6FB-CABE-7BE6-2FE73101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18"/>
            <a:ext cx="10515600" cy="1325563"/>
          </a:xfrm>
        </p:spPr>
        <p:txBody>
          <a:bodyPr/>
          <a:lstStyle/>
          <a:p>
            <a:r>
              <a:rPr lang="en-US" dirty="0"/>
              <a:t>Where could this go wrong?</a:t>
            </a:r>
            <a:endParaRPr lang="en-US" dirty="0">
              <a:highlight>
                <a:srgbClr val="FF00FF"/>
              </a:highligh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FAF885-07B8-91CB-9570-631059C1D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00842"/>
              </p:ext>
            </p:extLst>
          </p:nvPr>
        </p:nvGraphicFramePr>
        <p:xfrm>
          <a:off x="138332" y="1435737"/>
          <a:ext cx="11915336" cy="4938394"/>
        </p:xfrm>
        <a:graphic>
          <a:graphicData uri="http://schemas.openxmlformats.org/drawingml/2006/table">
            <a:tbl>
              <a:tblPr firstRow="1" bandRow="1">
                <a:tableStyleId>{8DCFD41B-E690-4291-8E45-A0E494CC3E49}</a:tableStyleId>
              </a:tblPr>
              <a:tblGrid>
                <a:gridCol w="3967090">
                  <a:extLst>
                    <a:ext uri="{9D8B030D-6E8A-4147-A177-3AD203B41FA5}">
                      <a16:colId xmlns:a16="http://schemas.microsoft.com/office/drawing/2014/main" val="264624263"/>
                    </a:ext>
                  </a:extLst>
                </a:gridCol>
                <a:gridCol w="4054083">
                  <a:extLst>
                    <a:ext uri="{9D8B030D-6E8A-4147-A177-3AD203B41FA5}">
                      <a16:colId xmlns:a16="http://schemas.microsoft.com/office/drawing/2014/main" val="579899372"/>
                    </a:ext>
                  </a:extLst>
                </a:gridCol>
                <a:gridCol w="3894163">
                  <a:extLst>
                    <a:ext uri="{9D8B030D-6E8A-4147-A177-3AD203B41FA5}">
                      <a16:colId xmlns:a16="http://schemas.microsoft.com/office/drawing/2014/main" val="2519802825"/>
                    </a:ext>
                  </a:extLst>
                </a:gridCol>
              </a:tblGrid>
              <a:tr h="533576">
                <a:tc>
                  <a:txBody>
                    <a:bodyPr/>
                    <a:lstStyle/>
                    <a:p>
                      <a:r>
                        <a:rPr lang="en-US" sz="2400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80232"/>
                  </a:ext>
                </a:extLst>
              </a:tr>
              <a:tr h="960437">
                <a:tc>
                  <a:txBody>
                    <a:bodyPr/>
                    <a:lstStyle/>
                    <a:p>
                      <a:r>
                        <a:rPr lang="en-US" sz="2000" dirty="0"/>
                        <a:t>Poor quality measurements</a:t>
                      </a:r>
                    </a:p>
                    <a:p>
                      <a:r>
                        <a:rPr lang="en-US" sz="2000" dirty="0"/>
                        <a:t>(inconsistent or inaccurate)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Evaluations and therefore decisions will be inaccurate </a:t>
                      </a:r>
                    </a:p>
                    <a:p>
                      <a:r>
                        <a:rPr lang="en-US" sz="2000" dirty="0"/>
                        <a:t>(Garbage in = garbage out)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Ensure consistent, accurate measurements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980049"/>
                  </a:ext>
                </a:extLst>
              </a:tr>
              <a:tr h="960437">
                <a:tc>
                  <a:txBody>
                    <a:bodyPr/>
                    <a:lstStyle/>
                    <a:p>
                      <a:r>
                        <a:rPr lang="en-US" sz="2000" dirty="0"/>
                        <a:t>Only have information on breeders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Can’t tell which breeders/families have produced more or less of the 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Screen as many dogs as possible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470598"/>
                  </a:ext>
                </a:extLst>
              </a:tr>
              <a:tr h="1387298">
                <a:tc>
                  <a:txBody>
                    <a:bodyPr/>
                    <a:lstStyle/>
                    <a:p>
                      <a:r>
                        <a:rPr lang="en-US" sz="2000" dirty="0"/>
                        <a:t>Dogs’ health is not followed throughout their lifetimes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Don’t know which dogs are affected, especially for later-onset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Continue collecting information about dogs’ health as they age, e.g., with an annual health survey, regular screenings,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199426"/>
                  </a:ext>
                </a:extLst>
              </a:tr>
              <a:tr h="960437">
                <a:tc>
                  <a:txBody>
                    <a:bodyPr/>
                    <a:lstStyle/>
                    <a:p>
                      <a:r>
                        <a:rPr lang="en-US" sz="2000" dirty="0"/>
                        <a:t>No record made when dog is examined and found to be 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Can’t distinguish dogs confirmed to be healthy from dogs with health unknown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Routinely record “</a:t>
                      </a:r>
                      <a:r>
                        <a:rPr lang="en-US" sz="2000" dirty="0" err="1"/>
                        <a:t>normals</a:t>
                      </a:r>
                      <a:r>
                        <a:rPr lang="en-US" sz="2000" dirty="0"/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813649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70DD9-9438-C49F-F755-69D39ADCCA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2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087397-9565-E868-1535-F44096BD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if risk is suggested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239DB-0A98-34D9-0AE9-C30DE575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59152"/>
            <a:ext cx="5157787" cy="4933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Replacement Breeder Selection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E2E47F-9F79-3714-5D87-DC2E2BFF9A2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6612" y="2052547"/>
            <a:ext cx="5157787" cy="4440327"/>
          </a:xfrm>
        </p:spPr>
        <p:txBody>
          <a:bodyPr>
            <a:normAutofit fontScale="92500"/>
          </a:bodyPr>
          <a:lstStyle/>
          <a:p>
            <a:r>
              <a:rPr lang="en-US" dirty="0"/>
              <a:t>How many siblings are affected? </a:t>
            </a:r>
          </a:p>
          <a:p>
            <a:pPr lvl="1"/>
            <a:r>
              <a:rPr lang="en-US" dirty="0"/>
              <a:t>Look for 80% or more NORMAL in a litter, as a general rule of thumb. </a:t>
            </a:r>
          </a:p>
          <a:p>
            <a:pPr lvl="1"/>
            <a:r>
              <a:rPr lang="en-US" dirty="0"/>
              <a:t>Depends on incidence in colony</a:t>
            </a:r>
          </a:p>
          <a:p>
            <a:r>
              <a:rPr lang="en-US" dirty="0"/>
              <a:t>Are parents affected?</a:t>
            </a:r>
          </a:p>
          <a:p>
            <a:r>
              <a:rPr lang="en-US" dirty="0"/>
              <a:t>How much do you know about the disease?</a:t>
            </a:r>
          </a:p>
          <a:p>
            <a:r>
              <a:rPr lang="en-US" b="1" dirty="0">
                <a:solidFill>
                  <a:schemeClr val="accent1"/>
                </a:solidFill>
              </a:rPr>
              <a:t>Be sure you’re still saving enough dogs! </a:t>
            </a:r>
            <a:r>
              <a:rPr lang="en-US" sz="2600" dirty="0">
                <a:solidFill>
                  <a:schemeClr val="accent1"/>
                </a:solidFill>
              </a:rPr>
              <a:t>(Save best available in the number needed from variety of pedigrees.)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0B1B0-2BB4-D293-46B1-8FBBEE83FE8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69024" y="1559152"/>
            <a:ext cx="5183188" cy="4933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Mate Decisions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8CB129-B627-ACDE-CC90-21CEA754B2A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69024" y="2052548"/>
            <a:ext cx="5183188" cy="4440326"/>
          </a:xfrm>
        </p:spPr>
        <p:txBody>
          <a:bodyPr>
            <a:normAutofit/>
          </a:bodyPr>
          <a:lstStyle/>
          <a:p>
            <a:r>
              <a:rPr lang="en-US" dirty="0"/>
              <a:t>Choose mates that reduce risk while following key principles: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Proposed litter has the lowest inbreeding of choices available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Avoid producing affected dogs where genetic tests are available 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Avoid repeat </a:t>
            </a:r>
            <a:r>
              <a:rPr lang="en-US" dirty="0" err="1"/>
              <a:t>matings</a:t>
            </a:r>
            <a:endParaRPr lang="en-US" dirty="0"/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Use studs equally</a:t>
            </a:r>
          </a:p>
          <a:p>
            <a:pPr marL="1028700" lvl="1" indent="-457200">
              <a:buFont typeface="+mj-lt"/>
              <a:buAutoNum type="arabicPeriod"/>
            </a:pPr>
            <a:r>
              <a:rPr lang="en-US" dirty="0"/>
              <a:t>Stud is good for traits where brood is not so good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45A563-7E3E-FBBC-8340-92B24A8243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38B28B-60BC-BD31-8B5C-A50393C7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next?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ECB009-BC67-132F-78C3-4F362C950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Create (&amp; document) guidelines based on incidence and how many issues being managed. Adjust criteria based on accumulated knowledge of disease.</a:t>
            </a:r>
          </a:p>
          <a:p>
            <a:endParaRPr lang="en-US" sz="2800" dirty="0"/>
          </a:p>
          <a:p>
            <a:r>
              <a:rPr lang="en-US" sz="2800" dirty="0"/>
              <a:t>Follow incidence: </a:t>
            </a:r>
          </a:p>
          <a:p>
            <a:pPr lvl="1"/>
            <a:r>
              <a:rPr lang="en-US" dirty="0"/>
              <a:t>If responding, consider pursuing EBVs.</a:t>
            </a:r>
          </a:p>
          <a:p>
            <a:pPr lvl="1"/>
            <a:r>
              <a:rPr lang="en-US" dirty="0"/>
              <a:t>If not responding, re-evaluate guidelines/criteria.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0C371-9C3D-FA86-6DA6-1A09963F3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6719</TotalTime>
  <Words>2693</Words>
  <Application>Microsoft Macintosh PowerPoint</Application>
  <PresentationFormat>Widescreen</PresentationFormat>
  <Paragraphs>600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system-ui</vt:lpstr>
      <vt:lpstr>Office Theme</vt:lpstr>
      <vt:lpstr>How to make breeding decisions on traits without EBVs </vt:lpstr>
      <vt:lpstr>Outline</vt:lpstr>
      <vt:lpstr>PowerPoint Presentation</vt:lpstr>
      <vt:lpstr>Traits of interest are often complicated</vt:lpstr>
      <vt:lpstr>Making progress in polygenic traits</vt:lpstr>
      <vt:lpstr>A General Process for Assessing Genetic Risk When EBVs are Unavailable</vt:lpstr>
      <vt:lpstr>Where could this go wrong?</vt:lpstr>
      <vt:lpstr>Considerations if risk is suggested</vt:lpstr>
      <vt:lpstr>What to do next?</vt:lpstr>
      <vt:lpstr>PowerPoint Presentation</vt:lpstr>
      <vt:lpstr>PowerPoint Presentation</vt:lpstr>
      <vt:lpstr>Guidelines Developed: CLD</vt:lpstr>
      <vt:lpstr>PowerPoint Presentation</vt:lpstr>
      <vt:lpstr>Guidelines Developed: Head Tremors</vt:lpstr>
      <vt:lpstr>PowerPoint Presentation</vt:lpstr>
      <vt:lpstr>Guidelines Developed: TVD</vt:lpstr>
      <vt:lpstr>Summary</vt:lpstr>
      <vt:lpstr>Questions?</vt:lpstr>
      <vt:lpstr>Extra Slides</vt:lpstr>
      <vt:lpstr>Literature showed TVD to be highly heritable</vt:lpstr>
      <vt:lpstr>2. Choose Mates Where:</vt:lpstr>
      <vt:lpstr>PowerPoint Presentation</vt:lpstr>
      <vt:lpstr>PowerPoint Presentation</vt:lpstr>
      <vt:lpstr>PowerPoint Presentation</vt:lpstr>
      <vt:lpstr>GEB GWAS analysis based on mast cell tumour cases and controls</vt:lpstr>
      <vt:lpstr>An Autosomal Recessive Trait</vt:lpstr>
      <vt:lpstr>What % incidence should be expected?</vt:lpstr>
      <vt:lpstr>Example: Carrier x Affected</vt:lpstr>
      <vt:lpstr>Example: Carrier x Affected</vt:lpstr>
      <vt:lpstr>Example: Carrier x Affected</vt:lpstr>
      <vt:lpstr>Example: Carrier x Affected</vt:lpstr>
      <vt:lpstr>Example: Carrier x Affected</vt:lpstr>
      <vt:lpstr>What % incidence should be expected?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breeding decisions on traits without EBVs </dc:title>
  <dc:creator>Madeline Zimmermann</dc:creator>
  <cp:lastModifiedBy>Madeline Zimmermann</cp:lastModifiedBy>
  <cp:revision>230</cp:revision>
  <dcterms:created xsi:type="dcterms:W3CDTF">2023-02-15T16:33:16Z</dcterms:created>
  <dcterms:modified xsi:type="dcterms:W3CDTF">2023-04-29T05:37:27Z</dcterms:modified>
</cp:coreProperties>
</file>