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ms-office.chartcolorstyle+xml" PartName="/ppt/charts/colors2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2.xml"/>
  <Override ContentType="application/vnd.openxmlformats-officedocument.drawingml.chart+xml" PartName="/ppt/charts/char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themeOverride+xml" PartName="/ppt/theme/themeOverride1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12192000"/>
  <p:notesSz cx="6858000" cy="9144000"/>
  <p:embeddedFontLst>
    <p:embeddedFont>
      <p:font typeface="Helvetica Neue"/>
      <p:regular r:id="rId21"/>
      <p:bold r:id="rId22"/>
      <p:italic r:id="rId23"/>
      <p:boldItalic r:id="rId24"/>
    </p:embeddedFont>
    <p:embeddedFont>
      <p:font typeface="Arial Black"/>
      <p:regular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6" roundtripDataSignature="AMtx7mjcu1h6bD8fCJpzDLX7P09KgypN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70AE0B1-5892-4550-BC54-A567090DE11E}">
  <a:tblStyle styleId="{F70AE0B1-5892-4550-BC54-A567090DE11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HelveticaNeue-bold.fntdata"/><Relationship Id="rId21" Type="http://schemas.openxmlformats.org/officeDocument/2006/relationships/font" Target="fonts/HelveticaNeue-regular.fntdata"/><Relationship Id="rId24" Type="http://schemas.openxmlformats.org/officeDocument/2006/relationships/font" Target="fonts/HelveticaNeue-boldItalic.fntdata"/><Relationship Id="rId23" Type="http://schemas.openxmlformats.org/officeDocument/2006/relationships/font" Target="fonts/HelveticaNeue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font" Target="fonts/ArialBlack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themeOverride" Target="../theme/themeOverride1.xml"/><Relationship Id="rId4" Type="http://schemas.openxmlformats.org/officeDocument/2006/relationships/package" Target="../embeddings/Microsoft_Excel_Sheet1.xlsx"/></Relationships>
</file>

<file path=ppt/charts/_rels/chart2.xml.rels><?xml version="1.0" encoding="UTF-8" standalone="yes"?>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https://9142432242-my.sharepoint.com/personal/jrussenberger_guidingeyes_org/Documents/Researchers/FratkinJamie/BCL%20Analysis2018/Prediction/Prediction_AllAges20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%</a:t>
            </a:r>
            <a:r>
              <a:rPr lang="en-US" baseline="0"/>
              <a:t> Correct Outcome </a:t>
            </a:r>
          </a:p>
          <a:p>
            <a:pPr>
              <a:defRPr/>
            </a:pPr>
            <a:r>
              <a:rPr lang="en-US" baseline="0"/>
              <a:t>Fratkin 2018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Sheet1!$P$22</c:f>
              <c:strCache>
                <c:ptCount val="1"/>
                <c:pt idx="0">
                  <c:v>Correct Success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Sheet1!$Q$21:$W$21</c:f>
              <c:strCache>
                <c:ptCount val="7"/>
                <c:pt idx="0">
                  <c:v>Pup Test</c:v>
                </c:pt>
                <c:pt idx="1">
                  <c:v>4mo W&amp;T</c:v>
                </c:pt>
                <c:pt idx="2">
                  <c:v>8mo W&amp;T</c:v>
                </c:pt>
                <c:pt idx="3">
                  <c:v>13mo W&amp;T</c:v>
                </c:pt>
                <c:pt idx="4">
                  <c:v>Train Induction</c:v>
                </c:pt>
                <c:pt idx="5">
                  <c:v>Train Halfway</c:v>
                </c:pt>
                <c:pt idx="6">
                  <c:v>Train Final</c:v>
                </c:pt>
              </c:strCache>
            </c:strRef>
          </c:cat>
          <c:val>
            <c:numRef>
              <c:f>Sheet1!$Q$22:$W$22</c:f>
              <c:numCache>
                <c:formatCode>General</c:formatCode>
                <c:ptCount val="7"/>
                <c:pt idx="0">
                  <c:v>27.0</c:v>
                </c:pt>
                <c:pt idx="1">
                  <c:v>66.0</c:v>
                </c:pt>
                <c:pt idx="2">
                  <c:v>79.0</c:v>
                </c:pt>
                <c:pt idx="3">
                  <c:v>78.0</c:v>
                </c:pt>
                <c:pt idx="4">
                  <c:v>81.0</c:v>
                </c:pt>
                <c:pt idx="5">
                  <c:v>89.0</c:v>
                </c:pt>
                <c:pt idx="6">
                  <c:v>95.0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DE8-4D1C-A89B-0EF2D9F1ECE7}"/>
            </c:ext>
          </c:extLst>
        </c:ser>
        <c:ser>
          <c:idx val="1"/>
          <c:order val="1"/>
          <c:tx>
            <c:strRef>
              <c:f>Sheet1!$P$23</c:f>
              <c:strCache>
                <c:ptCount val="1"/>
                <c:pt idx="0">
                  <c:v>Correct Failure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Sheet1!$Q$21:$W$21</c:f>
              <c:strCache>
                <c:ptCount val="7"/>
                <c:pt idx="0">
                  <c:v>Pup Test</c:v>
                </c:pt>
                <c:pt idx="1">
                  <c:v>4mo W&amp;T</c:v>
                </c:pt>
                <c:pt idx="2">
                  <c:v>8mo W&amp;T</c:v>
                </c:pt>
                <c:pt idx="3">
                  <c:v>13mo W&amp;T</c:v>
                </c:pt>
                <c:pt idx="4">
                  <c:v>Train Induction</c:v>
                </c:pt>
                <c:pt idx="5">
                  <c:v>Train Halfway</c:v>
                </c:pt>
                <c:pt idx="6">
                  <c:v>Train Final</c:v>
                </c:pt>
              </c:strCache>
            </c:strRef>
          </c:cat>
          <c:val>
            <c:numRef>
              <c:f>Sheet1!$Q$23:$W$23</c:f>
              <c:numCache>
                <c:formatCode>General</c:formatCode>
                <c:ptCount val="7"/>
                <c:pt idx="0">
                  <c:v>86.0</c:v>
                </c:pt>
                <c:pt idx="1">
                  <c:v>55.0</c:v>
                </c:pt>
                <c:pt idx="2">
                  <c:v>32.0</c:v>
                </c:pt>
                <c:pt idx="3">
                  <c:v>39.0</c:v>
                </c:pt>
                <c:pt idx="4">
                  <c:v>43.0</c:v>
                </c:pt>
                <c:pt idx="5">
                  <c:v>40.0</c:v>
                </c:pt>
                <c:pt idx="6">
                  <c:v>41.0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DE8-4D1C-A89B-0EF2D9F1ECE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690973088"/>
        <c:axId val="1696988480"/>
      </c:lineChart>
      <c:catAx>
        <c:axId val="1690973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6988480"/>
        <c:crosses val="autoZero"/>
        <c:auto val="1"/>
        <c:lblAlgn val="ctr"/>
        <c:lblOffset val="100"/>
        <c:noMultiLvlLbl val="0"/>
      </c:catAx>
      <c:valAx>
        <c:axId val="1696988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0973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Overall Accuracy of Prediction</a:t>
            </a:r>
          </a:p>
        </c:rich>
      </c:tx>
      <c:layout>
        <c:manualLayout>
          <c:xMode val="edge"/>
          <c:yMode val="edge"/>
          <c:x val="0.299615128913635"/>
          <c:y val="0.0413601876288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052702581042805"/>
          <c:y val="0.187768781131353"/>
          <c:w val="0.923110963372323"/>
          <c:h val="0.62757970891012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total correct/total dogs by assessment age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Sheet1!$B$1:$H$1</c:f>
              <c:strCache>
                <c:ptCount val="7"/>
                <c:pt idx="0">
                  <c:v>Puppy Test N = 1188</c:v>
                </c:pt>
                <c:pt idx="1">
                  <c:v>4 mo W&amp;T  N= 787</c:v>
                </c:pt>
                <c:pt idx="2">
                  <c:v>8 mo W&amp;T N= 009</c:v>
                </c:pt>
                <c:pt idx="3">
                  <c:v>13 mo W&amp;T N= 1039</c:v>
                </c:pt>
                <c:pt idx="4">
                  <c:v>In For Training      N= 910</c:v>
                </c:pt>
                <c:pt idx="5">
                  <c:v>Training Half-way N=1575</c:v>
                </c:pt>
                <c:pt idx="6">
                  <c:v>Training Final N=1533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66.8</c:v>
                </c:pt>
                <c:pt idx="1">
                  <c:v>60.2</c:v>
                </c:pt>
                <c:pt idx="2">
                  <c:v>57.9</c:v>
                </c:pt>
                <c:pt idx="3">
                  <c:v>61.4</c:v>
                </c:pt>
                <c:pt idx="4">
                  <c:v>66.5</c:v>
                </c:pt>
                <c:pt idx="5">
                  <c:v>73.3</c:v>
                </c:pt>
                <c:pt idx="6">
                  <c:v>85.1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B55-4734-A813-9510A2026CD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628473296"/>
        <c:axId val="1702333376"/>
      </c:lineChart>
      <c:catAx>
        <c:axId val="162847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2333376"/>
        <c:crosses val="autoZero"/>
        <c:auto val="1"/>
        <c:lblAlgn val="ctr"/>
        <c:lblOffset val="100"/>
        <c:noMultiLvlLbl val="0"/>
      </c:catAx>
      <c:valAx>
        <c:axId val="1702333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8473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4" name="Google Shape;8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3" name="Google Shape;18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2" name="Google Shape;19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3" name="Google Shape;203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2e4ce339e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4" name="Google Shape;214;g22e4ce339e8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2e4ce339e8_0_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g22e4ce339e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28" name="Google Shape;228;g22e4ce339e8_0_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7" name="Google Shape;237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1" name="Google Shape;10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1" name="Google Shape;11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0" name="Google Shape;12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5" name="Google Shape;13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" name="Google Shape;14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2" name="Google Shape;15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b="0" i="0" lang="en-US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3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0" name="Google Shape;40;p3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3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2" name="Google Shape;42;p3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" type="tx">
  <p:cSld name="TITLE_AND_BOD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3" name="Google Shape;53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9" name="Google Shape;59;p3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0" name="Google Shape;60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4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4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7" name="Google Shape;67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1.xml"/><Relationship Id="rId4" Type="http://schemas.openxmlformats.org/officeDocument/2006/relationships/chart" Target="../charts/chart2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Relationship Id="rId4" Type="http://schemas.openxmlformats.org/officeDocument/2006/relationships/image" Target="../media/image1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24.png"/><Relationship Id="rId8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iwdr.org/" TargetMode="External"/><Relationship Id="rId4" Type="http://schemas.openxmlformats.org/officeDocument/2006/relationships/image" Target="../media/image22.png"/><Relationship Id="rId5" Type="http://schemas.openxmlformats.org/officeDocument/2006/relationships/image" Target="../media/image20.png"/><Relationship Id="rId6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Relationship Id="rId4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23.png"/><Relationship Id="rId7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2301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/>
        </p:nvSpPr>
        <p:spPr>
          <a:xfrm>
            <a:off x="19050" y="5395734"/>
            <a:ext cx="12192000" cy="120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Helen West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Canine Behavior Specialist - Guiding Eyes for the Blind - hwest@guidingeyes.org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BCL Consultant - International Working Dog Registry - helen.west@iwdr.org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142875" y="261937"/>
            <a:ext cx="3675363" cy="6155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Calibri"/>
              <a:buNone/>
            </a:pPr>
            <a:r>
              <a:rPr b="0" i="0" lang="en-US" sz="3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GD Bart Puppy Test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"/>
          <p:cNvSpPr txBox="1"/>
          <p:nvPr>
            <p:ph idx="4294967295" type="title"/>
          </p:nvPr>
        </p:nvSpPr>
        <p:spPr>
          <a:xfrm>
            <a:off x="3048000" y="228600"/>
            <a:ext cx="61722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-US" sz="3000"/>
              <a:t>Accuracy of Predicting Outcome</a:t>
            </a:r>
            <a:br>
              <a:rPr lang="en-US" sz="3000"/>
            </a:br>
            <a:r>
              <a:rPr lang="en-US" sz="3000"/>
              <a:t>Increases with Age</a:t>
            </a:r>
            <a:endParaRPr/>
          </a:p>
        </p:txBody>
      </p:sp>
      <p:graphicFrame>
        <p:nvGraphicFramePr>
          <p:cNvPr id="186" name="Google Shape;186;p12"/>
          <p:cNvGraphicFramePr/>
          <p:nvPr/>
        </p:nvGraphicFramePr>
        <p:xfrm>
          <a:off x="3132931" y="175180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{F70AE0B1-5892-4550-BC54-A567090DE11E}</a:tableStyleId>
              </a:tblPr>
              <a:tblGrid>
                <a:gridCol w="3252800"/>
                <a:gridCol w="3252800"/>
              </a:tblGrid>
              <a:tr h="534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Age</a:t>
                      </a:r>
                      <a:endParaRPr sz="1400" u="none" cap="none" strike="noStrike"/>
                    </a:p>
                  </a:txBody>
                  <a:tcPr marT="34275" marB="34275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Prediction of success</a:t>
                      </a:r>
                      <a:endParaRPr sz="1400" u="none" cap="none" strike="noStrike"/>
                    </a:p>
                  </a:txBody>
                  <a:tcPr marT="34275" marB="34275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534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 month</a:t>
                      </a:r>
                      <a:endParaRPr sz="1400" u="none" cap="none" strike="noStrike"/>
                    </a:p>
                  </a:txBody>
                  <a:tcPr marT="34275" marB="34275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34.4%</a:t>
                      </a:r>
                      <a:endParaRPr sz="1400" u="none" cap="none" strike="noStrike"/>
                    </a:p>
                  </a:txBody>
                  <a:tcPr marT="34275" marB="34275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</a:tr>
              <a:tr h="534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month</a:t>
                      </a:r>
                      <a:endParaRPr sz="1400" u="none" cap="none" strike="noStrike"/>
                    </a:p>
                  </a:txBody>
                  <a:tcPr marT="34275" marB="34275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57.4%</a:t>
                      </a:r>
                      <a:endParaRPr sz="1400" u="none" cap="none" strike="noStrike"/>
                    </a:p>
                  </a:txBody>
                  <a:tcPr marT="34275" marB="34275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</a:tr>
              <a:tr h="534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 month</a:t>
                      </a:r>
                      <a:endParaRPr sz="1400" u="none" cap="none" strike="noStrike"/>
                    </a:p>
                  </a:txBody>
                  <a:tcPr marT="34275" marB="34275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56.0%</a:t>
                      </a:r>
                      <a:endParaRPr sz="1400" u="none" cap="none" strike="noStrike"/>
                    </a:p>
                  </a:txBody>
                  <a:tcPr marT="34275" marB="34275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</a:tr>
              <a:tr h="534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 month</a:t>
                      </a:r>
                      <a:endParaRPr sz="1400" u="none" cap="none" strike="noStrike"/>
                    </a:p>
                  </a:txBody>
                  <a:tcPr marT="34275" marB="34275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61.4%</a:t>
                      </a:r>
                      <a:endParaRPr sz="1400" u="none" cap="none" strike="noStrike"/>
                    </a:p>
                  </a:txBody>
                  <a:tcPr marT="34275" marB="34275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</a:tr>
              <a:tr h="534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 for training</a:t>
                      </a:r>
                      <a:endParaRPr sz="1400" u="none" cap="none" strike="noStrike"/>
                    </a:p>
                  </a:txBody>
                  <a:tcPr marT="34275" marB="34275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66.5%</a:t>
                      </a:r>
                      <a:endParaRPr sz="1400" u="none" cap="none" strike="noStrike"/>
                    </a:p>
                  </a:txBody>
                  <a:tcPr marT="34275" marB="34275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</a:tr>
              <a:tr h="534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Prelim blindfold</a:t>
                      </a:r>
                      <a:endParaRPr sz="1400" u="none" cap="none" strike="noStrike"/>
                    </a:p>
                  </a:txBody>
                  <a:tcPr marT="34275" marB="34275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73.3%</a:t>
                      </a:r>
                      <a:endParaRPr sz="1400" u="none" cap="none" strike="noStrike"/>
                    </a:p>
                  </a:txBody>
                  <a:tcPr marT="34275" marB="34275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</a:tr>
              <a:tr h="534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Final blindfold</a:t>
                      </a:r>
                      <a:endParaRPr sz="1400" u="none" cap="none" strike="noStrike"/>
                    </a:p>
                  </a:txBody>
                  <a:tcPr marT="34275" marB="34275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85.1%</a:t>
                      </a:r>
                      <a:endParaRPr sz="1400" u="none" cap="none" strike="noStrike"/>
                    </a:p>
                  </a:txBody>
                  <a:tcPr marT="34275" marB="34275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87" name="Google Shape;187;p12"/>
          <p:cNvSpPr txBox="1"/>
          <p:nvPr/>
        </p:nvSpPr>
        <p:spPr>
          <a:xfrm>
            <a:off x="3048000" y="6167616"/>
            <a:ext cx="660995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Courtesy of Jamie Fratkin, U. Texas 2014, based on Guiding Eyes data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2"/>
          <p:cNvSpPr txBox="1"/>
          <p:nvPr/>
        </p:nvSpPr>
        <p:spPr>
          <a:xfrm>
            <a:off x="2918500" y="1246200"/>
            <a:ext cx="685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Environmental influence modifies genetic potential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98441" y="5984724"/>
            <a:ext cx="1180322" cy="603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"/>
          <p:cNvSpPr txBox="1"/>
          <p:nvPr>
            <p:ph type="title"/>
          </p:nvPr>
        </p:nvSpPr>
        <p:spPr>
          <a:xfrm>
            <a:off x="683381" y="162034"/>
            <a:ext cx="1075387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Should You Career Change Puppies Based On Puppy Test?</a:t>
            </a:r>
            <a:endParaRPr/>
          </a:p>
        </p:txBody>
      </p:sp>
      <p:graphicFrame>
        <p:nvGraphicFramePr>
          <p:cNvPr id="195" name="Google Shape;195;p13"/>
          <p:cNvGraphicFramePr/>
          <p:nvPr/>
        </p:nvGraphicFramePr>
        <p:xfrm>
          <a:off x="6569126" y="2381473"/>
          <a:ext cx="5432030" cy="4135521"/>
        </p:xfrm>
        <a:graphic>
          <a:graphicData uri="http://schemas.openxmlformats.org/drawingml/2006/chart">
            <c:chart r:id="rId3"/>
          </a:graphicData>
        </a:graphic>
      </p:graphicFrame>
      <p:graphicFrame>
        <p:nvGraphicFramePr>
          <p:cNvPr id="196" name="Google Shape;196;p13"/>
          <p:cNvGraphicFramePr/>
          <p:nvPr/>
        </p:nvGraphicFramePr>
        <p:xfrm>
          <a:off x="494353" y="2200825"/>
          <a:ext cx="5775960" cy="4245655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197" name="Google Shape;197;p13"/>
          <p:cNvSpPr txBox="1"/>
          <p:nvPr/>
        </p:nvSpPr>
        <p:spPr>
          <a:xfrm>
            <a:off x="7600648" y="1528586"/>
            <a:ext cx="383660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Early Ages better at predicting failure,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Older Ages-better at predicting success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3"/>
          <p:cNvSpPr txBox="1"/>
          <p:nvPr/>
        </p:nvSpPr>
        <p:spPr>
          <a:xfrm>
            <a:off x="915610" y="1659545"/>
            <a:ext cx="45369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Accuracy of predicting outcome     with age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3"/>
          <p:cNvSpPr/>
          <p:nvPr/>
        </p:nvSpPr>
        <p:spPr>
          <a:xfrm>
            <a:off x="4084361" y="1574586"/>
            <a:ext cx="168325" cy="350803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3"/>
          <p:cNvSpPr txBox="1"/>
          <p:nvPr/>
        </p:nvSpPr>
        <p:spPr>
          <a:xfrm>
            <a:off x="77357" y="6354218"/>
            <a:ext cx="660995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Courtesy of Jamie Fratkin, U. Texas 2014, based on Guiding Eyes data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4"/>
          <p:cNvSpPr txBox="1"/>
          <p:nvPr/>
        </p:nvSpPr>
        <p:spPr>
          <a:xfrm>
            <a:off x="1847420" y="1692001"/>
            <a:ext cx="76059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Need multiple observations- include early soc observations (5wks to 8wks) with puppy test for first Behavior Checklist scoring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4"/>
          <p:cNvSpPr txBox="1"/>
          <p:nvPr/>
        </p:nvSpPr>
        <p:spPr>
          <a:xfrm>
            <a:off x="1847416" y="3360550"/>
            <a:ext cx="717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Need skilled observers/scorers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4"/>
          <p:cNvSpPr txBox="1"/>
          <p:nvPr/>
        </p:nvSpPr>
        <p:spPr>
          <a:xfrm>
            <a:off x="1847437" y="2816761"/>
            <a:ext cx="7567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Quantity and quality of socialization impacts scores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4"/>
          <p:cNvSpPr txBox="1"/>
          <p:nvPr/>
        </p:nvSpPr>
        <p:spPr>
          <a:xfrm>
            <a:off x="1847426" y="5413694"/>
            <a:ext cx="8203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Prediction- More accurate predicting failure of extreme puppies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4"/>
          <p:cNvSpPr txBox="1"/>
          <p:nvPr/>
        </p:nvSpPr>
        <p:spPr>
          <a:xfrm>
            <a:off x="1323000" y="343700"/>
            <a:ext cx="92910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0" i="0" lang="en-US" sz="35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Summary</a:t>
            </a:r>
            <a:r>
              <a:rPr b="0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We Have Learned In Past 35 Years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4"/>
          <p:cNvSpPr txBox="1"/>
          <p:nvPr/>
        </p:nvSpPr>
        <p:spPr>
          <a:xfrm>
            <a:off x="1847424" y="3889775"/>
            <a:ext cx="9068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Technique of the handler and type of equipment used matters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4"/>
          <p:cNvSpPr txBox="1"/>
          <p:nvPr/>
        </p:nvSpPr>
        <p:spPr>
          <a:xfrm>
            <a:off x="1847420" y="4419021"/>
            <a:ext cx="7962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Confidence typically improves especially through 16 weeks old when socialized effectively 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g22e4ce339e8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6363" y="2170461"/>
            <a:ext cx="3774661" cy="3638227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22e4ce339e8_0_0"/>
          <p:cNvSpPr txBox="1"/>
          <p:nvPr>
            <p:ph type="title"/>
          </p:nvPr>
        </p:nvSpPr>
        <p:spPr>
          <a:xfrm>
            <a:off x="838200" y="365125"/>
            <a:ext cx="5586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Is the BCL measuring what we think it is?</a:t>
            </a:r>
            <a:endParaRPr sz="3200"/>
          </a:p>
        </p:txBody>
      </p:sp>
      <p:pic>
        <p:nvPicPr>
          <p:cNvPr id="218" name="Google Shape;218;g22e4ce339e8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86019" y="1494098"/>
            <a:ext cx="1844675" cy="946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brand.ncsu.edu/assets/logos/ncstate-brick-2x2-red-min.png" id="219" name="Google Shape;219;g22e4ce339e8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395895" y="365125"/>
            <a:ext cx="1217612" cy="88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g22e4ce339e8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46748" y="3056391"/>
            <a:ext cx="4372413" cy="2081817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22e4ce339e8_0_0"/>
          <p:cNvSpPr/>
          <p:nvPr/>
        </p:nvSpPr>
        <p:spPr>
          <a:xfrm>
            <a:off x="9112282" y="3064470"/>
            <a:ext cx="1784700" cy="1947600"/>
          </a:xfrm>
          <a:prstGeom prst="rect">
            <a:avLst/>
          </a:prstGeom>
          <a:noFill/>
          <a:ln cap="flat" cmpd="sng" w="47625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g22e4ce339e8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082971" y="869362"/>
            <a:ext cx="1602235" cy="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g22e4ce339e8_0_0"/>
          <p:cNvSpPr txBox="1"/>
          <p:nvPr/>
        </p:nvSpPr>
        <p:spPr>
          <a:xfrm>
            <a:off x="6987012" y="1515643"/>
            <a:ext cx="1864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Machine Learning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Cloud storage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g22e4ce339e8_0_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408037" y="5808688"/>
            <a:ext cx="4687962" cy="724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2e4ce339e8_0_12"/>
          <p:cNvSpPr txBox="1"/>
          <p:nvPr>
            <p:ph type="title"/>
          </p:nvPr>
        </p:nvSpPr>
        <p:spPr>
          <a:xfrm>
            <a:off x="1014200" y="239975"/>
            <a:ext cx="10422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solidFill>
                  <a:srgbClr val="FF0000"/>
                </a:solidFill>
              </a:rPr>
              <a:t>Conclusion  </a:t>
            </a:r>
            <a:endParaRPr>
              <a:solidFill>
                <a:srgbClr val="FF0000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400"/>
              <a:t>Results indicate that temperament can evaluated using physiological data</a:t>
            </a:r>
            <a:endParaRPr sz="4900"/>
          </a:p>
        </p:txBody>
      </p:sp>
      <p:sp>
        <p:nvSpPr>
          <p:cNvPr id="231" name="Google Shape;231;g22e4ce339e8_0_12"/>
          <p:cNvSpPr txBox="1"/>
          <p:nvPr>
            <p:ph idx="12" type="sldNum"/>
          </p:nvPr>
        </p:nvSpPr>
        <p:spPr>
          <a:xfrm>
            <a:off x="7981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2" name="Google Shape;232;g22e4ce339e8_0_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5975" y="2430500"/>
            <a:ext cx="3573451" cy="248055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g22e4ce339e8_0_12"/>
          <p:cNvSpPr/>
          <p:nvPr/>
        </p:nvSpPr>
        <p:spPr>
          <a:xfrm>
            <a:off x="2661150" y="2712725"/>
            <a:ext cx="591900" cy="2339700"/>
          </a:xfrm>
          <a:prstGeom prst="rect">
            <a:avLst/>
          </a:prstGeom>
          <a:noFill/>
          <a:ln cap="flat" cmpd="sng" w="3492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g22e4ce339e8_0_12"/>
          <p:cNvSpPr txBox="1"/>
          <p:nvPr/>
        </p:nvSpPr>
        <p:spPr>
          <a:xfrm>
            <a:off x="5118725" y="1565675"/>
            <a:ext cx="6741900" cy="42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Problem</a:t>
            </a:r>
            <a:r>
              <a:rPr b="0" i="0" lang="en-US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Temperament evaluation of guide dog puppies has historically been subjective</a:t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Solution</a:t>
            </a:r>
            <a:r>
              <a:rPr b="0" i="0" lang="en-US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Use objective data (Raw ECG) to predict expert BCL scores</a:t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Outcomes</a:t>
            </a:r>
            <a:r>
              <a:rPr b="0" i="0" lang="en-US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Approximately 93% accuracy rate of expert BCL prediction.</a:t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5"/>
          <p:cNvSpPr txBox="1"/>
          <p:nvPr>
            <p:ph type="title"/>
          </p:nvPr>
        </p:nvSpPr>
        <p:spPr>
          <a:xfrm>
            <a:off x="2239226" y="259206"/>
            <a:ext cx="8718557" cy="840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Learning to Score the BCL &amp; Assess Dogs</a:t>
            </a:r>
            <a:endParaRPr/>
          </a:p>
        </p:txBody>
      </p:sp>
      <p:sp>
        <p:nvSpPr>
          <p:cNvPr id="240" name="Google Shape;240;p25"/>
          <p:cNvSpPr/>
          <p:nvPr/>
        </p:nvSpPr>
        <p:spPr>
          <a:xfrm>
            <a:off x="454759" y="3657601"/>
            <a:ext cx="2774217" cy="2698186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Requires login to </a:t>
            </a:r>
            <a:r>
              <a:rPr b="0" i="0" lang="en-US" sz="1800" u="sng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www.IWDR.org</a:t>
            </a:r>
            <a:endParaRPr b="0" i="0" sz="18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Free to ADI, IGDF members &amp; IWDR Users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Create a free account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https://www.iwdr.org/register/bcl-access/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5"/>
          <p:cNvSpPr/>
          <p:nvPr/>
        </p:nvSpPr>
        <p:spPr>
          <a:xfrm>
            <a:off x="3866231" y="3406587"/>
            <a:ext cx="2707032" cy="3231777"/>
          </a:xfrm>
          <a:prstGeom prst="rect">
            <a:avLst/>
          </a:prstGeom>
          <a:noFill/>
          <a:ln cap="flat" cmpd="sng" w="127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25"/>
          <p:cNvSpPr/>
          <p:nvPr/>
        </p:nvSpPr>
        <p:spPr>
          <a:xfrm>
            <a:off x="3224946" y="5186363"/>
            <a:ext cx="603372" cy="484632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5"/>
          <p:cNvSpPr/>
          <p:nvPr/>
        </p:nvSpPr>
        <p:spPr>
          <a:xfrm>
            <a:off x="3866230" y="1182168"/>
            <a:ext cx="7895463" cy="1879971"/>
          </a:xfrm>
          <a:prstGeom prst="rect">
            <a:avLst/>
          </a:prstGeom>
          <a:noFill/>
          <a:ln cap="flat" cmpd="sng" w="127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38987" y="1426905"/>
            <a:ext cx="2707032" cy="1635234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5"/>
          <p:cNvSpPr/>
          <p:nvPr/>
        </p:nvSpPr>
        <p:spPr>
          <a:xfrm>
            <a:off x="496817" y="1481068"/>
            <a:ext cx="2774217" cy="1285647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Open access </a:t>
            </a:r>
            <a:r>
              <a:rPr b="0" i="0" lang="en-US" sz="18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https://www.iwdr.org/master-knowledge-base/bcl-general-overview/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Google Shape;246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90748" y="3458027"/>
            <a:ext cx="2507757" cy="3124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06897" y="1364165"/>
            <a:ext cx="3072510" cy="1199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>
            <p:ph idx="1" type="body"/>
          </p:nvPr>
        </p:nvSpPr>
        <p:spPr>
          <a:xfrm>
            <a:off x="838199" y="4023344"/>
            <a:ext cx="10515600" cy="23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-495941" lvl="0" marL="15544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10038"/>
              <a:t>About the GD Bart Puppy Test</a:t>
            </a:r>
            <a:endParaRPr sz="10038"/>
          </a:p>
          <a:p>
            <a:pPr indent="-495941" lvl="0" marL="155448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10038"/>
              <a:t>Scoring, using results and predictions of success</a:t>
            </a:r>
            <a:endParaRPr sz="10038"/>
          </a:p>
          <a:p>
            <a:pPr indent="-480063" lvl="0" marL="155448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ct val="90038"/>
              <a:buAutoNum type="arabicPeriod"/>
            </a:pPr>
            <a:r>
              <a:rPr lang="en-US" sz="10038"/>
              <a:t>Using physiological data for scoring puppy test?</a:t>
            </a:r>
            <a:endParaRPr sz="10038"/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ct val="257142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ct val="7563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ct val="7563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7524969" y="416550"/>
            <a:ext cx="268034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76910" y="1277720"/>
            <a:ext cx="1983686" cy="10174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/>
        </p:nvSpPr>
        <p:spPr>
          <a:xfrm>
            <a:off x="6276910" y="2295170"/>
            <a:ext cx="220002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Yorktown Heights, NY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96155" y="1427858"/>
            <a:ext cx="2095914" cy="1203653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/>
        </p:nvSpPr>
        <p:spPr>
          <a:xfrm>
            <a:off x="1000603" y="3273561"/>
            <a:ext cx="191937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Agenda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"/>
          <p:cNvSpPr/>
          <p:nvPr/>
        </p:nvSpPr>
        <p:spPr>
          <a:xfrm>
            <a:off x="5975048" y="205601"/>
            <a:ext cx="5825066" cy="6253162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09942" y="1375477"/>
            <a:ext cx="4912802" cy="490714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5"/>
          <p:cNvSpPr txBox="1"/>
          <p:nvPr/>
        </p:nvSpPr>
        <p:spPr>
          <a:xfrm>
            <a:off x="6392007" y="297986"/>
            <a:ext cx="526659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Behavior Checklist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Behavioral scoring system that standardizes behavior scoring across multiple organizations.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5"/>
          <p:cNvSpPr/>
          <p:nvPr/>
        </p:nvSpPr>
        <p:spPr>
          <a:xfrm>
            <a:off x="391886" y="156532"/>
            <a:ext cx="5032684" cy="6253162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5"/>
          <p:cNvSpPr txBox="1"/>
          <p:nvPr/>
        </p:nvSpPr>
        <p:spPr>
          <a:xfrm>
            <a:off x="1533146" y="421217"/>
            <a:ext cx="2522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GDBart Puppy Test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5"/>
          <p:cNvSpPr txBox="1"/>
          <p:nvPr/>
        </p:nvSpPr>
        <p:spPr>
          <a:xfrm>
            <a:off x="756381" y="792396"/>
            <a:ext cx="4571100" cy="56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Standardized test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Freely available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21 test components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12-15 minutes per pup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 weeks of 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 People needed: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Scorer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Handler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Helper/Videographer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Equipment easy to create and purchase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Indoor test- approx 24 x 24 ft (7.3m x 7.3m) Smaller ok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41476" y="3771900"/>
            <a:ext cx="4900613" cy="27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41476" y="762000"/>
            <a:ext cx="4816474" cy="278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1"/>
          <p:cNvSpPr txBox="1"/>
          <p:nvPr/>
        </p:nvSpPr>
        <p:spPr>
          <a:xfrm>
            <a:off x="950223" y="125996"/>
            <a:ext cx="10849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Need Multiple Observations- include early soc observations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1"/>
          <p:cNvSpPr txBox="1"/>
          <p:nvPr/>
        </p:nvSpPr>
        <p:spPr>
          <a:xfrm>
            <a:off x="6856400" y="762000"/>
            <a:ext cx="4751100" cy="57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Amount of early socialization impacts test reliability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Puppies are only about 50% through their most influential critical period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aspects of behavior are heavily impacted by environmental influences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3 to 6 early socialization observations PLUS GD Bart Puppy Test to score the Puppy Test Behavior Checklist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1"/>
          <p:cNvSpPr txBox="1"/>
          <p:nvPr/>
        </p:nvSpPr>
        <p:spPr>
          <a:xfrm>
            <a:off x="13469250" y="2992375"/>
            <a:ext cx="741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"/>
          <p:cNvSpPr txBox="1"/>
          <p:nvPr>
            <p:ph type="title"/>
          </p:nvPr>
        </p:nvSpPr>
        <p:spPr>
          <a:xfrm>
            <a:off x="2464777" y="303579"/>
            <a:ext cx="680671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BCL Scores- General Concept</a:t>
            </a:r>
            <a:endParaRPr/>
          </a:p>
        </p:txBody>
      </p:sp>
      <p:graphicFrame>
        <p:nvGraphicFramePr>
          <p:cNvPr id="123" name="Google Shape;123;p8"/>
          <p:cNvGraphicFramePr/>
          <p:nvPr/>
        </p:nvGraphicFramePr>
        <p:xfrm>
          <a:off x="1270488" y="174527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{F70AE0B1-5892-4550-BC54-A567090DE11E}</a:tableStyleId>
              </a:tblPr>
              <a:tblGrid>
                <a:gridCol w="1125050"/>
                <a:gridCol w="1620175"/>
                <a:gridCol w="6047075"/>
              </a:tblGrid>
              <a:tr h="670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</a:t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gradFill>
                      <a:gsLst>
                        <a:gs pos="0">
                          <a:srgbClr val="D0E0E3"/>
                        </a:gs>
                        <a:gs pos="100000">
                          <a:srgbClr val="D9EAD3"/>
                        </a:gs>
                      </a:gsLst>
                      <a:lin ang="5400011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Absent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Char char="●"/>
                      </a:pPr>
                      <a:r>
                        <a:rPr lang="en-US" sz="14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Relaxed with no or rare stress signals</a:t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</a:tr>
              <a:tr h="971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</a:t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gradFill>
                      <a:gsLst>
                        <a:gs pos="0">
                          <a:srgbClr val="D9EAD3"/>
                        </a:gs>
                        <a:gs pos="100000">
                          <a:srgbClr val="FFF2CC"/>
                        </a:gs>
                      </a:gsLst>
                      <a:lin ang="5400011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Very Mild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Char char="●"/>
                      </a:pPr>
                      <a:r>
                        <a:rPr lang="en-US" sz="14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Very mild stress signals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Char char="●"/>
                      </a:pPr>
                      <a:r>
                        <a:rPr lang="en-US" sz="14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Slightly less able to respond without support good with minimal support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Char char="●"/>
                      </a:pPr>
                      <a:r>
                        <a:rPr lang="en-US" sz="14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Improves when repeat, recover very quickly</a:t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</a:tr>
              <a:tr h="971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</a:t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gradFill>
                      <a:gsLst>
                        <a:gs pos="0">
                          <a:srgbClr val="FFF2CC"/>
                        </a:gs>
                        <a:gs pos="100000">
                          <a:srgbClr val="FCE5CD"/>
                        </a:gs>
                      </a:gsLst>
                      <a:lin ang="5400011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Mild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Char char="●"/>
                      </a:pPr>
                      <a:r>
                        <a:rPr lang="en-US" sz="14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Mild stress signals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Char char="●"/>
                      </a:pPr>
                      <a:r>
                        <a:rPr lang="en-US" sz="14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Mild loss of responsiveness, better with support and reassurance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Char char="●"/>
                      </a:pPr>
                      <a:r>
                        <a:rPr lang="en-US" sz="14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Improves when repeat recover reasonably quickly</a:t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</a:tr>
              <a:tr h="971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gradFill>
                      <a:gsLst>
                        <a:gs pos="0">
                          <a:srgbClr val="FCE5CD"/>
                        </a:gs>
                        <a:gs pos="100000">
                          <a:srgbClr val="F4CCCC"/>
                        </a:gs>
                      </a:gsLst>
                      <a:lin ang="5400011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Moderate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Char char="●"/>
                      </a:pPr>
                      <a:r>
                        <a:rPr lang="en-US" sz="14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Moderate stress signals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Char char="●"/>
                      </a:pPr>
                      <a:r>
                        <a:rPr lang="en-US" sz="14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Moderate loss of responsiveness even with support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Char char="●"/>
                      </a:pPr>
                      <a:r>
                        <a:rPr lang="en-US" sz="14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Still stressed with repeat</a:t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</a:tr>
              <a:tr h="971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gradFill>
                      <a:gsLst>
                        <a:gs pos="0">
                          <a:srgbClr val="F4CCCC"/>
                        </a:gs>
                        <a:gs pos="100000">
                          <a:srgbClr val="E6B8AF"/>
                        </a:gs>
                      </a:gsLst>
                      <a:lin ang="5400011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Severe</a:t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Char char="●"/>
                      </a:pPr>
                      <a:r>
                        <a:rPr lang="en-US" sz="1400" u="none" cap="none" strike="noStrike"/>
                        <a:t>Severe stress signals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Char char="●"/>
                      </a:pPr>
                      <a:r>
                        <a:rPr lang="en-US" sz="1400" u="none" cap="none" strike="noStrike"/>
                        <a:t>Very slow to recover or can’t recover even with support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Char char="●"/>
                      </a:pPr>
                      <a:r>
                        <a:rPr lang="en-US" sz="1400" u="none" cap="none" strike="noStrike"/>
                        <a:t>Usually worse with repeat</a:t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"/>
          <p:cNvSpPr txBox="1"/>
          <p:nvPr>
            <p:ph idx="12" type="sldNum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fld id="{00000000-1234-1234-1234-123412341234}" type="slidenum">
              <a:rPr lang="en-US" sz="9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  <a:endParaRPr sz="900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29" name="Google Shape;129;p7"/>
          <p:cNvSpPr txBox="1"/>
          <p:nvPr>
            <p:ph type="title"/>
          </p:nvPr>
        </p:nvSpPr>
        <p:spPr>
          <a:xfrm>
            <a:off x="2115649" y="428627"/>
            <a:ext cx="8313127" cy="9681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2700"/>
              <a:t> </a:t>
            </a:r>
            <a:r>
              <a:rPr lang="en-US"/>
              <a:t>What to Look for When Scoring</a:t>
            </a:r>
            <a:br>
              <a:rPr lang="en-US" sz="2700"/>
            </a:br>
            <a:r>
              <a:rPr lang="en-US" sz="3600"/>
              <a:t>Incorporated Into Behavior Checklist Definitions</a:t>
            </a:r>
            <a:endParaRPr/>
          </a:p>
        </p:txBody>
      </p:sp>
      <p:graphicFrame>
        <p:nvGraphicFramePr>
          <p:cNvPr id="130" name="Google Shape;130;p7"/>
          <p:cNvGraphicFramePr/>
          <p:nvPr/>
        </p:nvGraphicFramePr>
        <p:xfrm>
          <a:off x="1854200" y="177958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{F70AE0B1-5892-4550-BC54-A567090DE11E}</a:tableStyleId>
              </a:tblPr>
              <a:tblGrid>
                <a:gridCol w="3384550"/>
              </a:tblGrid>
              <a:tr h="932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800"/>
                        <a:buFont typeface="Noto Sans Symbols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How the dog is moving </a:t>
                      </a: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</a:rPr>
                        <a:t>(slow, fast)</a:t>
                      </a:r>
                      <a:endParaRPr b="0" i="0" sz="2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275" marB="34275" marR="68600" marL="6860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  <a:tr h="1298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800"/>
                        <a:buFont typeface="Noto Sans Symbols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Body language (compression, scoots, scratching etc)</a:t>
                      </a:r>
                      <a:endParaRPr sz="1400" u="none" cap="none" strike="noStrike"/>
                    </a:p>
                  </a:txBody>
                  <a:tcPr marT="34275" marB="34275" marR="68600" marL="6860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9F9"/>
                    </a:solidFill>
                  </a:tcPr>
                </a:tc>
              </a:tr>
              <a:tr h="875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800"/>
                        <a:buFont typeface="Noto Sans Symbols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Coping strategies (displacement sniffing, scavenging)</a:t>
                      </a:r>
                      <a:endParaRPr b="0" i="0" sz="2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275" marB="34275" marR="68600" marL="6860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  <a:tr h="873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</a:rPr>
                        <a:t>Ability to r</a:t>
                      </a: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esponse to handler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800"/>
                        <a:buFont typeface="Noto Sans Symbols"/>
                        <a:buNone/>
                      </a:pPr>
                      <a:r>
                        <a:t/>
                      </a:r>
                      <a:endParaRPr b="0" i="0" sz="2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275" marB="34275" marR="68600" marL="6860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9F9"/>
                    </a:solidFill>
                  </a:tcPr>
                </a:tc>
              </a:tr>
            </a:tbl>
          </a:graphicData>
        </a:graphic>
      </p:graphicFrame>
      <p:sp>
        <p:nvSpPr>
          <p:cNvPr id="131" name="Google Shape;131;p7"/>
          <p:cNvSpPr txBox="1"/>
          <p:nvPr/>
        </p:nvSpPr>
        <p:spPr>
          <a:xfrm>
            <a:off x="5729288" y="2459039"/>
            <a:ext cx="4813200" cy="3181200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How often does it happen?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8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What causes it?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8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How extreme is it?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8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How long does it continue?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8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is needed for the dog to return to a productive state?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7"/>
          <p:cNvSpPr/>
          <p:nvPr/>
        </p:nvSpPr>
        <p:spPr>
          <a:xfrm>
            <a:off x="5394325" y="2057401"/>
            <a:ext cx="152400" cy="3071813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"/>
          <p:cNvSpPr/>
          <p:nvPr/>
        </p:nvSpPr>
        <p:spPr>
          <a:xfrm>
            <a:off x="2532275" y="859450"/>
            <a:ext cx="7026300" cy="5139000"/>
          </a:xfrm>
          <a:prstGeom prst="rect">
            <a:avLst/>
          </a:prstGeom>
          <a:solidFill>
            <a:srgbClr val="CC0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●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If the Puppy fails to return to a productive emotional state despite having support, reassurance, and time to resolve any emotional stress or conflict. This may be seen as shutting down or high arousal. 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6"/>
          <p:cNvSpPr txBox="1"/>
          <p:nvPr/>
        </p:nvSpPr>
        <p:spPr>
          <a:xfrm>
            <a:off x="3187528" y="1186275"/>
            <a:ext cx="5504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4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Stop The Test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"/>
          <p:cNvSpPr txBox="1"/>
          <p:nvPr>
            <p:ph type="title"/>
          </p:nvPr>
        </p:nvSpPr>
        <p:spPr>
          <a:xfrm>
            <a:off x="3654711" y="88218"/>
            <a:ext cx="6103978" cy="1021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Why Do Puppy Tests? </a:t>
            </a:r>
            <a:endParaRPr/>
          </a:p>
        </p:txBody>
      </p:sp>
      <p:pic>
        <p:nvPicPr>
          <p:cNvPr id="144" name="Google Shape;14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6855" y="2649522"/>
            <a:ext cx="1689341" cy="110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4"/>
          <p:cNvSpPr txBox="1"/>
          <p:nvPr/>
        </p:nvSpPr>
        <p:spPr>
          <a:xfrm flipH="1">
            <a:off x="3575994" y="2741102"/>
            <a:ext cx="82725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Give you an overview of trends over time e.g. what’s improving or getting worse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Evaluate effectiveness of program changes e.g. changes in socialization protocols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See what traits are produced by  your broods and studs when bred multiple times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 some of data in EBV calculations if heritable (trait controlled enough by genes)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4"/>
          <p:cNvSpPr txBox="1"/>
          <p:nvPr/>
        </p:nvSpPr>
        <p:spPr>
          <a:xfrm>
            <a:off x="3612826" y="4291125"/>
            <a:ext cx="5533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Identify dogs that need behavioral or emotional help and can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ntervene and provide support before it potentially gets worse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C910217297[1]" id="147" name="Google Shape;14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59569" y="999334"/>
            <a:ext cx="1336954" cy="133695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4"/>
          <p:cNvSpPr txBox="1"/>
          <p:nvPr/>
        </p:nvSpPr>
        <p:spPr>
          <a:xfrm>
            <a:off x="3654711" y="1383585"/>
            <a:ext cx="224927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Match pup with raiser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22922" y="4052565"/>
            <a:ext cx="1503853" cy="1193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"/>
          <p:cNvSpPr txBox="1"/>
          <p:nvPr/>
        </p:nvSpPr>
        <p:spPr>
          <a:xfrm>
            <a:off x="435200" y="92075"/>
            <a:ext cx="11348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Puppy Test Is Part Of Longitudinal Data when using the Behavior Checklist</a:t>
            </a:r>
            <a:endParaRPr b="0" i="0" sz="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3"/>
          <p:cNvSpPr/>
          <p:nvPr/>
        </p:nvSpPr>
        <p:spPr>
          <a:xfrm>
            <a:off x="6324600" y="1925200"/>
            <a:ext cx="863600" cy="2200275"/>
          </a:xfrm>
          <a:prstGeom prst="curvedLeftArrow">
            <a:avLst>
              <a:gd fmla="val 31500" name="adj1"/>
              <a:gd fmla="val 88310" name="adj2"/>
              <a:gd fmla="val 57083" name="adj3"/>
            </a:avLst>
          </a:prstGeom>
          <a:solidFill>
            <a:schemeClr val="hlink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3"/>
          <p:cNvSpPr/>
          <p:nvPr/>
        </p:nvSpPr>
        <p:spPr>
          <a:xfrm rot="10800000">
            <a:off x="3121025" y="1742638"/>
            <a:ext cx="800100" cy="2260600"/>
          </a:xfrm>
          <a:prstGeom prst="curvedLeftArrow">
            <a:avLst>
              <a:gd fmla="val 29634" name="adj1"/>
              <a:gd fmla="val 89298" name="adj2"/>
              <a:gd fmla="val 47917" name="adj3"/>
            </a:avLst>
          </a:prstGeom>
          <a:solidFill>
            <a:schemeClr val="hlink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3"/>
          <p:cNvSpPr/>
          <p:nvPr/>
        </p:nvSpPr>
        <p:spPr>
          <a:xfrm flipH="1">
            <a:off x="4044950" y="3881000"/>
            <a:ext cx="2279650" cy="550863"/>
          </a:xfrm>
          <a:prstGeom prst="curvedUpArrow">
            <a:avLst>
              <a:gd fmla="val 55005" name="adj1"/>
              <a:gd fmla="val 125008" name="adj2"/>
              <a:gd fmla="val 68745" name="adj3"/>
            </a:avLst>
          </a:prstGeom>
          <a:solidFill>
            <a:schemeClr val="hlink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3"/>
          <p:cNvSpPr/>
          <p:nvPr/>
        </p:nvSpPr>
        <p:spPr>
          <a:xfrm flipH="1" rot="10800000">
            <a:off x="3921125" y="1375925"/>
            <a:ext cx="2711450" cy="611188"/>
          </a:xfrm>
          <a:prstGeom prst="curvedUpArrow">
            <a:avLst>
              <a:gd fmla="val 42656" name="adj1"/>
              <a:gd fmla="val 127519" name="adj2"/>
              <a:gd fmla="val 61903" name="adj3"/>
            </a:avLst>
          </a:prstGeom>
          <a:solidFill>
            <a:schemeClr val="hlink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3"/>
          <p:cNvSpPr txBox="1"/>
          <p:nvPr/>
        </p:nvSpPr>
        <p:spPr>
          <a:xfrm>
            <a:off x="4352810" y="1039375"/>
            <a:ext cx="1478910" cy="784830"/>
          </a:xfrm>
          <a:prstGeom prst="rect">
            <a:avLst/>
          </a:prstGeom>
          <a:solidFill>
            <a:srgbClr val="F5F961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 Replacement Breeders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3"/>
          <p:cNvSpPr txBox="1"/>
          <p:nvPr/>
        </p:nvSpPr>
        <p:spPr>
          <a:xfrm>
            <a:off x="6756038" y="2475644"/>
            <a:ext cx="985940" cy="323165"/>
          </a:xfrm>
          <a:prstGeom prst="rect">
            <a:avLst/>
          </a:prstGeom>
          <a:solidFill>
            <a:srgbClr val="F5F961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Matings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3"/>
          <p:cNvSpPr txBox="1"/>
          <p:nvPr/>
        </p:nvSpPr>
        <p:spPr>
          <a:xfrm>
            <a:off x="5585235" y="3636883"/>
            <a:ext cx="1540531" cy="323165"/>
          </a:xfrm>
          <a:prstGeom prst="rect">
            <a:avLst/>
          </a:prstGeom>
          <a:solidFill>
            <a:srgbClr val="F5F961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Raise &amp; Train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3"/>
          <p:cNvSpPr txBox="1"/>
          <p:nvPr/>
        </p:nvSpPr>
        <p:spPr>
          <a:xfrm>
            <a:off x="2689036" y="2597881"/>
            <a:ext cx="1109182" cy="553998"/>
          </a:xfrm>
          <a:prstGeom prst="rect">
            <a:avLst/>
          </a:prstGeom>
          <a:solidFill>
            <a:srgbClr val="F5F961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Analyze data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3"/>
          <p:cNvSpPr txBox="1"/>
          <p:nvPr/>
        </p:nvSpPr>
        <p:spPr>
          <a:xfrm>
            <a:off x="1641475" y="3759119"/>
            <a:ext cx="1355667" cy="323165"/>
          </a:xfrm>
          <a:prstGeom prst="rect">
            <a:avLst/>
          </a:prstGeom>
          <a:solidFill>
            <a:srgbClr val="F5F961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Successful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3"/>
          <p:cNvSpPr txBox="1"/>
          <p:nvPr/>
        </p:nvSpPr>
        <p:spPr>
          <a:xfrm>
            <a:off x="3428491" y="3514648"/>
            <a:ext cx="1109182" cy="553998"/>
          </a:xfrm>
          <a:prstGeom prst="rect">
            <a:avLst/>
          </a:prstGeom>
          <a:solidFill>
            <a:srgbClr val="F5F961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Success Outcome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3"/>
          <p:cNvSpPr txBox="1"/>
          <p:nvPr/>
        </p:nvSpPr>
        <p:spPr>
          <a:xfrm>
            <a:off x="2627415" y="4614769"/>
            <a:ext cx="987771" cy="323165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Rejected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3"/>
          <p:cNvSpPr/>
          <p:nvPr/>
        </p:nvSpPr>
        <p:spPr>
          <a:xfrm rot="3733622">
            <a:off x="3922713" y="4061975"/>
            <a:ext cx="155575" cy="650875"/>
          </a:xfrm>
          <a:prstGeom prst="downArrow">
            <a:avLst>
              <a:gd fmla="val 50000" name="adj1"/>
              <a:gd fmla="val 103894" name="adj2"/>
            </a:avLst>
          </a:prstGeom>
          <a:solidFill>
            <a:schemeClr val="hlink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3"/>
          <p:cNvSpPr/>
          <p:nvPr/>
        </p:nvSpPr>
        <p:spPr>
          <a:xfrm rot="3733622">
            <a:off x="2874963" y="3266638"/>
            <a:ext cx="155575" cy="650875"/>
          </a:xfrm>
          <a:prstGeom prst="downArrow">
            <a:avLst>
              <a:gd fmla="val 50000" name="adj1"/>
              <a:gd fmla="val 103894" name="adj2"/>
            </a:avLst>
          </a:prstGeom>
          <a:solidFill>
            <a:schemeClr val="hlink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3"/>
          <p:cNvSpPr txBox="1"/>
          <p:nvPr/>
        </p:nvSpPr>
        <p:spPr>
          <a:xfrm>
            <a:off x="7351713" y="3892113"/>
            <a:ext cx="2480166" cy="923289"/>
          </a:xfrm>
          <a:prstGeom prst="rect">
            <a:avLst/>
          </a:prstGeom>
          <a:solidFill>
            <a:srgbClr val="BFBFBF"/>
          </a:solidFill>
          <a:ln cap="flat" cmpd="sng" w="508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+ 8 + 13 Mo  W&amp;Ts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Observe puppy walker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Novel place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3"/>
          <p:cNvSpPr txBox="1"/>
          <p:nvPr/>
        </p:nvSpPr>
        <p:spPr>
          <a:xfrm>
            <a:off x="268940" y="4936318"/>
            <a:ext cx="4558553" cy="646290"/>
          </a:xfrm>
          <a:prstGeom prst="rect">
            <a:avLst/>
          </a:prstGeom>
          <a:solidFill>
            <a:srgbClr val="F2F2F2"/>
          </a:solidFill>
          <a:ln cap="flat" cmpd="sng" w="444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Half way in training &amp; again end of training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 Rejected, Trainer’s observation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3"/>
          <p:cNvSpPr txBox="1"/>
          <p:nvPr/>
        </p:nvSpPr>
        <p:spPr>
          <a:xfrm>
            <a:off x="5216144" y="5003363"/>
            <a:ext cx="2135570" cy="646290"/>
          </a:xfrm>
          <a:prstGeom prst="rect">
            <a:avLst/>
          </a:prstGeom>
          <a:solidFill>
            <a:srgbClr val="F2F2F2"/>
          </a:solidFill>
          <a:ln cap="flat" cmpd="sng" w="444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Start of training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GDBart Adult Test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3"/>
          <p:cNvSpPr txBox="1"/>
          <p:nvPr>
            <p:ph idx="12" type="sldNum"/>
          </p:nvPr>
        </p:nvSpPr>
        <p:spPr>
          <a:xfrm>
            <a:off x="1981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Noto Sans Symbols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3"/>
          <p:cNvSpPr txBox="1"/>
          <p:nvPr/>
        </p:nvSpPr>
        <p:spPr>
          <a:xfrm>
            <a:off x="7777177" y="2398725"/>
            <a:ext cx="2413800" cy="923400"/>
          </a:xfrm>
          <a:prstGeom prst="rect">
            <a:avLst/>
          </a:prstGeom>
          <a:solidFill>
            <a:srgbClr val="F2F2F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months old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GDBart Pup Test</a:t>
            </a:r>
            <a:r>
              <a:rPr b="0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 early socialization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3"/>
          <p:cNvSpPr txBox="1"/>
          <p:nvPr/>
        </p:nvSpPr>
        <p:spPr>
          <a:xfrm>
            <a:off x="3603136" y="2402722"/>
            <a:ext cx="3163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CC"/>
              </a:buClr>
              <a:buSzPts val="1600"/>
              <a:buFont typeface="Noto Sans Symbols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Score all or most dogs- (even those       rejected)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9999CC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result for labrador puppy image" id="175" name="Google Shape;17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98621" y="2335937"/>
            <a:ext cx="1097297" cy="11270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dog standing on grass&#10;&#10;Description automatically generated" id="176" name="Google Shape;176;p3"/>
          <p:cNvPicPr preferRelativeResize="0"/>
          <p:nvPr/>
        </p:nvPicPr>
        <p:blipFill rotWithShape="1">
          <a:blip r:embed="rId4">
            <a:alphaModFix/>
          </a:blip>
          <a:srcRect b="0" l="3462" r="25780" t="-2439"/>
          <a:stretch/>
        </p:blipFill>
        <p:spPr>
          <a:xfrm>
            <a:off x="10149397" y="3780060"/>
            <a:ext cx="1317007" cy="10536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rown and white dog looking at the camera&#10;&#10;Description automatically generated" id="177" name="Google Shape;177;p3"/>
          <p:cNvPicPr preferRelativeResize="0"/>
          <p:nvPr/>
        </p:nvPicPr>
        <p:blipFill rotWithShape="1">
          <a:blip r:embed="rId5">
            <a:alphaModFix/>
          </a:blip>
          <a:srcRect b="5961" l="18225" r="1293" t="6038"/>
          <a:stretch/>
        </p:blipFill>
        <p:spPr>
          <a:xfrm>
            <a:off x="10191020" y="4925555"/>
            <a:ext cx="1303212" cy="1105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"/>
          <p:cNvPicPr preferRelativeResize="0"/>
          <p:nvPr/>
        </p:nvPicPr>
        <p:blipFill rotWithShape="1">
          <a:blip r:embed="rId6">
            <a:alphaModFix/>
          </a:blip>
          <a:srcRect b="8144" l="10482" r="46751" t="39876"/>
          <a:stretch/>
        </p:blipFill>
        <p:spPr>
          <a:xfrm>
            <a:off x="7397268" y="5141365"/>
            <a:ext cx="1692408" cy="11416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dog wearing a costume&#10;&#10;Description automatically generated" id="179" name="Google Shape;179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7086" y="3892113"/>
            <a:ext cx="1640009" cy="105365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"/>
          <p:cNvSpPr txBox="1"/>
          <p:nvPr/>
        </p:nvSpPr>
        <p:spPr>
          <a:xfrm>
            <a:off x="9846469" y="6353175"/>
            <a:ext cx="1992313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of March 2018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2022-08-28T17:23:25Z</dcterms:created>
  <dc:creator>Jane Russenberger</dc:creator>
</cp:coreProperties>
</file>