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0"/>
  </p:notesMasterIdLst>
  <p:sldIdLst>
    <p:sldId id="256" r:id="rId2"/>
    <p:sldId id="262" r:id="rId3"/>
    <p:sldId id="257" r:id="rId4"/>
    <p:sldId id="264" r:id="rId5"/>
    <p:sldId id="266" r:id="rId6"/>
    <p:sldId id="261" r:id="rId7"/>
    <p:sldId id="270" r:id="rId8"/>
    <p:sldId id="272" r:id="rId9"/>
    <p:sldId id="265" r:id="rId10"/>
    <p:sldId id="271" r:id="rId11"/>
    <p:sldId id="274" r:id="rId12"/>
    <p:sldId id="278" r:id="rId13"/>
    <p:sldId id="280" r:id="rId14"/>
    <p:sldId id="286" r:id="rId15"/>
    <p:sldId id="284" r:id="rId16"/>
    <p:sldId id="282" r:id="rId17"/>
    <p:sldId id="285" r:id="rId18"/>
    <p:sldId id="287"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0439"/>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DB462F-B908-4989-A6D0-53A7857FDF5A}" v="239" dt="2023-02-15T18:51:14.9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365" autoAdjust="0"/>
  </p:normalViewPr>
  <p:slideViewPr>
    <p:cSldViewPr snapToGrid="0" snapToObjects="1">
      <p:cViewPr varScale="1">
        <p:scale>
          <a:sx n="50" d="100"/>
          <a:sy n="50" d="100"/>
        </p:scale>
        <p:origin x="2544" y="4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a Bullis" userId="e8S5A8N09yZFct8XpDw4R4B4CDkcriHL9gVyXH8ImWY=" providerId="None" clId="Web-{19DB462F-B908-4989-A6D0-53A7857FDF5A}"/>
    <pc:docChg chg="addSld modSld sldOrd">
      <pc:chgData name="Jenna Bullis" userId="e8S5A8N09yZFct8XpDw4R4B4CDkcriHL9gVyXH8ImWY=" providerId="None" clId="Web-{19DB462F-B908-4989-A6D0-53A7857FDF5A}" dt="2023-02-15T17:57:59.316" v="227"/>
      <pc:docMkLst>
        <pc:docMk/>
      </pc:docMkLst>
      <pc:sldChg chg="modNotes">
        <pc:chgData name="Jenna Bullis" userId="e8S5A8N09yZFct8XpDw4R4B4CDkcriHL9gVyXH8ImWY=" providerId="None" clId="Web-{19DB462F-B908-4989-A6D0-53A7857FDF5A}" dt="2023-02-15T17:29:05.215" v="122"/>
        <pc:sldMkLst>
          <pc:docMk/>
          <pc:sldMk cId="2036350898" sldId="278"/>
        </pc:sldMkLst>
      </pc:sldChg>
      <pc:sldChg chg="modSp modNotes">
        <pc:chgData name="Jenna Bullis" userId="e8S5A8N09yZFct8XpDw4R4B4CDkcriHL9gVyXH8ImWY=" providerId="None" clId="Web-{19DB462F-B908-4989-A6D0-53A7857FDF5A}" dt="2023-02-15T17:33:20.933" v="224"/>
        <pc:sldMkLst>
          <pc:docMk/>
          <pc:sldMk cId="2950434089" sldId="280"/>
        </pc:sldMkLst>
        <pc:spChg chg="mod">
          <ac:chgData name="Jenna Bullis" userId="e8S5A8N09yZFct8XpDw4R4B4CDkcriHL9gVyXH8ImWY=" providerId="None" clId="Web-{19DB462F-B908-4989-A6D0-53A7857FDF5A}" dt="2023-02-15T17:29:37.749" v="136" actId="20577"/>
          <ac:spMkLst>
            <pc:docMk/>
            <pc:sldMk cId="2950434089" sldId="280"/>
            <ac:spMk id="2" creationId="{00000000-0000-0000-0000-000000000000}"/>
          </ac:spMkLst>
        </pc:spChg>
        <pc:spChg chg="mod">
          <ac:chgData name="Jenna Bullis" userId="e8S5A8N09yZFct8XpDw4R4B4CDkcriHL9gVyXH8ImWY=" providerId="None" clId="Web-{19DB462F-B908-4989-A6D0-53A7857FDF5A}" dt="2023-02-15T17:33:20.933" v="224"/>
          <ac:spMkLst>
            <pc:docMk/>
            <pc:sldMk cId="2950434089" sldId="280"/>
            <ac:spMk id="4" creationId="{00000000-0000-0000-0000-000000000000}"/>
          </ac:spMkLst>
        </pc:spChg>
      </pc:sldChg>
      <pc:sldChg chg="modSp">
        <pc:chgData name="Jenna Bullis" userId="e8S5A8N09yZFct8XpDw4R4B4CDkcriHL9gVyXH8ImWY=" providerId="None" clId="Web-{19DB462F-B908-4989-A6D0-53A7857FDF5A}" dt="2023-02-15T17:34:26.328" v="226" actId="1076"/>
        <pc:sldMkLst>
          <pc:docMk/>
          <pc:sldMk cId="1127093013" sldId="284"/>
        </pc:sldMkLst>
        <pc:picChg chg="mod">
          <ac:chgData name="Jenna Bullis" userId="e8S5A8N09yZFct8XpDw4R4B4CDkcriHL9gVyXH8ImWY=" providerId="None" clId="Web-{19DB462F-B908-4989-A6D0-53A7857FDF5A}" dt="2023-02-15T17:34:26.328" v="226" actId="1076"/>
          <ac:picMkLst>
            <pc:docMk/>
            <pc:sldMk cId="1127093013" sldId="284"/>
            <ac:picMk id="3" creationId="{D7B33C4A-BCCD-732B-3A68-4952E47CCA17}"/>
          </ac:picMkLst>
        </pc:picChg>
      </pc:sldChg>
      <pc:sldChg chg="modSp ord">
        <pc:chgData name="Jenna Bullis" userId="e8S5A8N09yZFct8XpDw4R4B4CDkcriHL9gVyXH8ImWY=" providerId="None" clId="Web-{19DB462F-B908-4989-A6D0-53A7857FDF5A}" dt="2023-02-15T17:28:15.884" v="120"/>
        <pc:sldMkLst>
          <pc:docMk/>
          <pc:sldMk cId="4202043604" sldId="285"/>
        </pc:sldMkLst>
        <pc:graphicFrameChg chg="mod modGraphic">
          <ac:chgData name="Jenna Bullis" userId="e8S5A8N09yZFct8XpDw4R4B4CDkcriHL9gVyXH8ImWY=" providerId="None" clId="Web-{19DB462F-B908-4989-A6D0-53A7857FDF5A}" dt="2023-02-15T17:27:46.351" v="119"/>
          <ac:graphicFrameMkLst>
            <pc:docMk/>
            <pc:sldMk cId="4202043604" sldId="285"/>
            <ac:graphicFrameMk id="2" creationId="{EBF175F0-5987-7EA0-67E3-6F6661C20B58}"/>
          </ac:graphicFrameMkLst>
        </pc:graphicFrameChg>
      </pc:sldChg>
      <pc:sldChg chg="add replId">
        <pc:chgData name="Jenna Bullis" userId="e8S5A8N09yZFct8XpDw4R4B4CDkcriHL9gVyXH8ImWY=" providerId="None" clId="Web-{19DB462F-B908-4989-A6D0-53A7857FDF5A}" dt="2023-02-15T17:28:38.933" v="121"/>
        <pc:sldMkLst>
          <pc:docMk/>
          <pc:sldMk cId="4071669902" sldId="286"/>
        </pc:sldMkLst>
      </pc:sldChg>
      <pc:sldChg chg="new">
        <pc:chgData name="Jenna Bullis" userId="e8S5A8N09yZFct8XpDw4R4B4CDkcriHL9gVyXH8ImWY=" providerId="None" clId="Web-{19DB462F-B908-4989-A6D0-53A7857FDF5A}" dt="2023-02-15T17:57:59.316" v="227"/>
        <pc:sldMkLst>
          <pc:docMk/>
          <pc:sldMk cId="488438000" sldId="287"/>
        </pc:sldMkLst>
      </pc:sldChg>
    </pc:docChg>
  </pc:docChgLst>
  <pc:docChgLst>
    <pc:chgData name="Jenna Bullis" clId="Web-{19DB462F-B908-4989-A6D0-53A7857FDF5A}"/>
    <pc:docChg chg="modSld">
      <pc:chgData name="Jenna Bullis" userId="" providerId="" clId="Web-{19DB462F-B908-4989-A6D0-53A7857FDF5A}" dt="2023-02-15T18:51:14.962" v="106" actId="1076"/>
      <pc:docMkLst>
        <pc:docMk/>
      </pc:docMkLst>
      <pc:sldChg chg="addSp delSp modSp modNotes">
        <pc:chgData name="Jenna Bullis" userId="" providerId="" clId="Web-{19DB462F-B908-4989-A6D0-53A7857FDF5A}" dt="2023-02-15T18:51:14.962" v="106" actId="1076"/>
        <pc:sldMkLst>
          <pc:docMk/>
          <pc:sldMk cId="488438000" sldId="287"/>
        </pc:sldMkLst>
        <pc:picChg chg="add mod">
          <ac:chgData name="Jenna Bullis" userId="" providerId="" clId="Web-{19DB462F-B908-4989-A6D0-53A7857FDF5A}" dt="2023-02-15T18:50:57.836" v="104" actId="14100"/>
          <ac:picMkLst>
            <pc:docMk/>
            <pc:sldMk cId="488438000" sldId="287"/>
            <ac:picMk id="2" creationId="{6CDB03F6-5270-609F-DAB0-66B1BA8A15AA}"/>
          </ac:picMkLst>
        </pc:picChg>
        <pc:picChg chg="add mod">
          <ac:chgData name="Jenna Bullis" userId="" providerId="" clId="Web-{19DB462F-B908-4989-A6D0-53A7857FDF5A}" dt="2023-02-15T18:51:14.962" v="106" actId="1076"/>
          <ac:picMkLst>
            <pc:docMk/>
            <pc:sldMk cId="488438000" sldId="287"/>
            <ac:picMk id="3" creationId="{BA80FB49-346B-58E7-3BED-26DA4C407ACC}"/>
          </ac:picMkLst>
        </pc:picChg>
        <pc:picChg chg="add del mod">
          <ac:chgData name="Jenna Bullis" userId="" providerId="" clId="Web-{19DB462F-B908-4989-A6D0-53A7857FDF5A}" dt="2023-02-15T18:47:55.364" v="14"/>
          <ac:picMkLst>
            <pc:docMk/>
            <pc:sldMk cId="488438000" sldId="287"/>
            <ac:picMk id="4" creationId="{E79C045A-2639-0FDE-E4FB-E561B37C5DE7}"/>
          </ac:picMkLst>
        </pc:picChg>
        <pc:picChg chg="add del mod">
          <ac:chgData name="Jenna Bullis" userId="" providerId="" clId="Web-{19DB462F-B908-4989-A6D0-53A7857FDF5A}" dt="2023-02-15T18:47:52.207" v="13"/>
          <ac:picMkLst>
            <pc:docMk/>
            <pc:sldMk cId="488438000" sldId="287"/>
            <ac:picMk id="5" creationId="{9C38637F-EDEC-43B5-4A3A-1570BC6CDCE4}"/>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latin typeface="Gotham Book" pitchFamily="50" charset="0"/>
                <a:cs typeface="Gotham Book" pitchFamily="50" charset="0"/>
              </a:defRPr>
            </a:pPr>
            <a:r>
              <a:rPr lang="en-US">
                <a:latin typeface="Gotham Book" pitchFamily="50" charset="0"/>
                <a:cs typeface="Gotham Book" pitchFamily="50" charset="0"/>
              </a:rPr>
              <a:t>Percentage of PRP's with entropion repair</a:t>
            </a:r>
          </a:p>
        </c:rich>
      </c:tx>
      <c:overlay val="0"/>
    </c:title>
    <c:autoTitleDeleted val="0"/>
    <c:plotArea>
      <c:layout>
        <c:manualLayout>
          <c:layoutTarget val="inner"/>
          <c:xMode val="edge"/>
          <c:yMode val="edge"/>
          <c:x val="5.6640357825094356E-2"/>
          <c:y val="0.12587075869247688"/>
          <c:w val="0.92284682166208509"/>
          <c:h val="0.82093312962745324"/>
        </c:manualLayout>
      </c:layout>
      <c:lineChart>
        <c:grouping val="standard"/>
        <c:varyColors val="0"/>
        <c:ser>
          <c:idx val="3"/>
          <c:order val="0"/>
          <c:tx>
            <c:strRef>
              <c:f>Sheet1!$D$1</c:f>
              <c:strCache>
                <c:ptCount val="1"/>
                <c:pt idx="0">
                  <c:v>% of PRP</c:v>
                </c:pt>
              </c:strCache>
            </c:strRef>
          </c:tx>
          <c:marker>
            <c:symbol val="none"/>
          </c:marker>
          <c:cat>
            <c:numRef>
              <c:f>Sheet1!$A$2:$A$18</c:f>
              <c:numCache>
                <c:formatCode>General</c:formatCode>
                <c:ptCount val="17"/>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numCache>
              <c:extLst/>
            </c:numRef>
          </c:cat>
          <c:val>
            <c:numRef>
              <c:f>Sheet1!$D$2:$D$18</c:f>
              <c:numCache>
                <c:formatCode>0.0%</c:formatCode>
                <c:ptCount val="17"/>
                <c:pt idx="0">
                  <c:v>2.7902790279027902E-2</c:v>
                </c:pt>
                <c:pt idx="1">
                  <c:v>4.3121149897330596E-2</c:v>
                </c:pt>
                <c:pt idx="2">
                  <c:v>4.25273390036452E-2</c:v>
                </c:pt>
                <c:pt idx="3">
                  <c:v>4.2446941323345817E-2</c:v>
                </c:pt>
                <c:pt idx="4">
                  <c:v>2.9620853080568721E-2</c:v>
                </c:pt>
                <c:pt idx="5">
                  <c:v>2.9813664596273291E-2</c:v>
                </c:pt>
                <c:pt idx="6">
                  <c:v>5.1660516605166053E-2</c:v>
                </c:pt>
                <c:pt idx="7">
                  <c:v>3.5252643948296122E-2</c:v>
                </c:pt>
                <c:pt idx="8">
                  <c:v>4.3914680050188205E-2</c:v>
                </c:pt>
                <c:pt idx="9">
                  <c:v>3.707865168539326E-2</c:v>
                </c:pt>
                <c:pt idx="10">
                  <c:v>3.9440203562340966E-2</c:v>
                </c:pt>
                <c:pt idx="11">
                  <c:v>3.4246575342465752E-2</c:v>
                </c:pt>
                <c:pt idx="12">
                  <c:v>2.528735632183908E-2</c:v>
                </c:pt>
                <c:pt idx="13">
                  <c:v>4.8750000000000002E-2</c:v>
                </c:pt>
                <c:pt idx="14">
                  <c:v>5.1825677267373381E-2</c:v>
                </c:pt>
                <c:pt idx="15">
                  <c:v>3.7602820211515862E-2</c:v>
                </c:pt>
                <c:pt idx="16">
                  <c:v>7.1713147410358571E-2</c:v>
                </c:pt>
              </c:numCache>
              <c:extLst/>
            </c:numRef>
          </c:val>
          <c:smooth val="0"/>
          <c:extLst>
            <c:ext xmlns:c16="http://schemas.microsoft.com/office/drawing/2014/chart" uri="{C3380CC4-5D6E-409C-BE32-E72D297353CC}">
              <c16:uniqueId val="{00000000-9CF9-4AA0-87D8-F6B7DE0440CD}"/>
            </c:ext>
          </c:extLst>
        </c:ser>
        <c:dLbls>
          <c:showLegendKey val="0"/>
          <c:showVal val="0"/>
          <c:showCatName val="0"/>
          <c:showSerName val="0"/>
          <c:showPercent val="0"/>
          <c:showBubbleSize val="0"/>
        </c:dLbls>
        <c:smooth val="0"/>
        <c:axId val="101819904"/>
        <c:axId val="88145920"/>
      </c:lineChart>
      <c:catAx>
        <c:axId val="101819904"/>
        <c:scaling>
          <c:orientation val="minMax"/>
        </c:scaling>
        <c:delete val="0"/>
        <c:axPos val="b"/>
        <c:numFmt formatCode="General" sourceLinked="0"/>
        <c:majorTickMark val="out"/>
        <c:minorTickMark val="none"/>
        <c:tickLblPos val="nextTo"/>
        <c:crossAx val="88145920"/>
        <c:crosses val="autoZero"/>
        <c:auto val="1"/>
        <c:lblAlgn val="ctr"/>
        <c:lblOffset val="100"/>
        <c:tickLblSkip val="2"/>
        <c:tickMarkSkip val="2"/>
        <c:noMultiLvlLbl val="0"/>
      </c:catAx>
      <c:valAx>
        <c:axId val="88145920"/>
        <c:scaling>
          <c:orientation val="minMax"/>
        </c:scaling>
        <c:delete val="0"/>
        <c:axPos val="l"/>
        <c:majorGridlines/>
        <c:numFmt formatCode="0.0%" sourceLinked="1"/>
        <c:majorTickMark val="out"/>
        <c:minorTickMark val="none"/>
        <c:tickLblPos val="nextTo"/>
        <c:crossAx val="101819904"/>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latin typeface="Gotham Book" pitchFamily="50" charset="0"/>
                <a:cs typeface="Gotham Book" pitchFamily="50" charset="0"/>
              </a:defRPr>
            </a:pPr>
            <a:r>
              <a:rPr lang="en-US">
                <a:latin typeface="Gotham Book" pitchFamily="50" charset="0"/>
                <a:cs typeface="Gotham Book" pitchFamily="50" charset="0"/>
              </a:rPr>
              <a:t>Percentage of PRP's with entropion repair</a:t>
            </a:r>
          </a:p>
        </c:rich>
      </c:tx>
      <c:overlay val="0"/>
    </c:title>
    <c:autoTitleDeleted val="0"/>
    <c:plotArea>
      <c:layout/>
      <c:lineChart>
        <c:grouping val="standard"/>
        <c:varyColors val="0"/>
        <c:ser>
          <c:idx val="3"/>
          <c:order val="0"/>
          <c:tx>
            <c:strRef>
              <c:f>Sheet1!$D$1</c:f>
              <c:strCache>
                <c:ptCount val="1"/>
                <c:pt idx="0">
                  <c:v>% of PRP</c:v>
                </c:pt>
              </c:strCache>
            </c:strRef>
          </c:tx>
          <c:marker>
            <c:symbol val="none"/>
          </c:marker>
          <c:cat>
            <c:numRef>
              <c:f>Sheet1!$A$2:$A$23</c:f>
              <c:numCache>
                <c:formatCode>General</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cat>
          <c:val>
            <c:numRef>
              <c:f>Sheet1!$D$2:$D$23</c:f>
              <c:numCache>
                <c:formatCode>0.0%</c:formatCode>
                <c:ptCount val="22"/>
                <c:pt idx="0">
                  <c:v>2.7902790279027902E-2</c:v>
                </c:pt>
                <c:pt idx="1">
                  <c:v>4.3121149897330596E-2</c:v>
                </c:pt>
                <c:pt idx="2">
                  <c:v>4.25273390036452E-2</c:v>
                </c:pt>
                <c:pt idx="3">
                  <c:v>4.2446941323345817E-2</c:v>
                </c:pt>
                <c:pt idx="4">
                  <c:v>2.9620853080568721E-2</c:v>
                </c:pt>
                <c:pt idx="5">
                  <c:v>2.9813664596273291E-2</c:v>
                </c:pt>
                <c:pt idx="6">
                  <c:v>5.1660516605166053E-2</c:v>
                </c:pt>
                <c:pt idx="7">
                  <c:v>3.5252643948296122E-2</c:v>
                </c:pt>
                <c:pt idx="8">
                  <c:v>4.3914680050188205E-2</c:v>
                </c:pt>
                <c:pt idx="9">
                  <c:v>3.707865168539326E-2</c:v>
                </c:pt>
                <c:pt idx="10">
                  <c:v>3.9440203562340966E-2</c:v>
                </c:pt>
                <c:pt idx="11">
                  <c:v>3.4246575342465752E-2</c:v>
                </c:pt>
                <c:pt idx="12">
                  <c:v>2.528735632183908E-2</c:v>
                </c:pt>
                <c:pt idx="13">
                  <c:v>4.8750000000000002E-2</c:v>
                </c:pt>
                <c:pt idx="14">
                  <c:v>5.1825677267373381E-2</c:v>
                </c:pt>
                <c:pt idx="15">
                  <c:v>3.7602820211515862E-2</c:v>
                </c:pt>
                <c:pt idx="16">
                  <c:v>7.1713147410358571E-2</c:v>
                </c:pt>
                <c:pt idx="17">
                  <c:v>6.0913705583756347E-2</c:v>
                </c:pt>
                <c:pt idx="18">
                  <c:v>3.5980148883374689E-2</c:v>
                </c:pt>
                <c:pt idx="19">
                  <c:v>1.9920318725099601E-2</c:v>
                </c:pt>
                <c:pt idx="20">
                  <c:v>1.6042780748663103E-2</c:v>
                </c:pt>
                <c:pt idx="21">
                  <c:v>1.6467065868263474E-2</c:v>
                </c:pt>
              </c:numCache>
            </c:numRef>
          </c:val>
          <c:smooth val="0"/>
          <c:extLst>
            <c:ext xmlns:c16="http://schemas.microsoft.com/office/drawing/2014/chart" uri="{C3380CC4-5D6E-409C-BE32-E72D297353CC}">
              <c16:uniqueId val="{00000000-85E6-43D7-A4C3-E4FB7975E90C}"/>
            </c:ext>
          </c:extLst>
        </c:ser>
        <c:dLbls>
          <c:showLegendKey val="0"/>
          <c:showVal val="0"/>
          <c:showCatName val="0"/>
          <c:showSerName val="0"/>
          <c:showPercent val="0"/>
          <c:showBubbleSize val="0"/>
        </c:dLbls>
        <c:smooth val="0"/>
        <c:axId val="101819904"/>
        <c:axId val="88145920"/>
      </c:lineChart>
      <c:catAx>
        <c:axId val="101819904"/>
        <c:scaling>
          <c:orientation val="minMax"/>
        </c:scaling>
        <c:delete val="0"/>
        <c:axPos val="b"/>
        <c:numFmt formatCode="General" sourceLinked="0"/>
        <c:majorTickMark val="out"/>
        <c:minorTickMark val="none"/>
        <c:tickLblPos val="nextTo"/>
        <c:crossAx val="88145920"/>
        <c:crosses val="autoZero"/>
        <c:auto val="1"/>
        <c:lblAlgn val="ctr"/>
        <c:lblOffset val="100"/>
        <c:tickLblSkip val="2"/>
        <c:tickMarkSkip val="2"/>
        <c:noMultiLvlLbl val="0"/>
      </c:catAx>
      <c:valAx>
        <c:axId val="88145920"/>
        <c:scaling>
          <c:orientation val="minMax"/>
        </c:scaling>
        <c:delete val="0"/>
        <c:axPos val="l"/>
        <c:majorGridlines/>
        <c:numFmt formatCode="0.0%" sourceLinked="1"/>
        <c:majorTickMark val="out"/>
        <c:minorTickMark val="none"/>
        <c:tickLblPos val="nextTo"/>
        <c:crossAx val="101819904"/>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225E45-CDB9-4E71-9B78-14B71900823E}" type="datetimeFigureOut">
              <a:rPr lang="en-US" smtClean="0"/>
              <a:t>2/15/2023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65C146-6A2F-43BB-B483-EFD038008898}" type="slidenum">
              <a:rPr lang="en-US" smtClean="0"/>
              <a:t>‹#›</a:t>
            </a:fld>
            <a:endParaRPr lang="en-US"/>
          </a:p>
        </p:txBody>
      </p:sp>
    </p:spTree>
    <p:extLst>
      <p:ext uri="{BB962C8B-B14F-4D97-AF65-F5344CB8AC3E}">
        <p14:creationId xmlns:p14="http://schemas.microsoft.com/office/powerpoint/2010/main" val="4039226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ature.com/articles/nrg2322"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Hello everyone,  My name is Jenna Bullis and I am the breeding manager at Guide Dogs for the Blind in the US.  At the breeding conference in Sydney 2018 I was asked to talk about a project we were working on at GDB on Entropion and specifically using EBVs to reduce the incidence rate of them in our population.</a:t>
            </a:r>
          </a:p>
          <a:p>
            <a:endParaRPr lang="en-US" baseline="0" dirty="0"/>
          </a:p>
        </p:txBody>
      </p:sp>
      <p:sp>
        <p:nvSpPr>
          <p:cNvPr id="4" name="Slide Number Placeholder 3"/>
          <p:cNvSpPr>
            <a:spLocks noGrp="1"/>
          </p:cNvSpPr>
          <p:nvPr>
            <p:ph type="sldNum" sz="quarter" idx="10"/>
          </p:nvPr>
        </p:nvSpPr>
        <p:spPr/>
        <p:txBody>
          <a:bodyPr/>
          <a:lstStyle/>
          <a:p>
            <a:fld id="{CB65C146-6A2F-43BB-B483-EFD038008898}" type="slidenum">
              <a:rPr lang="en-US" smtClean="0"/>
              <a:t>1</a:t>
            </a:fld>
            <a:endParaRPr lang="en-US"/>
          </a:p>
        </p:txBody>
      </p:sp>
    </p:spTree>
    <p:extLst>
      <p:ext uri="{BB962C8B-B14F-4D97-AF65-F5344CB8AC3E}">
        <p14:creationId xmlns:p14="http://schemas.microsoft.com/office/powerpoint/2010/main" val="267564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our principals</a:t>
            </a:r>
            <a:r>
              <a:rPr lang="en-US" baseline="0" dirty="0"/>
              <a:t> of selections…. Prioritizing traits….</a:t>
            </a:r>
          </a:p>
          <a:p>
            <a:endParaRPr lang="en-US" baseline="0" dirty="0"/>
          </a:p>
          <a:p>
            <a:r>
              <a:rPr lang="en-US" baseline="0" dirty="0"/>
              <a:t>So now we know that Entropion is increasing in our colony and the trait is highly heritable, what do we need to consider next?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We</a:t>
            </a:r>
            <a:r>
              <a:rPr lang="en-US" baseline="0" dirty="0"/>
              <a:t> know that for selection to be effective it must be consistently practiced for 3 or 4 traits over multiple generations. This suggests we have to focus our efforts on the most important traits.  Usually these are traits that are the most common reasons for rejection as a guide dog, things like hip dysplasia or fearful behavior…. So how do we prioritize a trait like entropion?</a:t>
            </a:r>
            <a:endParaRPr lang="en-US" dirty="0"/>
          </a:p>
          <a:p>
            <a:endParaRPr lang="en-US" dirty="0"/>
          </a:p>
        </p:txBody>
      </p:sp>
      <p:sp>
        <p:nvSpPr>
          <p:cNvPr id="4" name="Slide Number Placeholder 3"/>
          <p:cNvSpPr>
            <a:spLocks noGrp="1"/>
          </p:cNvSpPr>
          <p:nvPr>
            <p:ph type="sldNum" sz="quarter" idx="10"/>
          </p:nvPr>
        </p:nvSpPr>
        <p:spPr/>
        <p:txBody>
          <a:bodyPr/>
          <a:lstStyle/>
          <a:p>
            <a:fld id="{CB65C146-6A2F-43BB-B483-EFD038008898}" type="slidenum">
              <a:rPr lang="en-US" smtClean="0"/>
              <a:t>10</a:t>
            </a:fld>
            <a:endParaRPr lang="en-US"/>
          </a:p>
        </p:txBody>
      </p:sp>
    </p:spTree>
    <p:extLst>
      <p:ext uri="{BB962C8B-B14F-4D97-AF65-F5344CB8AC3E}">
        <p14:creationId xmlns:p14="http://schemas.microsoft.com/office/powerpoint/2010/main" val="2814147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back again to our principals</a:t>
            </a:r>
            <a:r>
              <a:rPr lang="en-US" baseline="0" dirty="0"/>
              <a:t> of selection….</a:t>
            </a:r>
          </a:p>
          <a:p>
            <a:endParaRPr lang="en-US" baseline="0" dirty="0"/>
          </a:p>
          <a:p>
            <a:r>
              <a:rPr lang="en-US" baseline="0" dirty="0"/>
              <a:t>Now that we have decided to put some selection pressure on entropion how do we proceed?</a:t>
            </a:r>
          </a:p>
          <a:p>
            <a:endParaRPr lang="en-US" baseline="0" dirty="0"/>
          </a:p>
          <a:p>
            <a:r>
              <a:rPr lang="en-US" baseline="0" dirty="0"/>
              <a:t>We could just cull from our colony any active breeder who is entropion, or make a cutoff level and remove any individual producing at above the cutoff…. However, it turns out that right now some our MOST successful breeders are producing high rates of entropion… and remember, entropion doesn't prevent a dog from becoming a guide…. So we aren’t doing that!</a:t>
            </a:r>
          </a:p>
          <a:p>
            <a:endParaRPr lang="en-US" baseline="0" dirty="0"/>
          </a:p>
          <a:p>
            <a:r>
              <a:rPr lang="en-US" baseline="0" dirty="0"/>
              <a:t>We decided on a more conservative approach, understanding that our rate of genetic change will be slower</a:t>
            </a:r>
          </a:p>
          <a:p>
            <a:endParaRPr lang="en-US" baseline="0" dirty="0"/>
          </a:p>
        </p:txBody>
      </p:sp>
      <p:sp>
        <p:nvSpPr>
          <p:cNvPr id="4" name="Slide Number Placeholder 3"/>
          <p:cNvSpPr>
            <a:spLocks noGrp="1"/>
          </p:cNvSpPr>
          <p:nvPr>
            <p:ph type="sldNum" sz="quarter" idx="10"/>
          </p:nvPr>
        </p:nvSpPr>
        <p:spPr/>
        <p:txBody>
          <a:bodyPr/>
          <a:lstStyle/>
          <a:p>
            <a:fld id="{CB65C146-6A2F-43BB-B483-EFD038008898}" type="slidenum">
              <a:rPr lang="en-US" smtClean="0"/>
              <a:t>11</a:t>
            </a:fld>
            <a:endParaRPr lang="en-US"/>
          </a:p>
        </p:txBody>
      </p:sp>
    </p:spTree>
    <p:extLst>
      <p:ext uri="{BB962C8B-B14F-4D97-AF65-F5344CB8AC3E}">
        <p14:creationId xmlns:p14="http://schemas.microsoft.com/office/powerpoint/2010/main" val="2814147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B65C146-6A2F-43BB-B483-EFD038008898}" type="slidenum">
              <a:rPr lang="en-US" smtClean="0"/>
              <a:t>12</a:t>
            </a:fld>
            <a:endParaRPr lang="en-US"/>
          </a:p>
        </p:txBody>
      </p:sp>
    </p:spTree>
    <p:extLst>
      <p:ext uri="{BB962C8B-B14F-4D97-AF65-F5344CB8AC3E}">
        <p14:creationId xmlns:p14="http://schemas.microsoft.com/office/powerpoint/2010/main" val="2814147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kind of selection intensity are </a:t>
            </a:r>
            <a:r>
              <a:rPr lang="en-US" baseline="0" dirty="0"/>
              <a:t>we </a:t>
            </a:r>
            <a:r>
              <a:rPr lang="en-US" dirty="0"/>
              <a:t>placing on entropion?</a:t>
            </a:r>
          </a:p>
          <a:p>
            <a:endParaRPr lang="en-US" dirty="0"/>
          </a:p>
          <a:p>
            <a:r>
              <a:rPr lang="en-US" dirty="0"/>
              <a:t>Affected puppies </a:t>
            </a:r>
            <a:r>
              <a:rPr lang="en-US" baseline="0" dirty="0"/>
              <a:t>are </a:t>
            </a:r>
            <a:r>
              <a:rPr lang="en-US" dirty="0"/>
              <a:t>not eligible </a:t>
            </a:r>
            <a:r>
              <a:rPr lang="en-US" baseline="0" dirty="0"/>
              <a:t>for </a:t>
            </a:r>
            <a:r>
              <a:rPr lang="en-US" dirty="0"/>
              <a:t>breeding - Any puppy with a Dx of </a:t>
            </a:r>
            <a:r>
              <a:rPr lang="en-US" baseline="0" dirty="0"/>
              <a:t>entropion</a:t>
            </a:r>
            <a:r>
              <a:rPr lang="en-US" dirty="0"/>
              <a:t> is designated to be altered.    </a:t>
            </a:r>
          </a:p>
          <a:p>
            <a:endParaRPr lang="en-US" dirty="0"/>
          </a:p>
          <a:p>
            <a:r>
              <a:rPr lang="en-US" dirty="0"/>
              <a:t>Affected active breeders are under evaluation - We did take a look at all our active breeders</a:t>
            </a:r>
            <a:r>
              <a:rPr lang="en-US" baseline="0" dirty="0"/>
              <a:t> and </a:t>
            </a:r>
            <a:r>
              <a:rPr lang="en-US" dirty="0"/>
              <a:t>there are only a few dogs who are affected.  We have chosen to allow these dogs to remain </a:t>
            </a:r>
            <a:r>
              <a:rPr lang="en-US" baseline="0" dirty="0"/>
              <a:t>in </a:t>
            </a:r>
            <a:r>
              <a:rPr lang="en-US" dirty="0"/>
              <a:t>the colony as long as their success rates are high.  In general their offspring are not eligible for breeding consideration</a:t>
            </a:r>
          </a:p>
          <a:p>
            <a:endParaRPr lang="en-US" dirty="0"/>
          </a:p>
          <a:p>
            <a:r>
              <a:rPr lang="en-US" dirty="0"/>
              <a:t>Unaffected littermates of affected puppies may be considered for breeding if they have other valuable merits </a:t>
            </a:r>
            <a:r>
              <a:rPr lang="mr-IN" dirty="0"/>
              <a:t>–</a:t>
            </a:r>
            <a:r>
              <a:rPr lang="en-US" dirty="0"/>
              <a:t> If there are multiple puppies in a litter affected then the whole litter is altered</a:t>
            </a:r>
            <a:r>
              <a:rPr lang="en-US" baseline="0" dirty="0"/>
              <a:t>.</a:t>
            </a:r>
            <a:endParaRPr lang="en-US" dirty="0">
              <a:cs typeface="Calibri"/>
            </a:endParaRPr>
          </a:p>
          <a:p>
            <a:endParaRPr lang="en-US" dirty="0"/>
          </a:p>
          <a:p>
            <a:endParaRPr lang="en-US" dirty="0"/>
          </a:p>
          <a:p>
            <a:endParaRPr lang="en-US" dirty="0"/>
          </a:p>
          <a:p>
            <a:endParaRPr lang="en-US" dirty="0"/>
          </a:p>
          <a:p>
            <a:endParaRPr lang="en-US" dirty="0">
              <a:cs typeface="Calibri"/>
            </a:endParaRPr>
          </a:p>
          <a:p>
            <a:endParaRPr lang="en-US" dirty="0">
              <a:solidFill>
                <a:srgbClr val="595959"/>
              </a:solidFill>
            </a:endParaRP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CB65C146-6A2F-43BB-B483-EFD038008898}" type="slidenum">
              <a:rPr lang="en-US" smtClean="0"/>
              <a:t>13</a:t>
            </a:fld>
            <a:endParaRPr lang="en-US"/>
          </a:p>
        </p:txBody>
      </p:sp>
    </p:spTree>
    <p:extLst>
      <p:ext uri="{BB962C8B-B14F-4D97-AF65-F5344CB8AC3E}">
        <p14:creationId xmlns:p14="http://schemas.microsoft.com/office/powerpoint/2010/main" val="2814147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a:t>
            </a:r>
            <a:r>
              <a:rPr lang="en-US" baseline="0" dirty="0"/>
              <a:t> for our good friend </a:t>
            </a:r>
            <a:r>
              <a:rPr lang="en-US" baseline="0" dirty="0" err="1"/>
              <a:t>Dr</a:t>
            </a:r>
            <a:r>
              <a:rPr lang="en-US" baseline="0" dirty="0"/>
              <a:t> </a:t>
            </a:r>
            <a:r>
              <a:rPr lang="en-US" baseline="0" dirty="0" err="1"/>
              <a:t>Famula</a:t>
            </a:r>
            <a:r>
              <a:rPr lang="en-US" baseline="0" dirty="0"/>
              <a:t> we are now using EBV for </a:t>
            </a:r>
            <a:r>
              <a:rPr lang="en-US" baseline="0" dirty="0" err="1"/>
              <a:t>entropion</a:t>
            </a:r>
            <a:r>
              <a:rPr lang="en-US" baseline="0" dirty="0"/>
              <a:t> both in breeder selection and in mate selection.</a:t>
            </a:r>
            <a:endParaRPr lang="en-US" dirty="0"/>
          </a:p>
          <a:p>
            <a:endParaRPr lang="en-US" dirty="0">
              <a:solidFill>
                <a:srgbClr val="595959"/>
              </a:solidFill>
            </a:endParaRP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CB65C146-6A2F-43BB-B483-EFD038008898}" type="slidenum">
              <a:rPr lang="en-US" smtClean="0"/>
              <a:t>14</a:t>
            </a:fld>
            <a:endParaRPr lang="en-US"/>
          </a:p>
        </p:txBody>
      </p:sp>
    </p:spTree>
    <p:extLst>
      <p:ext uri="{BB962C8B-B14F-4D97-AF65-F5344CB8AC3E}">
        <p14:creationId xmlns:p14="http://schemas.microsoft.com/office/powerpoint/2010/main" val="1451292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for scoring, </a:t>
            </a:r>
            <a:r>
              <a:rPr lang="en-US" sz="1200" i="1" kern="1200" dirty="0">
                <a:solidFill>
                  <a:schemeClr val="tx1"/>
                </a:solidFill>
                <a:effectLst/>
                <a:latin typeface="+mn-lt"/>
                <a:ea typeface="+mn-ea"/>
                <a:cs typeface="+mn-cs"/>
              </a:rPr>
              <a:t>no</a:t>
            </a:r>
            <a:r>
              <a:rPr lang="en-US" sz="1200" kern="1200" dirty="0">
                <a:solidFill>
                  <a:schemeClr val="tx1"/>
                </a:solidFill>
                <a:effectLst/>
                <a:latin typeface="+mn-lt"/>
                <a:ea typeface="+mn-ea"/>
                <a:cs typeface="+mn-cs"/>
              </a:rPr>
              <a:t> disease was scored as zero and </a:t>
            </a:r>
            <a:r>
              <a:rPr lang="en-US" sz="1200" i="1" kern="1200" dirty="0">
                <a:solidFill>
                  <a:schemeClr val="tx1"/>
                </a:solidFill>
                <a:effectLst/>
                <a:latin typeface="+mn-lt"/>
                <a:ea typeface="+mn-ea"/>
                <a:cs typeface="+mn-cs"/>
              </a:rPr>
              <a:t>yes</a:t>
            </a:r>
            <a:r>
              <a:rPr lang="en-US" sz="1200" kern="1200" dirty="0">
                <a:solidFill>
                  <a:schemeClr val="tx1"/>
                </a:solidFill>
                <a:effectLst/>
                <a:latin typeface="+mn-lt"/>
                <a:ea typeface="+mn-ea"/>
                <a:cs typeface="+mn-cs"/>
              </a:rPr>
              <a:t> was scored as 1. - the bigger the EBV the riskier to use that dog as a breeder. That is, BIG is BAD. So the ideal plot will be going down over time.</a:t>
            </a:r>
          </a:p>
          <a:p>
            <a:endParaRPr lang="en-US" dirty="0"/>
          </a:p>
          <a:p>
            <a:r>
              <a:rPr lang="en-US" dirty="0"/>
              <a:t>You can see our downward trend for EBVs… </a:t>
            </a:r>
          </a:p>
        </p:txBody>
      </p:sp>
      <p:sp>
        <p:nvSpPr>
          <p:cNvPr id="4" name="Slide Number Placeholder 3"/>
          <p:cNvSpPr>
            <a:spLocks noGrp="1"/>
          </p:cNvSpPr>
          <p:nvPr>
            <p:ph type="sldNum" sz="quarter" idx="5"/>
          </p:nvPr>
        </p:nvSpPr>
        <p:spPr/>
        <p:txBody>
          <a:bodyPr/>
          <a:lstStyle/>
          <a:p>
            <a:fld id="{CB65C146-6A2F-43BB-B483-EFD038008898}" type="slidenum">
              <a:rPr lang="en-US" smtClean="0"/>
              <a:t>15</a:t>
            </a:fld>
            <a:endParaRPr lang="en-US"/>
          </a:p>
        </p:txBody>
      </p:sp>
    </p:spTree>
    <p:extLst>
      <p:ext uri="{BB962C8B-B14F-4D97-AF65-F5344CB8AC3E}">
        <p14:creationId xmlns:p14="http://schemas.microsoft.com/office/powerpoint/2010/main" val="1759048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And we see that downward trend represented in the actual numbers of surgical procedures a well!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10"/>
          </p:nvPr>
        </p:nvSpPr>
        <p:spPr/>
        <p:txBody>
          <a:bodyPr/>
          <a:lstStyle/>
          <a:p>
            <a:fld id="{CB65C146-6A2F-43BB-B483-EFD038008898}" type="slidenum">
              <a:rPr lang="en-US" smtClean="0"/>
              <a:t>16</a:t>
            </a:fld>
            <a:endParaRPr lang="en-US"/>
          </a:p>
        </p:txBody>
      </p:sp>
    </p:spTree>
    <p:extLst>
      <p:ext uri="{BB962C8B-B14F-4D97-AF65-F5344CB8AC3E}">
        <p14:creationId xmlns:p14="http://schemas.microsoft.com/office/powerpoint/2010/main" val="2745371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conservative approach to reducing the incidence of entropion in our population while still balancing the need for producing successful guides has been successful and I am happy to report that we have healthier puppies and happier veterinarians :)</a:t>
            </a:r>
          </a:p>
          <a:p>
            <a:endParaRPr lang="en-US" dirty="0">
              <a:cs typeface="Calibri"/>
            </a:endParaRPr>
          </a:p>
        </p:txBody>
      </p:sp>
      <p:sp>
        <p:nvSpPr>
          <p:cNvPr id="4" name="Slide Number Placeholder 3"/>
          <p:cNvSpPr>
            <a:spLocks noGrp="1"/>
          </p:cNvSpPr>
          <p:nvPr>
            <p:ph type="sldNum" sz="quarter" idx="5"/>
          </p:nvPr>
        </p:nvSpPr>
        <p:spPr/>
        <p:txBody>
          <a:bodyPr/>
          <a:lstStyle/>
          <a:p>
            <a:fld id="{CB65C146-6A2F-43BB-B483-EFD038008898}" type="slidenum">
              <a:rPr lang="en-US" smtClean="0"/>
              <a:t>18</a:t>
            </a:fld>
            <a:endParaRPr lang="en-US"/>
          </a:p>
        </p:txBody>
      </p:sp>
    </p:spTree>
    <p:extLst>
      <p:ext uri="{BB962C8B-B14F-4D97-AF65-F5344CB8AC3E}">
        <p14:creationId xmlns:p14="http://schemas.microsoft.com/office/powerpoint/2010/main" val="2779233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as breeding managers of guide dogs schools all have the same goal – breeding the best dogs possible for the clients we serve.  It’s important that we remember that “best” is a relative term.  The</a:t>
            </a:r>
            <a:r>
              <a:rPr lang="en-US" baseline="0" dirty="0"/>
              <a:t> kind of dog that is “best” for one client may not be the best for another and </a:t>
            </a:r>
            <a:r>
              <a:rPr lang="en-US" b="1" baseline="0" dirty="0"/>
              <a:t>the “best” dogs for one school’s program may not be the best for another.  This means that each of us must make selection decisions that are influenced by our individual program needs and what dogs and resources we each have to work with.</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CB65C146-6A2F-43BB-B483-EFD038008898}" type="slidenum">
              <a:rPr lang="en-US" smtClean="0"/>
              <a:t>2</a:t>
            </a:fld>
            <a:endParaRPr lang="en-US"/>
          </a:p>
        </p:txBody>
      </p:sp>
    </p:spTree>
    <p:extLst>
      <p:ext uri="{BB962C8B-B14F-4D97-AF65-F5344CB8AC3E}">
        <p14:creationId xmlns:p14="http://schemas.microsoft.com/office/powerpoint/2010/main" val="3928688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 although we all have different populations, resources, and pressures the Basic selection principals outlined here apply to us all and it is beneficial for us all to be systematic when we are trying to make progress in our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CB65C146-6A2F-43BB-B483-EFD038008898}" type="slidenum">
              <a:rPr lang="en-US" smtClean="0"/>
              <a:t>3</a:t>
            </a:fld>
            <a:endParaRPr lang="en-US"/>
          </a:p>
        </p:txBody>
      </p:sp>
    </p:spTree>
    <p:extLst>
      <p:ext uri="{BB962C8B-B14F-4D97-AF65-F5344CB8AC3E}">
        <p14:creationId xmlns:p14="http://schemas.microsoft.com/office/powerpoint/2010/main" val="2814147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we go</a:t>
            </a:r>
            <a:r>
              <a:rPr lang="mr-IN" dirty="0"/>
              <a:t>…</a:t>
            </a:r>
            <a:r>
              <a:rPr lang="en-US" dirty="0"/>
              <a:t> </a:t>
            </a:r>
            <a:r>
              <a:rPr lang="en-US" dirty="0" err="1"/>
              <a:t>Entropion</a:t>
            </a:r>
            <a:r>
              <a:rPr lang="mr-IN" dirty="0"/>
              <a:t>…</a:t>
            </a:r>
            <a:r>
              <a:rPr lang="en-US" dirty="0"/>
              <a:t> What is it? You</a:t>
            </a:r>
            <a:r>
              <a:rPr lang="en-US" baseline="0" dirty="0"/>
              <a:t> probably all have seen this before, it’s a condition in which a portion of the eyelid is inverted or folded inward.  This can cause an eyelash or   hair to irritate and scratch the surface of the eye leading to corneal ulceration or perforation. In the photo here you can see both upper and lower eyelids rolling in and the hair actually rubbing the surface of the eye.  This </a:t>
            </a:r>
            <a:r>
              <a:rPr lang="en-US" b="1" baseline="0" dirty="0"/>
              <a:t>is not one of our program dogs </a:t>
            </a:r>
            <a:r>
              <a:rPr lang="en-US" baseline="0" dirty="0"/>
              <a:t>as in our colony it is always the lower eyelid and one or both eyes can be affected.</a:t>
            </a:r>
          </a:p>
          <a:p>
            <a:endParaRPr lang="en-US" baseline="0" dirty="0"/>
          </a:p>
          <a:p>
            <a:r>
              <a:rPr lang="en-US" baseline="0" dirty="0"/>
              <a:t>Entropion is fairly common in dogs and seen in a wide variety of breeds and almost always diagnosed by the time a puppy reaches it’s first birthday.  </a:t>
            </a:r>
          </a:p>
          <a:p>
            <a:endParaRPr lang="en-US" baseline="0" dirty="0"/>
          </a:p>
          <a:p>
            <a:r>
              <a:rPr lang="en-US" baseline="0" dirty="0"/>
              <a:t>As I mentioned we see it in the lower eyelid only routinely at GDB and usually diagnose it around 4 weeks of age (occasionally younger) but it can occur at anytime within the first year</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595959"/>
                </a:solidFill>
              </a:rPr>
              <a:t>The</a:t>
            </a:r>
            <a:r>
              <a:rPr lang="en-US" baseline="0" dirty="0">
                <a:solidFill>
                  <a:srgbClr val="595959"/>
                </a:solidFill>
              </a:rPr>
              <a:t> cases we have at GDB almost always require surgical repair and over the years we have chosen to do these surgeries in house.  Because our puppies are raised in 10 different states across the western US we deal with a wide variety of Local vets, some of whom may not have much experience in these types of surgeries and refer these cases to </a:t>
            </a:r>
            <a:r>
              <a:rPr lang="en-US" baseline="0" dirty="0" err="1">
                <a:solidFill>
                  <a:srgbClr val="595959"/>
                </a:solidFill>
              </a:rPr>
              <a:t>optholomologist</a:t>
            </a:r>
            <a:r>
              <a:rPr lang="en-US" baseline="0" dirty="0">
                <a:solidFill>
                  <a:srgbClr val="595959"/>
                </a:solidFill>
              </a:rPr>
              <a:t>.  There is a cost savings aspect when we do the surgeries in house and because our puppies have a mild form compared to breeds like a </a:t>
            </a:r>
            <a:r>
              <a:rPr lang="en-US" baseline="0" dirty="0" err="1">
                <a:solidFill>
                  <a:srgbClr val="595959"/>
                </a:solidFill>
              </a:rPr>
              <a:t>Sharpei</a:t>
            </a:r>
            <a:r>
              <a:rPr lang="en-US" baseline="0" dirty="0">
                <a:solidFill>
                  <a:srgbClr val="595959"/>
                </a:solidFill>
              </a:rPr>
              <a:t> there is the risk of the surgery overcorrecting the condition and creating Ectropion, the sagging outward rolling of the eyelid.</a:t>
            </a:r>
            <a:endParaRPr lang="en-US" dirty="0">
              <a:solidFill>
                <a:srgbClr val="595959"/>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595959"/>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595959"/>
              </a:solidFill>
            </a:endParaRPr>
          </a:p>
        </p:txBody>
      </p:sp>
      <p:sp>
        <p:nvSpPr>
          <p:cNvPr id="4" name="Slide Number Placeholder 3"/>
          <p:cNvSpPr>
            <a:spLocks noGrp="1"/>
          </p:cNvSpPr>
          <p:nvPr>
            <p:ph type="sldNum" sz="quarter" idx="10"/>
          </p:nvPr>
        </p:nvSpPr>
        <p:spPr/>
        <p:txBody>
          <a:bodyPr/>
          <a:lstStyle/>
          <a:p>
            <a:fld id="{CB65C146-6A2F-43BB-B483-EFD038008898}" type="slidenum">
              <a:rPr lang="en-US" smtClean="0"/>
              <a:t>4</a:t>
            </a:fld>
            <a:endParaRPr lang="en-US"/>
          </a:p>
        </p:txBody>
      </p:sp>
    </p:spTree>
    <p:extLst>
      <p:ext uri="{BB962C8B-B14F-4D97-AF65-F5344CB8AC3E}">
        <p14:creationId xmlns:p14="http://schemas.microsoft.com/office/powerpoint/2010/main" val="2209605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our vets repair them on campus before the puppy is placed and they do an excellent</a:t>
            </a:r>
            <a:r>
              <a:rPr lang="en-US" baseline="0" dirty="0"/>
              <a:t> job</a:t>
            </a:r>
            <a:r>
              <a:rPr lang="mr-IN" baseline="0" dirty="0"/>
              <a:t>…</a:t>
            </a:r>
            <a:r>
              <a:rPr lang="en-US" baseline="0" dirty="0"/>
              <a:t>.</a:t>
            </a:r>
          </a:p>
          <a:p>
            <a:endParaRPr lang="en-US" baseline="0" dirty="0"/>
          </a:p>
          <a:p>
            <a:r>
              <a:rPr lang="en-US" baseline="0" dirty="0"/>
              <a:t>Now a little at the end of 2016 our vets started noticing what they thought was a general increase in the number of puppies what needed surgery and they also started to notice occasional litters where more than one puppy was affected.  </a:t>
            </a:r>
          </a:p>
          <a:p>
            <a:endParaRPr lang="en-US" baseline="0" dirty="0"/>
          </a:p>
          <a:p>
            <a:r>
              <a:rPr lang="en-US" baseline="0" dirty="0"/>
              <a:t>So they came to me and asked if the condition was on the rise and what the heritability was….</a:t>
            </a:r>
            <a:endParaRPr lang="en-US" dirty="0"/>
          </a:p>
        </p:txBody>
      </p:sp>
      <p:sp>
        <p:nvSpPr>
          <p:cNvPr id="4" name="Slide Number Placeholder 3"/>
          <p:cNvSpPr>
            <a:spLocks noGrp="1"/>
          </p:cNvSpPr>
          <p:nvPr>
            <p:ph type="sldNum" sz="quarter" idx="10"/>
          </p:nvPr>
        </p:nvSpPr>
        <p:spPr/>
        <p:txBody>
          <a:bodyPr/>
          <a:lstStyle/>
          <a:p>
            <a:fld id="{CB65C146-6A2F-43BB-B483-EFD038008898}" type="slidenum">
              <a:rPr lang="en-US" smtClean="0"/>
              <a:t>5</a:t>
            </a:fld>
            <a:endParaRPr lang="en-US"/>
          </a:p>
        </p:txBody>
      </p:sp>
    </p:spTree>
    <p:extLst>
      <p:ext uri="{BB962C8B-B14F-4D97-AF65-F5344CB8AC3E}">
        <p14:creationId xmlns:p14="http://schemas.microsoft.com/office/powerpoint/2010/main" val="964211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I shared in 2018 I pulled data on</a:t>
            </a:r>
            <a:r>
              <a:rPr lang="en-US" baseline="0" dirty="0"/>
              <a:t> the # of Entropion Dx and confirmed the upwards trend…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 FY2017 GDB vets performed 49 entropion repair procedures (just above 7% of the puppies born that FY year)</a:t>
            </a:r>
            <a:endParaRPr lang="en-US" dirty="0"/>
          </a:p>
        </p:txBody>
      </p:sp>
      <p:sp>
        <p:nvSpPr>
          <p:cNvPr id="4" name="Slide Number Placeholder 3"/>
          <p:cNvSpPr>
            <a:spLocks noGrp="1"/>
          </p:cNvSpPr>
          <p:nvPr>
            <p:ph type="sldNum" sz="quarter" idx="10"/>
          </p:nvPr>
        </p:nvSpPr>
        <p:spPr/>
        <p:txBody>
          <a:bodyPr/>
          <a:lstStyle/>
          <a:p>
            <a:fld id="{CB65C146-6A2F-43BB-B483-EFD038008898}" type="slidenum">
              <a:rPr lang="en-US" smtClean="0"/>
              <a:t>6</a:t>
            </a:fld>
            <a:endParaRPr lang="en-US"/>
          </a:p>
        </p:txBody>
      </p:sp>
    </p:spTree>
    <p:extLst>
      <p:ext uri="{BB962C8B-B14F-4D97-AF65-F5344CB8AC3E}">
        <p14:creationId xmlns:p14="http://schemas.microsoft.com/office/powerpoint/2010/main" val="4063499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our principals</a:t>
            </a:r>
            <a:r>
              <a:rPr lang="en-US" baseline="0" dirty="0"/>
              <a:t> of selections…. Choose your selection traits….</a:t>
            </a:r>
          </a:p>
          <a:p>
            <a:endParaRPr lang="en-US" baseline="0" dirty="0"/>
          </a:p>
          <a:p>
            <a:r>
              <a:rPr lang="en-US" baseline="0" dirty="0"/>
              <a:t>One of the first things to find out when you are considering a trait is how heritable is the trait so that we can know if it will even respond to a method of genetic selection.  If the trait is more influenced by environmental factors you would be spinning your wheels</a:t>
            </a:r>
            <a:r>
              <a:rPr lang="mr-IN" baseline="0" dirty="0"/>
              <a:t>…</a:t>
            </a:r>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66666"/>
                </a:solidFill>
                <a:effectLst/>
                <a:latin typeface="Gt america standard"/>
              </a:rPr>
              <a:t>In a given population, different individuals vary in their predisposition to develop a certain disease. The proportion of this variation between individuals that can be attributed to genetic factors, as opposed to environmental ones, is called “heritability.” </a:t>
            </a:r>
            <a:r>
              <a:rPr lang="en-US" b="1" i="0" u="none" strike="noStrike" dirty="0">
                <a:solidFill>
                  <a:srgbClr val="3A8370"/>
                </a:solidFill>
                <a:effectLst/>
                <a:latin typeface="Gt america standard"/>
                <a:hlinkClick r:id="rId3"/>
              </a:rPr>
              <a:t>Heritability</a:t>
            </a:r>
            <a:r>
              <a:rPr lang="en-US" b="1" i="0" dirty="0">
                <a:solidFill>
                  <a:srgbClr val="666666"/>
                </a:solidFill>
                <a:effectLst/>
                <a:latin typeface="Gt america standard"/>
              </a:rPr>
              <a:t> is a statistical concept that describes the extent to which genetic factors explain these risk variations between individuals in a specific population.</a:t>
            </a:r>
            <a:r>
              <a:rPr lang="en-US" b="0" i="0" dirty="0">
                <a:solidFill>
                  <a:srgbClr val="666666"/>
                </a:solidFill>
                <a:effectLst/>
                <a:latin typeface="Gt america standard"/>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44444"/>
              </a:solidFill>
              <a:effectLst/>
              <a:latin typeface="inheri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inherit"/>
              </a:rPr>
              <a:t>Heritability does not indicate what proportion of a trait is determined by genes and what proportion is determined by environment. So, a heritability of 0.7 does not mean that a trait is 70% caused by genetic factors; it means that 70% of the variability in the trait in a population is due to genetic differences among people.</a:t>
            </a:r>
            <a:r>
              <a:rPr lang="en-US" b="0" i="0" dirty="0">
                <a:solidFill>
                  <a:srgbClr val="666666"/>
                </a:solidFill>
                <a:effectLst/>
                <a:latin typeface="Gt america standard"/>
              </a:rPr>
              <a:t> </a:t>
            </a:r>
            <a:r>
              <a:rPr lang="en-US" b="0" i="0" dirty="0" err="1">
                <a:solidFill>
                  <a:srgbClr val="666666"/>
                </a:solidFill>
                <a:effectLst/>
                <a:latin typeface="Gt america standard"/>
              </a:rPr>
              <a:t>eritability</a:t>
            </a:r>
            <a:r>
              <a:rPr lang="en-US" b="0" i="0" dirty="0">
                <a:solidFill>
                  <a:srgbClr val="666666"/>
                </a:solidFill>
                <a:effectLst/>
                <a:latin typeface="Gt america standard"/>
              </a:rPr>
              <a:t> estimates are single numbers ranging from 0.0 to 1.0.</a:t>
            </a:r>
            <a:r>
              <a:rPr lang="en-US" b="1" i="0" dirty="0">
                <a:solidFill>
                  <a:srgbClr val="666666"/>
                </a:solidFill>
                <a:effectLst/>
                <a:latin typeface="Gt america standard"/>
              </a:rPr>
              <a:t> An estimate close to 0.0 indicates very little contribution from genetics, while a heritability estimate close to 1.0 suggests that nearly all the variability in risk can be attributed to genetics, with little contribution from environmental factors.</a:t>
            </a:r>
            <a:endParaRPr lang="en-US" b="0" i="0" dirty="0">
              <a:solidFill>
                <a:srgbClr val="444444"/>
              </a:solidFill>
              <a:effectLst/>
              <a:latin typeface="inheri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As for heritability, there are no strict rules, but most people talk about .05 to .15 as “low”, .25 to .30 as “moderate” and anything over 0.4 as “high”. Now, that’s based in livestock stuff, where there is always lots of environmental variation. Nothing ever gets over 0.5 there. But for your stuff, you could probably up it to .55 to .6 for high. </a:t>
            </a:r>
          </a:p>
          <a:p>
            <a:endParaRPr lang="en-US" dirty="0"/>
          </a:p>
        </p:txBody>
      </p:sp>
      <p:sp>
        <p:nvSpPr>
          <p:cNvPr id="4" name="Slide Number Placeholder 3"/>
          <p:cNvSpPr>
            <a:spLocks noGrp="1"/>
          </p:cNvSpPr>
          <p:nvPr>
            <p:ph type="sldNum" sz="quarter" idx="10"/>
          </p:nvPr>
        </p:nvSpPr>
        <p:spPr/>
        <p:txBody>
          <a:bodyPr/>
          <a:lstStyle/>
          <a:p>
            <a:fld id="{CB65C146-6A2F-43BB-B483-EFD038008898}" type="slidenum">
              <a:rPr lang="en-US" smtClean="0"/>
              <a:t>7</a:t>
            </a:fld>
            <a:endParaRPr lang="en-US"/>
          </a:p>
        </p:txBody>
      </p:sp>
    </p:spTree>
    <p:extLst>
      <p:ext uri="{BB962C8B-B14F-4D97-AF65-F5344CB8AC3E}">
        <p14:creationId xmlns:p14="http://schemas.microsoft.com/office/powerpoint/2010/main" val="2814147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having our wonderful database w</a:t>
            </a:r>
            <a:r>
              <a:rPr lang="en-US" baseline="0" dirty="0"/>
              <a:t>e also have our friend </a:t>
            </a:r>
            <a:r>
              <a:rPr lang="en-US" baseline="0" dirty="0" err="1"/>
              <a:t>Dr</a:t>
            </a:r>
            <a:r>
              <a:rPr lang="en-US" baseline="0" dirty="0"/>
              <a:t> Tom </a:t>
            </a:r>
            <a:r>
              <a:rPr lang="en-US" baseline="0" dirty="0" err="1"/>
              <a:t>Famula</a:t>
            </a:r>
            <a:r>
              <a:rPr lang="en-US" baseline="0" dirty="0"/>
              <a:t> as I mentioned earlier.  </a:t>
            </a:r>
            <a:r>
              <a:rPr lang="en-US" baseline="0" dirty="0" err="1"/>
              <a:t>Dr</a:t>
            </a:r>
            <a:r>
              <a:rPr lang="en-US" baseline="0" dirty="0"/>
              <a:t> </a:t>
            </a:r>
            <a:r>
              <a:rPr lang="en-US" baseline="0" dirty="0" err="1"/>
              <a:t>Famula</a:t>
            </a:r>
            <a:r>
              <a:rPr lang="en-US" baseline="0" dirty="0"/>
              <a:t> calculates EBVs for us on a bi-monthly basis on various traits that we have been tracking for many years. You can see them on the slide here along with their heritability.</a:t>
            </a:r>
          </a:p>
          <a:p>
            <a:endParaRPr lang="en-US" baseline="0" dirty="0"/>
          </a:p>
          <a:p>
            <a:r>
              <a:rPr lang="en-US" baseline="0" dirty="0"/>
              <a:t>We asked </a:t>
            </a:r>
            <a:r>
              <a:rPr lang="en-US" baseline="0" dirty="0" err="1"/>
              <a:t>Dr</a:t>
            </a:r>
            <a:r>
              <a:rPr lang="en-US" baseline="0" dirty="0"/>
              <a:t> </a:t>
            </a:r>
            <a:r>
              <a:rPr lang="en-US" baseline="0" dirty="0" err="1"/>
              <a:t>Famula</a:t>
            </a:r>
            <a:r>
              <a:rPr lang="en-US" baseline="0" dirty="0"/>
              <a:t> to take a look at entropion in our colony and sent him a data set.  We looked the trait in 3 ways.  Dogs who received a </a:t>
            </a:r>
            <a:r>
              <a:rPr lang="en-US" baseline="0" dirty="0" err="1"/>
              <a:t>Dx</a:t>
            </a:r>
            <a:r>
              <a:rPr lang="en-US" baseline="0" dirty="0"/>
              <a:t> (includes puppies, older LDVM), dogs who had a surgical repair (both on and off campus) and dogs who got a </a:t>
            </a:r>
            <a:r>
              <a:rPr lang="en-US" baseline="0" dirty="0" err="1"/>
              <a:t>Dx</a:t>
            </a:r>
            <a:r>
              <a:rPr lang="en-US" baseline="0" dirty="0"/>
              <a:t> and repair under 12 weeks.  These are puppies we are seeing on our campus so we have the most confidence in the </a:t>
            </a:r>
            <a:r>
              <a:rPr lang="en-US" baseline="0" dirty="0" err="1"/>
              <a:t>Dx</a:t>
            </a:r>
            <a:r>
              <a:rPr lang="en-US" baseline="0" dirty="0"/>
              <a:t>.</a:t>
            </a:r>
          </a:p>
          <a:p>
            <a:endParaRPr lang="en-US" baseline="0" dirty="0"/>
          </a:p>
          <a:p>
            <a:r>
              <a:rPr lang="en-US" baseline="0" dirty="0"/>
              <a:t>As you can see on the slide the heritability of all 3 entropion categories are quite high which means selection pressure on the phenotype should produce genetic gain…</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Heritability Estimates and Confidence Limits</a:t>
            </a:r>
          </a:p>
          <a:p>
            <a:r>
              <a:rPr lang="en-US" sz="1200" kern="1200" dirty="0">
                <a:solidFill>
                  <a:schemeClr val="tx1"/>
                </a:solidFill>
                <a:effectLst/>
                <a:latin typeface="+mn-lt"/>
                <a:ea typeface="+mn-ea"/>
                <a:cs typeface="+mn-cs"/>
              </a:rPr>
              <a:t>Trait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Heritability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Low 95</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High 95</a:t>
            </a:r>
          </a:p>
          <a:p>
            <a:r>
              <a:rPr lang="en-US" sz="1200" kern="1200" dirty="0" err="1">
                <a:solidFill>
                  <a:schemeClr val="tx1"/>
                </a:solidFill>
                <a:effectLst/>
                <a:latin typeface="+mn-lt"/>
                <a:ea typeface="+mn-ea"/>
                <a:cs typeface="+mn-cs"/>
              </a:rPr>
              <a:t>Entrop</a:t>
            </a:r>
            <a:r>
              <a:rPr lang="en-US" sz="1200" kern="1200" dirty="0">
                <a:solidFill>
                  <a:schemeClr val="tx1"/>
                </a:solidFill>
                <a:effectLst/>
                <a:latin typeface="+mn-lt"/>
                <a:ea typeface="+mn-ea"/>
                <a:cs typeface="+mn-cs"/>
              </a:rPr>
              <a:t>	0.66	0.58	0.72</a:t>
            </a:r>
          </a:p>
          <a:p>
            <a:r>
              <a:rPr lang="en-US" sz="1200" kern="1200" dirty="0" err="1">
                <a:solidFill>
                  <a:schemeClr val="tx1"/>
                </a:solidFill>
                <a:effectLst/>
                <a:latin typeface="+mn-lt"/>
                <a:ea typeface="+mn-ea"/>
                <a:cs typeface="+mn-cs"/>
              </a:rPr>
              <a:t>EntRepair</a:t>
            </a:r>
            <a:r>
              <a:rPr lang="en-US" sz="1200" kern="1200" dirty="0">
                <a:solidFill>
                  <a:schemeClr val="tx1"/>
                </a:solidFill>
                <a:effectLst/>
                <a:latin typeface="+mn-lt"/>
                <a:ea typeface="+mn-ea"/>
                <a:cs typeface="+mn-cs"/>
              </a:rPr>
              <a:t>	0.74	0.66	0.83</a:t>
            </a:r>
          </a:p>
          <a:p>
            <a:r>
              <a:rPr lang="en-US" sz="1200" kern="1200" dirty="0">
                <a:solidFill>
                  <a:schemeClr val="tx1"/>
                </a:solidFill>
                <a:effectLst/>
                <a:latin typeface="+mn-lt"/>
                <a:ea typeface="+mn-ea"/>
                <a:cs typeface="+mn-cs"/>
              </a:rPr>
              <a:t>Ent3Category	0.68	0.59	0.75</a:t>
            </a:r>
          </a:p>
          <a:p>
            <a:endParaRPr lang="en-US" sz="1200" kern="1200" dirty="0">
              <a:solidFill>
                <a:schemeClr val="tx1"/>
              </a:solidFill>
              <a:effectLst/>
              <a:latin typeface="+mn-lt"/>
              <a:ea typeface="+mn-ea"/>
              <a:cs typeface="+mn-cs"/>
            </a:endParaRPr>
          </a:p>
          <a:p>
            <a:endParaRPr lang="en-US" baseline="0" dirty="0"/>
          </a:p>
          <a:p>
            <a:r>
              <a:rPr lang="en-US" baseline="0" dirty="0"/>
              <a:t>As for heritability, there are no strict rules, but most people talk about .05 to .15 as “low”, .25 to .30 as “moderate” and anything over 0.4 as “high”. Now, that’s based in livestock stuff, where there is always lots of environmental variation. Nothing ever gets over 0.5 there. But for your stuff, you could probably up it to .55 to .6 for high. </a:t>
            </a:r>
          </a:p>
          <a:p>
            <a:endParaRPr lang="en-US" dirty="0"/>
          </a:p>
        </p:txBody>
      </p:sp>
      <p:sp>
        <p:nvSpPr>
          <p:cNvPr id="4" name="Slide Number Placeholder 3"/>
          <p:cNvSpPr>
            <a:spLocks noGrp="1"/>
          </p:cNvSpPr>
          <p:nvPr>
            <p:ph type="sldNum" sz="quarter" idx="10"/>
          </p:nvPr>
        </p:nvSpPr>
        <p:spPr/>
        <p:txBody>
          <a:bodyPr/>
          <a:lstStyle/>
          <a:p>
            <a:fld id="{CB65C146-6A2F-43BB-B483-EFD038008898}" type="slidenum">
              <a:rPr lang="en-US" smtClean="0"/>
              <a:t>8</a:t>
            </a:fld>
            <a:endParaRPr lang="en-US"/>
          </a:p>
        </p:txBody>
      </p:sp>
    </p:spTree>
    <p:extLst>
      <p:ext uri="{BB962C8B-B14F-4D97-AF65-F5344CB8AC3E}">
        <p14:creationId xmlns:p14="http://schemas.microsoft.com/office/powerpoint/2010/main" val="1548028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Entropion in</a:t>
            </a:r>
            <a:r>
              <a:rPr lang="en-US" baseline="0" dirty="0"/>
              <a:t> our colony does not disqualify a dog from the program….. However there are other considerations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B65C146-6A2F-43BB-B483-EFD038008898}" type="slidenum">
              <a:rPr lang="en-US" smtClean="0"/>
              <a:t>9</a:t>
            </a:fld>
            <a:endParaRPr lang="en-US"/>
          </a:p>
        </p:txBody>
      </p:sp>
    </p:spTree>
    <p:extLst>
      <p:ext uri="{BB962C8B-B14F-4D97-AF65-F5344CB8AC3E}">
        <p14:creationId xmlns:p14="http://schemas.microsoft.com/office/powerpoint/2010/main" val="2045372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C56F6CB-56B5-0347-8710-5FE89A059A0F}" type="datetimeFigureOut">
              <a:rPr lang="en-US" smtClean="0"/>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A05907-8E58-DD4E-AC24-0C4CC1E7A77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56F6CB-56B5-0347-8710-5FE89A059A0F}" type="datetimeFigureOut">
              <a:rPr lang="en-US" smtClean="0"/>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A05907-8E58-DD4E-AC24-0C4CC1E7A77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56F6CB-56B5-0347-8710-5FE89A059A0F}" type="datetimeFigureOut">
              <a:rPr lang="en-US" smtClean="0"/>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A05907-8E58-DD4E-AC24-0C4CC1E7A77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56F6CB-56B5-0347-8710-5FE89A059A0F}" type="datetimeFigureOut">
              <a:rPr lang="en-US" smtClean="0"/>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A05907-8E58-DD4E-AC24-0C4CC1E7A77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56F6CB-56B5-0347-8710-5FE89A059A0F}" type="datetimeFigureOut">
              <a:rPr lang="en-US" smtClean="0"/>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A05907-8E58-DD4E-AC24-0C4CC1E7A77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56F6CB-56B5-0347-8710-5FE89A059A0F}" type="datetimeFigureOut">
              <a:rPr lang="en-US" smtClean="0"/>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A05907-8E58-DD4E-AC24-0C4CC1E7A77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56F6CB-56B5-0347-8710-5FE89A059A0F}" type="datetimeFigureOut">
              <a:rPr lang="en-US" smtClean="0"/>
              <a:t>2/15/2023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A05907-8E58-DD4E-AC24-0C4CC1E7A77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56F6CB-56B5-0347-8710-5FE89A059A0F}" type="datetimeFigureOut">
              <a:rPr lang="en-US" smtClean="0"/>
              <a:t>2/15/2023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A05907-8E58-DD4E-AC24-0C4CC1E7A77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56F6CB-56B5-0347-8710-5FE89A059A0F}" type="datetimeFigureOut">
              <a:rPr lang="en-US" smtClean="0"/>
              <a:t>2/15/2023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A05907-8E58-DD4E-AC24-0C4CC1E7A77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56F6CB-56B5-0347-8710-5FE89A059A0F}" type="datetimeFigureOut">
              <a:rPr lang="en-US" smtClean="0"/>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A05907-8E58-DD4E-AC24-0C4CC1E7A77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56F6CB-56B5-0347-8710-5FE89A059A0F}" type="datetimeFigureOut">
              <a:rPr lang="en-US" smtClean="0"/>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A05907-8E58-DD4E-AC24-0C4CC1E7A77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56F6CB-56B5-0347-8710-5FE89A059A0F}" type="datetimeFigureOut">
              <a:rPr lang="en-US" smtClean="0"/>
              <a:t>2/15/2023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A05907-8E58-DD4E-AC24-0C4CC1E7A77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032000" y="1545110"/>
            <a:ext cx="5181600" cy="151077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a:solidFill>
                  <a:schemeClr val="bg1"/>
                </a:solidFill>
                <a:latin typeface="Arial" panose="020B0604020202020204" pitchFamily="34" charset="0"/>
                <a:cs typeface="Arial" panose="020B0604020202020204" pitchFamily="34" charset="0"/>
              </a:rPr>
              <a:t>Entropion EBVs at GDB-Update 2023</a:t>
            </a:r>
          </a:p>
        </p:txBody>
      </p:sp>
      <p:sp>
        <p:nvSpPr>
          <p:cNvPr id="2" name="Rectangle 1"/>
          <p:cNvSpPr/>
          <p:nvPr/>
        </p:nvSpPr>
        <p:spPr>
          <a:xfrm>
            <a:off x="2336800" y="4112264"/>
            <a:ext cx="4572000" cy="1034129"/>
          </a:xfrm>
          <a:prstGeom prst="rect">
            <a:avLst/>
          </a:prstGeom>
        </p:spPr>
        <p:txBody>
          <a:bodyPr>
            <a:spAutoFit/>
          </a:bodyPr>
          <a:lstStyle/>
          <a:p>
            <a:pPr lvl="0" algn="ctr" defTabSz="914400">
              <a:spcBef>
                <a:spcPct val="20000"/>
              </a:spcBef>
            </a:pPr>
            <a:r>
              <a:rPr lang="en-US" dirty="0">
                <a:solidFill>
                  <a:schemeClr val="bg1"/>
                </a:solidFill>
                <a:latin typeface="Calibri"/>
              </a:rPr>
              <a:t>Presented by:</a:t>
            </a:r>
          </a:p>
          <a:p>
            <a:pPr lvl="0" algn="ctr" defTabSz="914400">
              <a:spcBef>
                <a:spcPct val="20000"/>
              </a:spcBef>
            </a:pPr>
            <a:r>
              <a:rPr lang="en-US" dirty="0">
                <a:solidFill>
                  <a:schemeClr val="bg1"/>
                </a:solidFill>
                <a:latin typeface="Calibri"/>
              </a:rPr>
              <a:t>Jenna Bullis</a:t>
            </a:r>
          </a:p>
          <a:p>
            <a:pPr lvl="0" algn="ctr" defTabSz="914400">
              <a:spcBef>
                <a:spcPct val="20000"/>
              </a:spcBef>
            </a:pPr>
            <a:r>
              <a:rPr lang="en-US" dirty="0">
                <a:solidFill>
                  <a:schemeClr val="bg1"/>
                </a:solidFill>
                <a:latin typeface="Calibri"/>
              </a:rPr>
              <a:t>Breeding Manager</a:t>
            </a:r>
          </a:p>
        </p:txBody>
      </p:sp>
    </p:spTree>
    <p:extLst>
      <p:ext uri="{BB962C8B-B14F-4D97-AF65-F5344CB8AC3E}">
        <p14:creationId xmlns:p14="http://schemas.microsoft.com/office/powerpoint/2010/main" val="2938366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19200" y="665843"/>
            <a:ext cx="7543800" cy="98001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595959"/>
                </a:solidFill>
                <a:effectLst/>
                <a:uLnTx/>
                <a:uFillTx/>
                <a:ea typeface="+mj-ea"/>
                <a:cs typeface="Gotham-Bold"/>
              </a:rPr>
              <a:t>Selection Principals</a:t>
            </a:r>
          </a:p>
        </p:txBody>
      </p:sp>
      <p:sp>
        <p:nvSpPr>
          <p:cNvPr id="4" name="Subtitle 2"/>
          <p:cNvSpPr txBox="1">
            <a:spLocks/>
          </p:cNvSpPr>
          <p:nvPr/>
        </p:nvSpPr>
        <p:spPr>
          <a:xfrm>
            <a:off x="1219200" y="2141342"/>
            <a:ext cx="6946900" cy="4221687"/>
          </a:xfrm>
          <a:prstGeom prst="rect">
            <a:avLst/>
          </a:prstGeom>
        </p:spPr>
        <p:txBody>
          <a:bodyPr vert="horz" lIns="91440" tIns="45720" rIns="91440" bIns="45720" rtlCol="0">
            <a:normAutofit lnSpcReduction="10000"/>
          </a:bodyPr>
          <a:lstStyle/>
          <a:p>
            <a:pPr marL="457200" lvl="0" indent="-457200">
              <a:lnSpc>
                <a:spcPct val="120000"/>
              </a:lnSpc>
              <a:spcBef>
                <a:spcPct val="20000"/>
              </a:spcBef>
              <a:buFont typeface="Arial"/>
              <a:buChar char="•"/>
            </a:pPr>
            <a:r>
              <a:rPr lang="en-US" sz="2400" dirty="0">
                <a:solidFill>
                  <a:schemeClr val="tx1">
                    <a:lumMod val="65000"/>
                    <a:lumOff val="35000"/>
                  </a:schemeClr>
                </a:solidFill>
                <a:latin typeface="Arial" panose="020B0604020202020204" pitchFamily="34" charset="0"/>
                <a:cs typeface="Arial" panose="020B0604020202020204" pitchFamily="34" charset="0"/>
              </a:rPr>
              <a:t>Choose your selection traits</a:t>
            </a:r>
            <a:br>
              <a:rPr lang="en-US" sz="2400" dirty="0">
                <a:solidFill>
                  <a:schemeClr val="tx1">
                    <a:lumMod val="65000"/>
                    <a:lumOff val="35000"/>
                  </a:schemeClr>
                </a:solidFill>
                <a:latin typeface="Arial" panose="020B0604020202020204" pitchFamily="34" charset="0"/>
                <a:cs typeface="Arial" panose="020B0604020202020204" pitchFamily="34" charset="0"/>
              </a:rPr>
            </a:br>
            <a:endParaRPr lang="en-US" sz="2400" dirty="0">
              <a:solidFill>
                <a:schemeClr val="tx1">
                  <a:lumMod val="65000"/>
                  <a:lumOff val="35000"/>
                </a:schemeClr>
              </a:solidFill>
              <a:latin typeface="Arial" panose="020B0604020202020204" pitchFamily="34" charset="0"/>
              <a:cs typeface="Arial" panose="020B0604020202020204" pitchFamily="34" charset="0"/>
            </a:endParaRPr>
          </a:p>
          <a:p>
            <a:pPr marL="457200" lvl="0" indent="-457200">
              <a:lnSpc>
                <a:spcPct val="120000"/>
              </a:lnSpc>
              <a:spcBef>
                <a:spcPct val="20000"/>
              </a:spcBef>
              <a:buFont typeface="Arial"/>
              <a:buChar char="•"/>
            </a:pPr>
            <a:r>
              <a:rPr lang="en-US" sz="2400" b="1" dirty="0">
                <a:solidFill>
                  <a:srgbClr val="AE0439"/>
                </a:solidFill>
                <a:latin typeface="Arial" panose="020B0604020202020204" pitchFamily="34" charset="0"/>
                <a:cs typeface="Arial" panose="020B0604020202020204" pitchFamily="34" charset="0"/>
              </a:rPr>
              <a:t>Prioritize your traits</a:t>
            </a:r>
            <a:br>
              <a:rPr lang="en-US" sz="2400" dirty="0">
                <a:solidFill>
                  <a:srgbClr val="AE0439"/>
                </a:solidFill>
                <a:latin typeface="Arial" panose="020B0604020202020204" pitchFamily="34" charset="0"/>
                <a:cs typeface="Arial" panose="020B0604020202020204" pitchFamily="34" charset="0"/>
              </a:rPr>
            </a:br>
            <a:endParaRPr lang="en-US" sz="2400" dirty="0">
              <a:solidFill>
                <a:srgbClr val="AE0439"/>
              </a:solidFill>
              <a:latin typeface="Arial" panose="020B0604020202020204" pitchFamily="34" charset="0"/>
              <a:cs typeface="Arial" panose="020B0604020202020204" pitchFamily="34" charset="0"/>
            </a:endParaRPr>
          </a:p>
          <a:p>
            <a:pPr marL="457200" lvl="0" indent="-457200">
              <a:lnSpc>
                <a:spcPct val="120000"/>
              </a:lnSpc>
              <a:spcBef>
                <a:spcPct val="20000"/>
              </a:spcBef>
              <a:buFont typeface="Arial"/>
              <a:buChar char="•"/>
            </a:pPr>
            <a:r>
              <a:rPr lang="en-US" sz="2400" dirty="0">
                <a:solidFill>
                  <a:schemeClr val="tx1">
                    <a:lumMod val="65000"/>
                    <a:lumOff val="35000"/>
                  </a:schemeClr>
                </a:solidFill>
                <a:latin typeface="Arial" panose="020B0604020202020204" pitchFamily="34" charset="0"/>
                <a:cs typeface="Arial" panose="020B0604020202020204" pitchFamily="34" charset="0"/>
              </a:rPr>
              <a:t>Choose your selection method</a:t>
            </a:r>
          </a:p>
          <a:p>
            <a:pPr marL="457200" lvl="0" indent="-457200">
              <a:lnSpc>
                <a:spcPct val="120000"/>
              </a:lnSpc>
              <a:spcBef>
                <a:spcPct val="20000"/>
              </a:spcBef>
              <a:buFont typeface="Arial"/>
              <a:buChar char="•"/>
            </a:pPr>
            <a:endParaRPr lang="en-US" sz="2400" dirty="0">
              <a:solidFill>
                <a:schemeClr val="tx1">
                  <a:lumMod val="65000"/>
                  <a:lumOff val="35000"/>
                </a:schemeClr>
              </a:solidFill>
              <a:latin typeface="Arial" panose="020B0604020202020204" pitchFamily="34" charset="0"/>
              <a:cs typeface="Arial" panose="020B0604020202020204" pitchFamily="34" charset="0"/>
            </a:endParaRPr>
          </a:p>
          <a:p>
            <a:pPr marL="457200" lvl="0" indent="-457200">
              <a:lnSpc>
                <a:spcPct val="120000"/>
              </a:lnSpc>
              <a:spcBef>
                <a:spcPct val="20000"/>
              </a:spcBef>
              <a:buFont typeface="Arial"/>
              <a:buChar char="•"/>
            </a:pPr>
            <a:r>
              <a:rPr lang="en-US" sz="2400" dirty="0">
                <a:solidFill>
                  <a:schemeClr val="tx1">
                    <a:lumMod val="65000"/>
                    <a:lumOff val="35000"/>
                  </a:schemeClr>
                </a:solidFill>
                <a:latin typeface="Arial" panose="020B0604020202020204" pitchFamily="34" charset="0"/>
                <a:cs typeface="Arial" panose="020B0604020202020204" pitchFamily="34" charset="0"/>
              </a:rPr>
              <a:t>Determine selection intensity</a:t>
            </a:r>
          </a:p>
          <a:p>
            <a:pPr marL="457200" lvl="0" indent="-457200">
              <a:lnSpc>
                <a:spcPct val="120000"/>
              </a:lnSpc>
              <a:spcBef>
                <a:spcPct val="20000"/>
              </a:spcBef>
              <a:buFont typeface="Arial"/>
              <a:buChar char="•"/>
            </a:pPr>
            <a:endParaRPr lang="en-US" sz="2400" dirty="0">
              <a:solidFill>
                <a:schemeClr val="tx1">
                  <a:lumMod val="65000"/>
                  <a:lumOff val="35000"/>
                </a:schemeClr>
              </a:solidFill>
              <a:latin typeface="Arial" panose="020B0604020202020204" pitchFamily="34" charset="0"/>
              <a:cs typeface="Arial" panose="020B0604020202020204" pitchFamily="34" charset="0"/>
            </a:endParaRPr>
          </a:p>
          <a:p>
            <a:pPr marL="457200" lvl="0" indent="-457200">
              <a:lnSpc>
                <a:spcPct val="120000"/>
              </a:lnSpc>
              <a:spcBef>
                <a:spcPct val="20000"/>
              </a:spcBef>
              <a:buFont typeface="Arial"/>
              <a:buChar char="•"/>
            </a:pPr>
            <a:r>
              <a:rPr lang="en-US" sz="2400" dirty="0">
                <a:solidFill>
                  <a:schemeClr val="tx1">
                    <a:lumMod val="65000"/>
                    <a:lumOff val="35000"/>
                  </a:schemeClr>
                </a:solidFill>
                <a:latin typeface="Arial" panose="020B0604020202020204" pitchFamily="34" charset="0"/>
                <a:cs typeface="Arial" panose="020B0604020202020204" pitchFamily="34" charset="0"/>
              </a:rPr>
              <a:t>Calculate Estimated Breeding Values</a:t>
            </a:r>
          </a:p>
          <a:p>
            <a:pPr marL="457200" lvl="0" indent="-457200">
              <a:lnSpc>
                <a:spcPct val="120000"/>
              </a:lnSpc>
              <a:spcBef>
                <a:spcPct val="20000"/>
              </a:spcBef>
              <a:buFont typeface="Arial"/>
              <a:buChar char="•"/>
            </a:pPr>
            <a:endParaRPr lang="en-US" sz="1400" dirty="0">
              <a:solidFill>
                <a:schemeClr val="tx1">
                  <a:lumMod val="65000"/>
                  <a:lumOff val="35000"/>
                </a:schemeClr>
              </a:solidFill>
              <a:latin typeface="Gotham"/>
              <a:cs typeface="Gotham"/>
            </a:endParaRPr>
          </a:p>
        </p:txBody>
      </p:sp>
    </p:spTree>
    <p:extLst>
      <p:ext uri="{BB962C8B-B14F-4D97-AF65-F5344CB8AC3E}">
        <p14:creationId xmlns:p14="http://schemas.microsoft.com/office/powerpoint/2010/main" val="1151839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19200" y="665843"/>
            <a:ext cx="7543800" cy="98001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595959"/>
                </a:solidFill>
                <a:effectLst/>
                <a:uLnTx/>
                <a:uFillTx/>
                <a:ea typeface="+mj-ea"/>
                <a:cs typeface="Gotham-Bold"/>
              </a:rPr>
              <a:t>Selection Principals</a:t>
            </a:r>
          </a:p>
        </p:txBody>
      </p:sp>
      <p:sp>
        <p:nvSpPr>
          <p:cNvPr id="4" name="Subtitle 2"/>
          <p:cNvSpPr txBox="1">
            <a:spLocks/>
          </p:cNvSpPr>
          <p:nvPr/>
        </p:nvSpPr>
        <p:spPr>
          <a:xfrm>
            <a:off x="1219200" y="2141342"/>
            <a:ext cx="6946900" cy="4171878"/>
          </a:xfrm>
          <a:prstGeom prst="rect">
            <a:avLst/>
          </a:prstGeom>
        </p:spPr>
        <p:txBody>
          <a:bodyPr vert="horz" lIns="91440" tIns="45720" rIns="91440" bIns="45720" rtlCol="0">
            <a:normAutofit lnSpcReduction="10000"/>
          </a:bodyPr>
          <a:lstStyle/>
          <a:p>
            <a:pPr marL="457200" lvl="0" indent="-457200">
              <a:lnSpc>
                <a:spcPct val="120000"/>
              </a:lnSpc>
              <a:spcBef>
                <a:spcPct val="20000"/>
              </a:spcBef>
              <a:buFont typeface="Arial"/>
              <a:buChar char="•"/>
            </a:pPr>
            <a:r>
              <a:rPr lang="en-US" sz="2400" dirty="0">
                <a:solidFill>
                  <a:schemeClr val="tx1">
                    <a:lumMod val="65000"/>
                    <a:lumOff val="35000"/>
                  </a:schemeClr>
                </a:solidFill>
                <a:latin typeface="Arial" panose="020B0604020202020204" pitchFamily="34" charset="0"/>
                <a:cs typeface="Arial" panose="020B0604020202020204" pitchFamily="34" charset="0"/>
              </a:rPr>
              <a:t>Choose your selection traits</a:t>
            </a:r>
            <a:br>
              <a:rPr lang="en-US" sz="2400" dirty="0">
                <a:solidFill>
                  <a:schemeClr val="tx1">
                    <a:lumMod val="65000"/>
                    <a:lumOff val="35000"/>
                  </a:schemeClr>
                </a:solidFill>
                <a:latin typeface="Arial" panose="020B0604020202020204" pitchFamily="34" charset="0"/>
                <a:cs typeface="Arial" panose="020B0604020202020204" pitchFamily="34" charset="0"/>
              </a:rPr>
            </a:br>
            <a:endParaRPr lang="en-US" sz="2400" dirty="0">
              <a:solidFill>
                <a:schemeClr val="tx1">
                  <a:lumMod val="65000"/>
                  <a:lumOff val="35000"/>
                </a:schemeClr>
              </a:solidFill>
              <a:latin typeface="Arial" panose="020B0604020202020204" pitchFamily="34" charset="0"/>
              <a:cs typeface="Arial" panose="020B0604020202020204" pitchFamily="34" charset="0"/>
            </a:endParaRPr>
          </a:p>
          <a:p>
            <a:pPr marL="457200" lvl="0" indent="-457200">
              <a:lnSpc>
                <a:spcPct val="120000"/>
              </a:lnSpc>
              <a:spcBef>
                <a:spcPct val="20000"/>
              </a:spcBef>
              <a:buFont typeface="Arial"/>
              <a:buChar char="•"/>
            </a:pPr>
            <a:r>
              <a:rPr lang="en-US" sz="2400" dirty="0">
                <a:solidFill>
                  <a:schemeClr val="tx1">
                    <a:lumMod val="65000"/>
                    <a:lumOff val="35000"/>
                  </a:schemeClr>
                </a:solidFill>
                <a:latin typeface="Arial" panose="020B0604020202020204" pitchFamily="34" charset="0"/>
                <a:cs typeface="Arial" panose="020B0604020202020204" pitchFamily="34" charset="0"/>
              </a:rPr>
              <a:t>Prioritize your traits</a:t>
            </a:r>
            <a:br>
              <a:rPr lang="en-US" sz="2400" dirty="0">
                <a:solidFill>
                  <a:schemeClr val="tx1">
                    <a:lumMod val="65000"/>
                    <a:lumOff val="35000"/>
                  </a:schemeClr>
                </a:solidFill>
                <a:latin typeface="Arial" panose="020B0604020202020204" pitchFamily="34" charset="0"/>
                <a:cs typeface="Arial" panose="020B0604020202020204" pitchFamily="34" charset="0"/>
              </a:rPr>
            </a:br>
            <a:endParaRPr lang="en-US" sz="2400" dirty="0">
              <a:solidFill>
                <a:schemeClr val="tx1">
                  <a:lumMod val="65000"/>
                  <a:lumOff val="35000"/>
                </a:schemeClr>
              </a:solidFill>
              <a:latin typeface="Arial" panose="020B0604020202020204" pitchFamily="34" charset="0"/>
              <a:cs typeface="Arial" panose="020B0604020202020204" pitchFamily="34" charset="0"/>
            </a:endParaRPr>
          </a:p>
          <a:p>
            <a:pPr marL="457200" lvl="0" indent="-457200">
              <a:lnSpc>
                <a:spcPct val="120000"/>
              </a:lnSpc>
              <a:spcBef>
                <a:spcPct val="20000"/>
              </a:spcBef>
              <a:buFont typeface="Arial"/>
              <a:buChar char="•"/>
            </a:pPr>
            <a:r>
              <a:rPr lang="en-US" sz="2400" b="1" dirty="0">
                <a:solidFill>
                  <a:srgbClr val="AE0439"/>
                </a:solidFill>
                <a:latin typeface="Arial" panose="020B0604020202020204" pitchFamily="34" charset="0"/>
                <a:cs typeface="Arial" panose="020B0604020202020204" pitchFamily="34" charset="0"/>
              </a:rPr>
              <a:t>Choose your selection method</a:t>
            </a:r>
          </a:p>
          <a:p>
            <a:pPr marL="457200" lvl="0" indent="-457200">
              <a:lnSpc>
                <a:spcPct val="120000"/>
              </a:lnSpc>
              <a:spcBef>
                <a:spcPct val="20000"/>
              </a:spcBef>
              <a:buFont typeface="Arial"/>
              <a:buChar char="•"/>
            </a:pPr>
            <a:endParaRPr lang="en-US" sz="2400" b="1" dirty="0">
              <a:solidFill>
                <a:srgbClr val="C00000"/>
              </a:solidFill>
              <a:latin typeface="Arial" panose="020B0604020202020204" pitchFamily="34" charset="0"/>
              <a:cs typeface="Arial" panose="020B0604020202020204" pitchFamily="34" charset="0"/>
            </a:endParaRPr>
          </a:p>
          <a:p>
            <a:pPr marL="457200" lvl="0" indent="-457200">
              <a:lnSpc>
                <a:spcPct val="120000"/>
              </a:lnSpc>
              <a:spcBef>
                <a:spcPct val="20000"/>
              </a:spcBef>
              <a:buFont typeface="Arial"/>
              <a:buChar char="•"/>
            </a:pPr>
            <a:r>
              <a:rPr lang="en-US" sz="2400" dirty="0">
                <a:solidFill>
                  <a:srgbClr val="595959"/>
                </a:solidFill>
                <a:latin typeface="Arial" panose="020B0604020202020204" pitchFamily="34" charset="0"/>
                <a:cs typeface="Arial" panose="020B0604020202020204" pitchFamily="34" charset="0"/>
              </a:rPr>
              <a:t>Determine selection intensity</a:t>
            </a:r>
          </a:p>
          <a:p>
            <a:pPr marL="457200" lvl="0" indent="-457200">
              <a:lnSpc>
                <a:spcPct val="120000"/>
              </a:lnSpc>
              <a:spcBef>
                <a:spcPct val="20000"/>
              </a:spcBef>
              <a:buFont typeface="Arial"/>
              <a:buChar char="•"/>
            </a:pPr>
            <a:endParaRPr lang="en-US" sz="2400" b="1" dirty="0">
              <a:solidFill>
                <a:srgbClr val="595959"/>
              </a:solidFill>
              <a:latin typeface="Arial" panose="020B0604020202020204" pitchFamily="34" charset="0"/>
              <a:cs typeface="Arial" panose="020B0604020202020204" pitchFamily="34" charset="0"/>
            </a:endParaRPr>
          </a:p>
          <a:p>
            <a:pPr marL="457200" lvl="0" indent="-457200">
              <a:lnSpc>
                <a:spcPct val="120000"/>
              </a:lnSpc>
              <a:spcBef>
                <a:spcPct val="20000"/>
              </a:spcBef>
              <a:buFont typeface="Arial"/>
              <a:buChar char="•"/>
            </a:pPr>
            <a:r>
              <a:rPr lang="en-US" sz="2400" dirty="0">
                <a:solidFill>
                  <a:srgbClr val="595959"/>
                </a:solidFill>
                <a:latin typeface="Arial" panose="020B0604020202020204" pitchFamily="34" charset="0"/>
                <a:cs typeface="Arial" panose="020B0604020202020204" pitchFamily="34" charset="0"/>
              </a:rPr>
              <a:t>Calculate Estimated Breeding Values</a:t>
            </a:r>
          </a:p>
          <a:p>
            <a:pPr marL="457200" lvl="0" indent="-457200">
              <a:lnSpc>
                <a:spcPct val="120000"/>
              </a:lnSpc>
              <a:spcBef>
                <a:spcPct val="20000"/>
              </a:spcBef>
              <a:buFont typeface="Arial"/>
              <a:buChar char="•"/>
            </a:pPr>
            <a:endParaRPr lang="en-US" sz="1400" dirty="0">
              <a:solidFill>
                <a:schemeClr val="tx1">
                  <a:lumMod val="65000"/>
                  <a:lumOff val="35000"/>
                </a:schemeClr>
              </a:solidFill>
              <a:latin typeface="Gotham"/>
              <a:cs typeface="Gotham"/>
            </a:endParaRPr>
          </a:p>
        </p:txBody>
      </p:sp>
    </p:spTree>
    <p:extLst>
      <p:ext uri="{BB962C8B-B14F-4D97-AF65-F5344CB8AC3E}">
        <p14:creationId xmlns:p14="http://schemas.microsoft.com/office/powerpoint/2010/main" val="3239169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19200" y="665843"/>
            <a:ext cx="7543800" cy="98001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595959"/>
                </a:solidFill>
                <a:effectLst/>
                <a:uLnTx/>
                <a:uFillTx/>
                <a:ea typeface="+mj-ea"/>
                <a:cs typeface="Gotham-Bold"/>
              </a:rPr>
              <a:t>Selection Principals</a:t>
            </a:r>
          </a:p>
        </p:txBody>
      </p:sp>
      <p:sp>
        <p:nvSpPr>
          <p:cNvPr id="4" name="Subtitle 2"/>
          <p:cNvSpPr txBox="1">
            <a:spLocks/>
          </p:cNvSpPr>
          <p:nvPr/>
        </p:nvSpPr>
        <p:spPr>
          <a:xfrm>
            <a:off x="1219200" y="2141342"/>
            <a:ext cx="6946900" cy="4209234"/>
          </a:xfrm>
          <a:prstGeom prst="rect">
            <a:avLst/>
          </a:prstGeom>
        </p:spPr>
        <p:txBody>
          <a:bodyPr vert="horz" lIns="91440" tIns="45720" rIns="91440" bIns="45720" rtlCol="0">
            <a:normAutofit lnSpcReduction="10000"/>
          </a:bodyPr>
          <a:lstStyle/>
          <a:p>
            <a:pPr marL="457200" lvl="0" indent="-457200">
              <a:lnSpc>
                <a:spcPct val="120000"/>
              </a:lnSpc>
              <a:spcBef>
                <a:spcPct val="20000"/>
              </a:spcBef>
              <a:buFont typeface="Arial"/>
              <a:buChar char="•"/>
            </a:pPr>
            <a:r>
              <a:rPr lang="en-US" sz="2400" dirty="0">
                <a:solidFill>
                  <a:schemeClr val="tx1">
                    <a:lumMod val="65000"/>
                    <a:lumOff val="35000"/>
                  </a:schemeClr>
                </a:solidFill>
                <a:latin typeface="Arial" panose="020B0604020202020204" pitchFamily="34" charset="0"/>
                <a:cs typeface="Arial" panose="020B0604020202020204" pitchFamily="34" charset="0"/>
              </a:rPr>
              <a:t>Choose your selection traits</a:t>
            </a:r>
            <a:br>
              <a:rPr lang="en-US" sz="2400" dirty="0">
                <a:solidFill>
                  <a:schemeClr val="tx1">
                    <a:lumMod val="65000"/>
                    <a:lumOff val="35000"/>
                  </a:schemeClr>
                </a:solidFill>
                <a:latin typeface="Arial" panose="020B0604020202020204" pitchFamily="34" charset="0"/>
                <a:cs typeface="Arial" panose="020B0604020202020204" pitchFamily="34" charset="0"/>
              </a:rPr>
            </a:br>
            <a:endParaRPr lang="en-US" sz="2400" dirty="0">
              <a:solidFill>
                <a:schemeClr val="tx1">
                  <a:lumMod val="65000"/>
                  <a:lumOff val="35000"/>
                </a:schemeClr>
              </a:solidFill>
              <a:latin typeface="Arial" panose="020B0604020202020204" pitchFamily="34" charset="0"/>
              <a:cs typeface="Arial" panose="020B0604020202020204" pitchFamily="34" charset="0"/>
            </a:endParaRPr>
          </a:p>
          <a:p>
            <a:pPr marL="457200" lvl="0" indent="-457200">
              <a:lnSpc>
                <a:spcPct val="120000"/>
              </a:lnSpc>
              <a:spcBef>
                <a:spcPct val="20000"/>
              </a:spcBef>
              <a:buFont typeface="Arial"/>
              <a:buChar char="•"/>
            </a:pPr>
            <a:r>
              <a:rPr lang="en-US" sz="2400" dirty="0">
                <a:solidFill>
                  <a:schemeClr val="tx1">
                    <a:lumMod val="65000"/>
                    <a:lumOff val="35000"/>
                  </a:schemeClr>
                </a:solidFill>
                <a:latin typeface="Arial" panose="020B0604020202020204" pitchFamily="34" charset="0"/>
                <a:cs typeface="Arial" panose="020B0604020202020204" pitchFamily="34" charset="0"/>
              </a:rPr>
              <a:t>Prioritize your traits</a:t>
            </a:r>
            <a:br>
              <a:rPr lang="en-US" sz="2400" dirty="0">
                <a:solidFill>
                  <a:schemeClr val="tx1">
                    <a:lumMod val="65000"/>
                    <a:lumOff val="35000"/>
                  </a:schemeClr>
                </a:solidFill>
                <a:latin typeface="Arial" panose="020B0604020202020204" pitchFamily="34" charset="0"/>
                <a:cs typeface="Arial" panose="020B0604020202020204" pitchFamily="34" charset="0"/>
              </a:rPr>
            </a:br>
            <a:endParaRPr lang="en-US" sz="2400" dirty="0">
              <a:solidFill>
                <a:schemeClr val="tx1">
                  <a:lumMod val="65000"/>
                  <a:lumOff val="35000"/>
                </a:schemeClr>
              </a:solidFill>
              <a:latin typeface="Arial" panose="020B0604020202020204" pitchFamily="34" charset="0"/>
              <a:cs typeface="Arial" panose="020B0604020202020204" pitchFamily="34" charset="0"/>
            </a:endParaRPr>
          </a:p>
          <a:p>
            <a:pPr marL="457200" lvl="0" indent="-457200">
              <a:lnSpc>
                <a:spcPct val="120000"/>
              </a:lnSpc>
              <a:spcBef>
                <a:spcPct val="20000"/>
              </a:spcBef>
              <a:buFont typeface="Arial"/>
              <a:buChar char="•"/>
            </a:pPr>
            <a:r>
              <a:rPr lang="en-US" sz="2400" dirty="0">
                <a:solidFill>
                  <a:srgbClr val="595959"/>
                </a:solidFill>
                <a:latin typeface="Arial" panose="020B0604020202020204" pitchFamily="34" charset="0"/>
                <a:cs typeface="Arial" panose="020B0604020202020204" pitchFamily="34" charset="0"/>
              </a:rPr>
              <a:t>Choose your selection method</a:t>
            </a:r>
          </a:p>
          <a:p>
            <a:pPr marL="457200" lvl="0" indent="-457200">
              <a:lnSpc>
                <a:spcPct val="120000"/>
              </a:lnSpc>
              <a:spcBef>
                <a:spcPct val="20000"/>
              </a:spcBef>
              <a:buFont typeface="Arial"/>
              <a:buChar char="•"/>
            </a:pPr>
            <a:endParaRPr lang="en-US" sz="2400" b="1" dirty="0">
              <a:solidFill>
                <a:srgbClr val="C00000"/>
              </a:solidFill>
              <a:latin typeface="Arial" panose="020B0604020202020204" pitchFamily="34" charset="0"/>
              <a:cs typeface="Arial" panose="020B0604020202020204" pitchFamily="34" charset="0"/>
            </a:endParaRPr>
          </a:p>
          <a:p>
            <a:pPr marL="457200" lvl="0" indent="-457200">
              <a:lnSpc>
                <a:spcPct val="120000"/>
              </a:lnSpc>
              <a:spcBef>
                <a:spcPct val="20000"/>
              </a:spcBef>
              <a:buFont typeface="Arial"/>
              <a:buChar char="•"/>
            </a:pPr>
            <a:r>
              <a:rPr lang="en-US" sz="2400" b="1" dirty="0">
                <a:solidFill>
                  <a:srgbClr val="AE0439"/>
                </a:solidFill>
                <a:latin typeface="Arial" panose="020B0604020202020204" pitchFamily="34" charset="0"/>
                <a:cs typeface="Arial" panose="020B0604020202020204" pitchFamily="34" charset="0"/>
              </a:rPr>
              <a:t>Determine selection intensity</a:t>
            </a:r>
          </a:p>
          <a:p>
            <a:pPr marL="457200" lvl="0" indent="-457200">
              <a:lnSpc>
                <a:spcPct val="120000"/>
              </a:lnSpc>
              <a:spcBef>
                <a:spcPct val="20000"/>
              </a:spcBef>
              <a:buFont typeface="Arial"/>
              <a:buChar char="•"/>
            </a:pPr>
            <a:endParaRPr lang="en-US" sz="2400" b="1" dirty="0">
              <a:solidFill>
                <a:srgbClr val="595959"/>
              </a:solidFill>
              <a:latin typeface="Arial" panose="020B0604020202020204" pitchFamily="34" charset="0"/>
              <a:cs typeface="Arial" panose="020B0604020202020204" pitchFamily="34" charset="0"/>
            </a:endParaRPr>
          </a:p>
          <a:p>
            <a:pPr marL="457200" lvl="0" indent="-457200">
              <a:lnSpc>
                <a:spcPct val="120000"/>
              </a:lnSpc>
              <a:spcBef>
                <a:spcPct val="20000"/>
              </a:spcBef>
              <a:buFont typeface="Arial"/>
              <a:buChar char="•"/>
            </a:pPr>
            <a:r>
              <a:rPr lang="en-US" sz="2400" dirty="0">
                <a:solidFill>
                  <a:srgbClr val="595959"/>
                </a:solidFill>
                <a:latin typeface="Arial" panose="020B0604020202020204" pitchFamily="34" charset="0"/>
                <a:cs typeface="Arial" panose="020B0604020202020204" pitchFamily="34" charset="0"/>
              </a:rPr>
              <a:t>Calculate Estimated Breeding Values</a:t>
            </a:r>
          </a:p>
          <a:p>
            <a:pPr marL="457200" lvl="0" indent="-457200">
              <a:lnSpc>
                <a:spcPct val="120000"/>
              </a:lnSpc>
              <a:spcBef>
                <a:spcPct val="20000"/>
              </a:spcBef>
              <a:buFont typeface="Arial"/>
              <a:buChar char="•"/>
            </a:pPr>
            <a:endParaRPr lang="en-US" sz="1400" dirty="0">
              <a:solidFill>
                <a:schemeClr val="tx1">
                  <a:lumMod val="65000"/>
                  <a:lumOff val="35000"/>
                </a:schemeClr>
              </a:solidFill>
              <a:latin typeface="Gotham"/>
              <a:cs typeface="Gotham"/>
            </a:endParaRPr>
          </a:p>
        </p:txBody>
      </p:sp>
    </p:spTree>
    <p:extLst>
      <p:ext uri="{BB962C8B-B14F-4D97-AF65-F5344CB8AC3E}">
        <p14:creationId xmlns:p14="http://schemas.microsoft.com/office/powerpoint/2010/main" val="2036350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19200" y="665843"/>
            <a:ext cx="7543800" cy="980018"/>
          </a:xfrm>
          <a:prstGeom prst="rect">
            <a:avLst/>
          </a:prstGeom>
        </p:spPr>
        <p:txBody>
          <a:bodyPr vert="horz" lIns="91440" tIns="45720" rIns="91440" bIns="45720" rtlCol="0" anchor="ctr">
            <a:noAutofit/>
          </a:bodyPr>
          <a:lstStyle/>
          <a:p>
            <a:pPr algn="ctr">
              <a:spcBef>
                <a:spcPct val="0"/>
              </a:spcBef>
              <a:defRPr/>
            </a:pPr>
            <a:r>
              <a:rPr kumimoji="0" lang="en-US" sz="4400" b="1" i="0" u="none" strike="noStrike" kern="1200" cap="none" spc="0" normalizeH="0" baseline="0" noProof="0" dirty="0">
                <a:ln>
                  <a:noFill/>
                </a:ln>
                <a:solidFill>
                  <a:srgbClr val="595959"/>
                </a:solidFill>
                <a:effectLst/>
                <a:uLnTx/>
                <a:uFillTx/>
                <a:ea typeface="+mj-ea"/>
                <a:cs typeface="Gotham-Bold"/>
              </a:rPr>
              <a:t>Selection </a:t>
            </a:r>
            <a:r>
              <a:rPr lang="en-US" sz="4400" b="1" dirty="0">
                <a:solidFill>
                  <a:srgbClr val="595959"/>
                </a:solidFill>
                <a:ea typeface="+mj-ea"/>
                <a:cs typeface="Gotham-Bold"/>
              </a:rPr>
              <a:t>Intensity at GDB</a:t>
            </a:r>
            <a:endParaRPr kumimoji="0" lang="en-US" sz="4400" b="1" i="0" u="none" strike="noStrike" kern="1200" cap="none" spc="0" normalizeH="0" baseline="0" noProof="0" dirty="0">
              <a:ln>
                <a:noFill/>
              </a:ln>
              <a:solidFill>
                <a:srgbClr val="595959"/>
              </a:solidFill>
              <a:effectLst/>
              <a:uLnTx/>
              <a:uFillTx/>
              <a:ea typeface="+mj-ea"/>
              <a:cs typeface="Gotham-Bold"/>
            </a:endParaRPr>
          </a:p>
        </p:txBody>
      </p:sp>
      <p:sp>
        <p:nvSpPr>
          <p:cNvPr id="4" name="Subtitle 2"/>
          <p:cNvSpPr txBox="1">
            <a:spLocks/>
          </p:cNvSpPr>
          <p:nvPr/>
        </p:nvSpPr>
        <p:spPr>
          <a:xfrm>
            <a:off x="1219200" y="2141342"/>
            <a:ext cx="7148183" cy="3774063"/>
          </a:xfrm>
          <a:prstGeom prst="rect">
            <a:avLst/>
          </a:prstGeom>
        </p:spPr>
        <p:txBody>
          <a:bodyPr vert="horz" lIns="91440" tIns="45720" rIns="91440" bIns="45720" rtlCol="0" anchor="t">
            <a:normAutofit fontScale="92500" lnSpcReduction="20000"/>
          </a:bodyPr>
          <a:lstStyle/>
          <a:p>
            <a:pPr marL="457200" indent="-457200">
              <a:lnSpc>
                <a:spcPct val="120000"/>
              </a:lnSpc>
              <a:spcBef>
                <a:spcPct val="20000"/>
              </a:spcBef>
              <a:buFont typeface="Arial"/>
              <a:buChar char="•"/>
            </a:pPr>
            <a:r>
              <a:rPr lang="en-US" sz="2400" dirty="0">
                <a:solidFill>
                  <a:schemeClr val="tx1">
                    <a:lumMod val="65000"/>
                    <a:lumOff val="35000"/>
                  </a:schemeClr>
                </a:solidFill>
                <a:latin typeface="Arial"/>
                <a:cs typeface="Arial"/>
              </a:rPr>
              <a:t>Affected Active Breeding Stock</a:t>
            </a:r>
            <a:endParaRPr lang="en-US" sz="2400" dirty="0">
              <a:solidFill>
                <a:schemeClr val="tx1">
                  <a:lumMod val="65000"/>
                  <a:lumOff val="35000"/>
                </a:schemeClr>
              </a:solidFill>
              <a:latin typeface="Arial" panose="020B0604020202020204" pitchFamily="34" charset="0"/>
              <a:cs typeface="Arial" panose="020B0604020202020204" pitchFamily="34" charset="0"/>
            </a:endParaRPr>
          </a:p>
          <a:p>
            <a:pPr marL="914400" lvl="1" indent="-457200">
              <a:lnSpc>
                <a:spcPct val="120000"/>
              </a:lnSpc>
              <a:spcBef>
                <a:spcPct val="20000"/>
              </a:spcBef>
              <a:buFont typeface="Arial"/>
              <a:buChar char="•"/>
            </a:pPr>
            <a:r>
              <a:rPr lang="en-US" sz="2400" dirty="0">
                <a:solidFill>
                  <a:schemeClr val="tx1">
                    <a:lumMod val="65000"/>
                    <a:lumOff val="35000"/>
                  </a:schemeClr>
                </a:solidFill>
                <a:latin typeface="Arial"/>
                <a:cs typeface="Arial"/>
              </a:rPr>
              <a:t>Offspring</a:t>
            </a:r>
          </a:p>
          <a:p>
            <a:pPr marL="914400" lvl="1" indent="-457200">
              <a:lnSpc>
                <a:spcPct val="120000"/>
              </a:lnSpc>
              <a:spcBef>
                <a:spcPct val="20000"/>
              </a:spcBef>
              <a:buFont typeface="Arial"/>
              <a:buChar char="•"/>
            </a:pPr>
            <a:endParaRPr lang="en-US" sz="2400" dirty="0">
              <a:solidFill>
                <a:schemeClr val="tx1">
                  <a:lumMod val="65000"/>
                  <a:lumOff val="35000"/>
                </a:schemeClr>
              </a:solidFill>
              <a:latin typeface="Arial"/>
              <a:cs typeface="Arial"/>
            </a:endParaRPr>
          </a:p>
          <a:p>
            <a:pPr marL="457200" indent="-457200">
              <a:lnSpc>
                <a:spcPct val="120000"/>
              </a:lnSpc>
              <a:spcBef>
                <a:spcPct val="20000"/>
              </a:spcBef>
              <a:buFont typeface="Arial"/>
              <a:buChar char="•"/>
            </a:pPr>
            <a:r>
              <a:rPr lang="en-US" sz="2400" dirty="0">
                <a:solidFill>
                  <a:schemeClr val="tx1">
                    <a:lumMod val="65000"/>
                    <a:lumOff val="35000"/>
                  </a:schemeClr>
                </a:solidFill>
                <a:latin typeface="Arial"/>
                <a:cs typeface="Arial"/>
              </a:rPr>
              <a:t>Affected puppies </a:t>
            </a:r>
            <a:br>
              <a:rPr lang="en-US" sz="2400" dirty="0">
                <a:latin typeface="Arial" panose="020B0604020202020204" pitchFamily="34" charset="0"/>
                <a:cs typeface="Arial" panose="020B0604020202020204" pitchFamily="34" charset="0"/>
              </a:rPr>
            </a:br>
            <a:endParaRPr lang="en-US" sz="2400">
              <a:solidFill>
                <a:schemeClr val="tx1">
                  <a:lumMod val="65000"/>
                  <a:lumOff val="35000"/>
                </a:schemeClr>
              </a:solidFill>
              <a:latin typeface="Arial" panose="020B0604020202020204" pitchFamily="34" charset="0"/>
              <a:cs typeface="Arial" panose="020B0604020202020204" pitchFamily="34" charset="0"/>
            </a:endParaRPr>
          </a:p>
          <a:p>
            <a:pPr marL="457200" indent="-457200">
              <a:lnSpc>
                <a:spcPct val="120000"/>
              </a:lnSpc>
              <a:spcBef>
                <a:spcPct val="20000"/>
              </a:spcBef>
              <a:buFont typeface="Arial"/>
              <a:buChar char="•"/>
            </a:pPr>
            <a:r>
              <a:rPr lang="en-US" sz="2400" dirty="0">
                <a:solidFill>
                  <a:schemeClr val="tx1">
                    <a:lumMod val="65000"/>
                    <a:lumOff val="35000"/>
                  </a:schemeClr>
                </a:solidFill>
                <a:latin typeface="Arial"/>
                <a:cs typeface="Arial"/>
              </a:rPr>
              <a:t>Littermates of Affected Puppies</a:t>
            </a:r>
            <a:endParaRPr lang="en-US" sz="2400" dirty="0">
              <a:solidFill>
                <a:schemeClr val="tx1">
                  <a:lumMod val="65000"/>
                  <a:lumOff val="35000"/>
                </a:schemeClr>
              </a:solidFill>
              <a:latin typeface="Arial" panose="020B0604020202020204" pitchFamily="34" charset="0"/>
              <a:cs typeface="Arial" panose="020B0604020202020204" pitchFamily="34" charset="0"/>
            </a:endParaRPr>
          </a:p>
          <a:p>
            <a:pPr marL="457200" indent="-457200">
              <a:lnSpc>
                <a:spcPct val="120000"/>
              </a:lnSpc>
              <a:spcBef>
                <a:spcPct val="20000"/>
              </a:spcBef>
              <a:buFont typeface="Arial"/>
              <a:buChar char="•"/>
            </a:pPr>
            <a:endParaRPr lang="en-US" sz="2400" dirty="0">
              <a:solidFill>
                <a:schemeClr val="tx1">
                  <a:lumMod val="65000"/>
                  <a:lumOff val="35000"/>
                </a:schemeClr>
              </a:solidFill>
              <a:latin typeface="Arial" panose="020B0604020202020204" pitchFamily="34" charset="0"/>
              <a:cs typeface="Arial" panose="020B0604020202020204" pitchFamily="34" charset="0"/>
            </a:endParaRPr>
          </a:p>
          <a:p>
            <a:pPr marL="457200" indent="-457200">
              <a:lnSpc>
                <a:spcPct val="120000"/>
              </a:lnSpc>
              <a:spcBef>
                <a:spcPct val="20000"/>
              </a:spcBef>
              <a:buFont typeface="Arial"/>
              <a:buChar char="•"/>
            </a:pPr>
            <a:r>
              <a:rPr lang="en-US" sz="2400" dirty="0">
                <a:solidFill>
                  <a:schemeClr val="tx1">
                    <a:lumMod val="65000"/>
                    <a:lumOff val="35000"/>
                  </a:schemeClr>
                </a:solidFill>
                <a:latin typeface="Arial" panose="020B0604020202020204" pitchFamily="34" charset="0"/>
                <a:cs typeface="Arial" panose="020B0604020202020204" pitchFamily="34" charset="0"/>
              </a:rPr>
              <a:t>Litters with Multiple Affected Puppies</a:t>
            </a:r>
            <a:br>
              <a:rPr lang="en-US" sz="2400" dirty="0">
                <a:latin typeface="Arial" panose="020B0604020202020204" pitchFamily="34" charset="0"/>
                <a:cs typeface="Arial" panose="020B0604020202020204" pitchFamily="34" charset="0"/>
              </a:rPr>
            </a:br>
            <a:endParaRPr lang="en-US" sz="2400">
              <a:solidFill>
                <a:schemeClr val="tx1">
                  <a:lumMod val="65000"/>
                  <a:lumOff val="35000"/>
                </a:schemeClr>
              </a:solidFill>
              <a:latin typeface="Arial" panose="020B0604020202020204" pitchFamily="34" charset="0"/>
              <a:cs typeface="Arial" panose="020B0604020202020204" pitchFamily="34" charset="0"/>
            </a:endParaRPr>
          </a:p>
          <a:p>
            <a:pPr marL="457200" lvl="0" indent="-457200">
              <a:lnSpc>
                <a:spcPct val="120000"/>
              </a:lnSpc>
              <a:spcBef>
                <a:spcPct val="20000"/>
              </a:spcBef>
              <a:buFont typeface="Arial"/>
              <a:buChar char="•"/>
            </a:pPr>
            <a:endParaRPr lang="en-US" sz="2400" dirty="0">
              <a:solidFill>
                <a:srgbClr val="595959"/>
              </a:solidFill>
              <a:latin typeface="Arial" panose="020B0604020202020204" pitchFamily="34" charset="0"/>
              <a:cs typeface="Arial" panose="020B0604020202020204" pitchFamily="34" charset="0"/>
            </a:endParaRPr>
          </a:p>
          <a:p>
            <a:pPr marL="457200" lvl="0" indent="-457200">
              <a:lnSpc>
                <a:spcPct val="120000"/>
              </a:lnSpc>
              <a:spcBef>
                <a:spcPct val="20000"/>
              </a:spcBef>
              <a:buFont typeface="Arial"/>
              <a:buChar char="•"/>
            </a:pPr>
            <a:endParaRPr lang="en-US" sz="1400" dirty="0">
              <a:solidFill>
                <a:schemeClr val="tx1">
                  <a:lumMod val="65000"/>
                  <a:lumOff val="35000"/>
                </a:schemeClr>
              </a:solidFill>
              <a:latin typeface="Gotham"/>
              <a:cs typeface="Gotham"/>
            </a:endParaRPr>
          </a:p>
        </p:txBody>
      </p:sp>
    </p:spTree>
    <p:extLst>
      <p:ext uri="{BB962C8B-B14F-4D97-AF65-F5344CB8AC3E}">
        <p14:creationId xmlns:p14="http://schemas.microsoft.com/office/powerpoint/2010/main" val="2950434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19200" y="665843"/>
            <a:ext cx="7543800" cy="98001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595959"/>
                </a:solidFill>
                <a:effectLst/>
                <a:uLnTx/>
                <a:uFillTx/>
                <a:ea typeface="+mj-ea"/>
                <a:cs typeface="Gotham-Bold"/>
              </a:rPr>
              <a:t>Selection Principals</a:t>
            </a:r>
          </a:p>
        </p:txBody>
      </p:sp>
      <p:sp>
        <p:nvSpPr>
          <p:cNvPr id="4" name="Subtitle 2"/>
          <p:cNvSpPr txBox="1">
            <a:spLocks/>
          </p:cNvSpPr>
          <p:nvPr/>
        </p:nvSpPr>
        <p:spPr>
          <a:xfrm>
            <a:off x="1219200" y="2141342"/>
            <a:ext cx="6946900" cy="4234139"/>
          </a:xfrm>
          <a:prstGeom prst="rect">
            <a:avLst/>
          </a:prstGeom>
        </p:spPr>
        <p:txBody>
          <a:bodyPr vert="horz" lIns="91440" tIns="45720" rIns="91440" bIns="45720" rtlCol="0">
            <a:normAutofit lnSpcReduction="10000"/>
          </a:bodyPr>
          <a:lstStyle/>
          <a:p>
            <a:pPr marL="457200" lvl="0" indent="-457200">
              <a:lnSpc>
                <a:spcPct val="120000"/>
              </a:lnSpc>
              <a:spcBef>
                <a:spcPct val="20000"/>
              </a:spcBef>
              <a:buFont typeface="Arial"/>
              <a:buChar char="•"/>
            </a:pPr>
            <a:r>
              <a:rPr lang="en-US" sz="2400" dirty="0">
                <a:solidFill>
                  <a:schemeClr val="tx1">
                    <a:lumMod val="65000"/>
                    <a:lumOff val="35000"/>
                  </a:schemeClr>
                </a:solidFill>
                <a:latin typeface="Arial" panose="020B0604020202020204" pitchFamily="34" charset="0"/>
                <a:cs typeface="Arial" panose="020B0604020202020204" pitchFamily="34" charset="0"/>
              </a:rPr>
              <a:t>Choose your selection traits</a:t>
            </a:r>
            <a:br>
              <a:rPr lang="en-US" sz="2400" dirty="0">
                <a:solidFill>
                  <a:schemeClr val="tx1">
                    <a:lumMod val="65000"/>
                    <a:lumOff val="35000"/>
                  </a:schemeClr>
                </a:solidFill>
                <a:latin typeface="Arial" panose="020B0604020202020204" pitchFamily="34" charset="0"/>
                <a:cs typeface="Arial" panose="020B0604020202020204" pitchFamily="34" charset="0"/>
              </a:rPr>
            </a:br>
            <a:endParaRPr lang="en-US" sz="2400" dirty="0">
              <a:solidFill>
                <a:schemeClr val="tx1">
                  <a:lumMod val="65000"/>
                  <a:lumOff val="35000"/>
                </a:schemeClr>
              </a:solidFill>
              <a:latin typeface="Arial" panose="020B0604020202020204" pitchFamily="34" charset="0"/>
              <a:cs typeface="Arial" panose="020B0604020202020204" pitchFamily="34" charset="0"/>
            </a:endParaRPr>
          </a:p>
          <a:p>
            <a:pPr marL="457200" lvl="0" indent="-457200">
              <a:lnSpc>
                <a:spcPct val="120000"/>
              </a:lnSpc>
              <a:spcBef>
                <a:spcPct val="20000"/>
              </a:spcBef>
              <a:buFont typeface="Arial"/>
              <a:buChar char="•"/>
            </a:pPr>
            <a:r>
              <a:rPr lang="en-US" sz="2400" dirty="0">
                <a:solidFill>
                  <a:schemeClr val="tx1">
                    <a:lumMod val="65000"/>
                    <a:lumOff val="35000"/>
                  </a:schemeClr>
                </a:solidFill>
                <a:latin typeface="Arial" panose="020B0604020202020204" pitchFamily="34" charset="0"/>
                <a:cs typeface="Arial" panose="020B0604020202020204" pitchFamily="34" charset="0"/>
              </a:rPr>
              <a:t>Prioritize your traits</a:t>
            </a:r>
            <a:br>
              <a:rPr lang="en-US" sz="2400" dirty="0">
                <a:solidFill>
                  <a:schemeClr val="tx1">
                    <a:lumMod val="65000"/>
                    <a:lumOff val="35000"/>
                  </a:schemeClr>
                </a:solidFill>
                <a:latin typeface="Arial" panose="020B0604020202020204" pitchFamily="34" charset="0"/>
                <a:cs typeface="Arial" panose="020B0604020202020204" pitchFamily="34" charset="0"/>
              </a:rPr>
            </a:br>
            <a:endParaRPr lang="en-US" sz="2400" dirty="0">
              <a:solidFill>
                <a:schemeClr val="tx1">
                  <a:lumMod val="65000"/>
                  <a:lumOff val="35000"/>
                </a:schemeClr>
              </a:solidFill>
              <a:latin typeface="Arial" panose="020B0604020202020204" pitchFamily="34" charset="0"/>
              <a:cs typeface="Arial" panose="020B0604020202020204" pitchFamily="34" charset="0"/>
            </a:endParaRPr>
          </a:p>
          <a:p>
            <a:pPr marL="457200" lvl="0" indent="-457200">
              <a:lnSpc>
                <a:spcPct val="120000"/>
              </a:lnSpc>
              <a:spcBef>
                <a:spcPct val="20000"/>
              </a:spcBef>
              <a:buFont typeface="Arial"/>
              <a:buChar char="•"/>
            </a:pPr>
            <a:r>
              <a:rPr lang="en-US" sz="2400" dirty="0">
                <a:solidFill>
                  <a:srgbClr val="595959"/>
                </a:solidFill>
                <a:latin typeface="Arial" panose="020B0604020202020204" pitchFamily="34" charset="0"/>
                <a:cs typeface="Arial" panose="020B0604020202020204" pitchFamily="34" charset="0"/>
              </a:rPr>
              <a:t>Choose your selection method</a:t>
            </a:r>
          </a:p>
          <a:p>
            <a:pPr marL="457200" lvl="0" indent="-457200">
              <a:lnSpc>
                <a:spcPct val="120000"/>
              </a:lnSpc>
              <a:spcBef>
                <a:spcPct val="20000"/>
              </a:spcBef>
              <a:buFont typeface="Arial"/>
              <a:buChar char="•"/>
            </a:pPr>
            <a:endParaRPr lang="en-US" sz="2400" b="1" dirty="0">
              <a:solidFill>
                <a:srgbClr val="C00000"/>
              </a:solidFill>
              <a:latin typeface="Arial" panose="020B0604020202020204" pitchFamily="34" charset="0"/>
              <a:cs typeface="Arial" panose="020B0604020202020204" pitchFamily="34" charset="0"/>
            </a:endParaRPr>
          </a:p>
          <a:p>
            <a:pPr marL="457200" lvl="0" indent="-457200">
              <a:lnSpc>
                <a:spcPct val="120000"/>
              </a:lnSpc>
              <a:spcBef>
                <a:spcPct val="20000"/>
              </a:spcBef>
              <a:buFont typeface="Arial"/>
              <a:buChar char="•"/>
            </a:pPr>
            <a:r>
              <a:rPr lang="en-US" sz="2400" dirty="0">
                <a:solidFill>
                  <a:srgbClr val="595959"/>
                </a:solidFill>
                <a:latin typeface="Arial" panose="020B0604020202020204" pitchFamily="34" charset="0"/>
                <a:cs typeface="Arial" panose="020B0604020202020204" pitchFamily="34" charset="0"/>
              </a:rPr>
              <a:t>Determine selection intensity</a:t>
            </a:r>
          </a:p>
          <a:p>
            <a:pPr marL="457200" lvl="0" indent="-457200">
              <a:lnSpc>
                <a:spcPct val="120000"/>
              </a:lnSpc>
              <a:spcBef>
                <a:spcPct val="20000"/>
              </a:spcBef>
              <a:buFont typeface="Arial"/>
              <a:buChar char="•"/>
            </a:pPr>
            <a:endParaRPr lang="en-US" sz="2400" b="1" dirty="0">
              <a:solidFill>
                <a:srgbClr val="595959"/>
              </a:solidFill>
              <a:latin typeface="Arial" panose="020B0604020202020204" pitchFamily="34" charset="0"/>
              <a:cs typeface="Arial" panose="020B0604020202020204" pitchFamily="34" charset="0"/>
            </a:endParaRPr>
          </a:p>
          <a:p>
            <a:pPr marL="457200" lvl="0" indent="-457200">
              <a:lnSpc>
                <a:spcPct val="120000"/>
              </a:lnSpc>
              <a:spcBef>
                <a:spcPct val="20000"/>
              </a:spcBef>
              <a:buFont typeface="Arial"/>
              <a:buChar char="•"/>
            </a:pPr>
            <a:r>
              <a:rPr lang="en-US" sz="2400" b="1" dirty="0">
                <a:solidFill>
                  <a:srgbClr val="AE0439"/>
                </a:solidFill>
                <a:latin typeface="Arial" panose="020B0604020202020204" pitchFamily="34" charset="0"/>
                <a:cs typeface="Arial" panose="020B0604020202020204" pitchFamily="34" charset="0"/>
              </a:rPr>
              <a:t>Calculate Estimated Breeding Values</a:t>
            </a:r>
          </a:p>
          <a:p>
            <a:pPr marL="457200" lvl="0" indent="-457200">
              <a:lnSpc>
                <a:spcPct val="120000"/>
              </a:lnSpc>
              <a:spcBef>
                <a:spcPct val="20000"/>
              </a:spcBef>
              <a:buFont typeface="Arial"/>
              <a:buChar char="•"/>
            </a:pPr>
            <a:endParaRPr lang="en-US" sz="1400" dirty="0">
              <a:solidFill>
                <a:schemeClr val="tx1">
                  <a:lumMod val="65000"/>
                  <a:lumOff val="35000"/>
                </a:schemeClr>
              </a:solidFill>
              <a:latin typeface="Gotham"/>
              <a:cs typeface="Gotham"/>
            </a:endParaRPr>
          </a:p>
        </p:txBody>
      </p:sp>
    </p:spTree>
    <p:extLst>
      <p:ext uri="{BB962C8B-B14F-4D97-AF65-F5344CB8AC3E}">
        <p14:creationId xmlns:p14="http://schemas.microsoft.com/office/powerpoint/2010/main" val="4071669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97B6E7B-7C08-2423-817B-C09376D4EBC0}"/>
              </a:ext>
            </a:extLst>
          </p:cNvPr>
          <p:cNvSpPr>
            <a:spLocks noGrp="1"/>
          </p:cNvSpPr>
          <p:nvPr>
            <p:ph type="title"/>
          </p:nvPr>
        </p:nvSpPr>
        <p:spPr>
          <a:xfrm>
            <a:off x="457200" y="274638"/>
            <a:ext cx="8229600" cy="1143000"/>
          </a:xfrm>
        </p:spPr>
        <p:txBody>
          <a:bodyPr>
            <a:normAutofit/>
          </a:bodyPr>
          <a:lstStyle/>
          <a:p>
            <a:r>
              <a:rPr lang="en-US" sz="4400" b="1" dirty="0">
                <a:solidFill>
                  <a:srgbClr val="595959"/>
                </a:solidFill>
                <a:ea typeface="+mj-ea"/>
                <a:cs typeface="Gotham-Bold"/>
              </a:rPr>
              <a:t>Average Entropion EBV</a:t>
            </a:r>
            <a:endParaRPr lang="en-US" dirty="0"/>
          </a:p>
        </p:txBody>
      </p:sp>
      <p:pic>
        <p:nvPicPr>
          <p:cNvPr id="3" name="Picture 2">
            <a:extLst>
              <a:ext uri="{FF2B5EF4-FFF2-40B4-BE49-F238E27FC236}">
                <a16:creationId xmlns:a16="http://schemas.microsoft.com/office/drawing/2014/main" id="{D7B33C4A-BCCD-732B-3A68-4952E47CCA17}"/>
              </a:ext>
            </a:extLst>
          </p:cNvPr>
          <p:cNvPicPr>
            <a:picLocks noChangeAspect="1"/>
          </p:cNvPicPr>
          <p:nvPr/>
        </p:nvPicPr>
        <p:blipFill>
          <a:blip r:embed="rId3"/>
          <a:stretch>
            <a:fillRect/>
          </a:stretch>
        </p:blipFill>
        <p:spPr>
          <a:xfrm>
            <a:off x="1396449" y="1427672"/>
            <a:ext cx="6336725" cy="4986038"/>
          </a:xfrm>
          <a:prstGeom prst="rect">
            <a:avLst/>
          </a:prstGeom>
          <a:noFill/>
        </p:spPr>
      </p:pic>
    </p:spTree>
    <p:extLst>
      <p:ext uri="{BB962C8B-B14F-4D97-AF65-F5344CB8AC3E}">
        <p14:creationId xmlns:p14="http://schemas.microsoft.com/office/powerpoint/2010/main" val="1127093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200-000003000000}"/>
              </a:ext>
            </a:extLst>
          </p:cNvPr>
          <p:cNvGraphicFramePr>
            <a:graphicFrameLocks/>
          </p:cNvGraphicFramePr>
          <p:nvPr>
            <p:extLst>
              <p:ext uri="{D42A27DB-BD31-4B8C-83A1-F6EECF244321}">
                <p14:modId xmlns:p14="http://schemas.microsoft.com/office/powerpoint/2010/main" val="1543989508"/>
              </p:ext>
            </p:extLst>
          </p:nvPr>
        </p:nvGraphicFramePr>
        <p:xfrm>
          <a:off x="336331" y="1195387"/>
          <a:ext cx="8259981" cy="4974185"/>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a:extLst>
              <a:ext uri="{FF2B5EF4-FFF2-40B4-BE49-F238E27FC236}">
                <a16:creationId xmlns:a16="http://schemas.microsoft.com/office/drawing/2014/main" id="{5488BE03-4729-5D63-13E9-23DDF21771B9}"/>
              </a:ext>
            </a:extLst>
          </p:cNvPr>
          <p:cNvSpPr txBox="1">
            <a:spLocks/>
          </p:cNvSpPr>
          <p:nvPr/>
        </p:nvSpPr>
        <p:spPr>
          <a:xfrm>
            <a:off x="800100" y="215369"/>
            <a:ext cx="7543800" cy="98001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b="1" dirty="0">
                <a:solidFill>
                  <a:srgbClr val="595959"/>
                </a:solidFill>
                <a:ea typeface="+mj-ea"/>
                <a:cs typeface="Gotham-Bold"/>
              </a:rPr>
              <a:t>2001</a:t>
            </a:r>
            <a:r>
              <a:rPr kumimoji="0" lang="en-US" sz="4400" b="1" i="0" u="none" strike="noStrike" kern="1200" cap="none" spc="0" normalizeH="0" baseline="0" noProof="0" dirty="0">
                <a:ln>
                  <a:noFill/>
                </a:ln>
                <a:solidFill>
                  <a:srgbClr val="595959"/>
                </a:solidFill>
                <a:effectLst/>
                <a:uLnTx/>
                <a:uFillTx/>
                <a:ea typeface="+mj-ea"/>
                <a:cs typeface="Gotham-Bold"/>
              </a:rPr>
              <a:t>-2022</a:t>
            </a:r>
          </a:p>
        </p:txBody>
      </p:sp>
    </p:spTree>
    <p:extLst>
      <p:ext uri="{BB962C8B-B14F-4D97-AF65-F5344CB8AC3E}">
        <p14:creationId xmlns:p14="http://schemas.microsoft.com/office/powerpoint/2010/main" val="1450867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BF175F0-5987-7EA0-67E3-6F6661C20B58}"/>
              </a:ext>
            </a:extLst>
          </p:cNvPr>
          <p:cNvGraphicFramePr>
            <a:graphicFrameLocks noGrp="1"/>
          </p:cNvGraphicFramePr>
          <p:nvPr>
            <p:extLst>
              <p:ext uri="{D42A27DB-BD31-4B8C-83A1-F6EECF244321}">
                <p14:modId xmlns:p14="http://schemas.microsoft.com/office/powerpoint/2010/main" val="3052995996"/>
              </p:ext>
            </p:extLst>
          </p:nvPr>
        </p:nvGraphicFramePr>
        <p:xfrm>
          <a:off x="2178423" y="1129552"/>
          <a:ext cx="4594268" cy="4584091"/>
        </p:xfrm>
        <a:graphic>
          <a:graphicData uri="http://schemas.openxmlformats.org/drawingml/2006/table">
            <a:tbl>
              <a:tblPr firstRow="1" firstCol="1" bandRow="1">
                <a:tableStyleId>{5C22544A-7EE6-4342-B048-85BDC9FD1C3A}</a:tableStyleId>
              </a:tblPr>
              <a:tblGrid>
                <a:gridCol w="1282121">
                  <a:extLst>
                    <a:ext uri="{9D8B030D-6E8A-4147-A177-3AD203B41FA5}">
                      <a16:colId xmlns:a16="http://schemas.microsoft.com/office/drawing/2014/main" val="1893083373"/>
                    </a:ext>
                  </a:extLst>
                </a:gridCol>
                <a:gridCol w="3312147">
                  <a:extLst>
                    <a:ext uri="{9D8B030D-6E8A-4147-A177-3AD203B41FA5}">
                      <a16:colId xmlns:a16="http://schemas.microsoft.com/office/drawing/2014/main" val="2188058210"/>
                    </a:ext>
                  </a:extLst>
                </a:gridCol>
              </a:tblGrid>
              <a:tr h="802710">
                <a:tc>
                  <a:txBody>
                    <a:bodyPr/>
                    <a:lstStyle/>
                    <a:p>
                      <a:pPr marL="0" marR="0" algn="ctr">
                        <a:lnSpc>
                          <a:spcPct val="200000"/>
                        </a:lnSpc>
                        <a:spcBef>
                          <a:spcPts val="0"/>
                        </a:spcBef>
                        <a:spcAft>
                          <a:spcPts val="0"/>
                        </a:spcAft>
                      </a:pPr>
                      <a:r>
                        <a:rPr lang="en-US" sz="2000" dirty="0">
                          <a:effectLst/>
                        </a:rPr>
                        <a:t>FY</a:t>
                      </a:r>
                      <a:endParaRPr lang="en-US" sz="2000">
                        <a:effectLst/>
                        <a:latin typeface="Calibri"/>
                        <a:ea typeface="Calibri" panose="020F0502020204030204" pitchFamily="34" charset="0"/>
                      </a:endParaRPr>
                    </a:p>
                  </a:txBody>
                  <a:tcPr marL="68580" marR="68580" marT="0" marB="0"/>
                </a:tc>
                <a:tc>
                  <a:txBody>
                    <a:bodyPr/>
                    <a:lstStyle/>
                    <a:p>
                      <a:pPr marL="0" marR="0" algn="ctr">
                        <a:lnSpc>
                          <a:spcPct val="200000"/>
                        </a:lnSpc>
                        <a:spcBef>
                          <a:spcPts val="0"/>
                        </a:spcBef>
                        <a:spcAft>
                          <a:spcPts val="0"/>
                        </a:spcAft>
                      </a:pPr>
                      <a:r>
                        <a:rPr lang="en-US" sz="2000" dirty="0">
                          <a:effectLst/>
                        </a:rPr>
                        <a:t># of entropion procedures</a:t>
                      </a:r>
                      <a:endParaRPr lang="en-US" sz="2000">
                        <a:effectLst/>
                        <a:latin typeface="Calibri"/>
                        <a:ea typeface="Calibri" panose="020F0502020204030204" pitchFamily="34" charset="0"/>
                      </a:endParaRPr>
                    </a:p>
                  </a:txBody>
                  <a:tcPr marL="68580" marR="68580" marT="0" marB="0"/>
                </a:tc>
                <a:extLst>
                  <a:ext uri="{0D108BD9-81ED-4DB2-BD59-A6C34878D82A}">
                    <a16:rowId xmlns:a16="http://schemas.microsoft.com/office/drawing/2014/main" val="3744090281"/>
                  </a:ext>
                </a:extLst>
              </a:tr>
              <a:tr h="477803">
                <a:tc>
                  <a:txBody>
                    <a:bodyPr/>
                    <a:lstStyle/>
                    <a:p>
                      <a:pPr marL="0" marR="0" algn="ctr">
                        <a:lnSpc>
                          <a:spcPct val="150000"/>
                        </a:lnSpc>
                        <a:spcBef>
                          <a:spcPts val="0"/>
                        </a:spcBef>
                        <a:spcAft>
                          <a:spcPts val="0"/>
                        </a:spcAft>
                      </a:pPr>
                      <a:r>
                        <a:rPr lang="en-US" sz="2000" dirty="0">
                          <a:effectLst/>
                        </a:rPr>
                        <a:t>2015</a:t>
                      </a:r>
                      <a:endParaRPr lang="en-US" sz="2000">
                        <a:effectLst/>
                        <a:latin typeface="Calibri"/>
                        <a:ea typeface="Calibri" panose="020F0502020204030204" pitchFamily="34" charset="0"/>
                      </a:endParaRPr>
                    </a:p>
                  </a:txBody>
                  <a:tcPr marL="68580" marR="68580" marT="0" marB="0"/>
                </a:tc>
                <a:tc>
                  <a:txBody>
                    <a:bodyPr/>
                    <a:lstStyle/>
                    <a:p>
                      <a:pPr marL="0" marR="0" algn="ctr">
                        <a:lnSpc>
                          <a:spcPct val="150000"/>
                        </a:lnSpc>
                        <a:spcBef>
                          <a:spcPts val="0"/>
                        </a:spcBef>
                        <a:spcAft>
                          <a:spcPts val="0"/>
                        </a:spcAft>
                      </a:pPr>
                      <a:r>
                        <a:rPr lang="en-US" sz="2000" dirty="0">
                          <a:effectLst/>
                        </a:rPr>
                        <a:t>44</a:t>
                      </a:r>
                      <a:endParaRPr lang="en-US" sz="2000">
                        <a:effectLst/>
                        <a:latin typeface="Calibri"/>
                        <a:ea typeface="Calibri" panose="020F0502020204030204" pitchFamily="34" charset="0"/>
                      </a:endParaRPr>
                    </a:p>
                  </a:txBody>
                  <a:tcPr marL="68580" marR="68580" marT="0" marB="0"/>
                </a:tc>
                <a:extLst>
                  <a:ext uri="{0D108BD9-81ED-4DB2-BD59-A6C34878D82A}">
                    <a16:rowId xmlns:a16="http://schemas.microsoft.com/office/drawing/2014/main" val="1241836082"/>
                  </a:ext>
                </a:extLst>
              </a:tr>
              <a:tr h="477803">
                <a:tc>
                  <a:txBody>
                    <a:bodyPr/>
                    <a:lstStyle/>
                    <a:p>
                      <a:pPr marL="0" marR="0" algn="ctr">
                        <a:lnSpc>
                          <a:spcPct val="150000"/>
                        </a:lnSpc>
                        <a:spcBef>
                          <a:spcPts val="0"/>
                        </a:spcBef>
                        <a:spcAft>
                          <a:spcPts val="0"/>
                        </a:spcAft>
                      </a:pPr>
                      <a:r>
                        <a:rPr lang="en-US" sz="2000" dirty="0">
                          <a:effectLst/>
                        </a:rPr>
                        <a:t>2016</a:t>
                      </a:r>
                      <a:endParaRPr lang="en-US" sz="2000">
                        <a:effectLst/>
                        <a:latin typeface="Calibri"/>
                        <a:ea typeface="Calibri" panose="020F0502020204030204" pitchFamily="34" charset="0"/>
                      </a:endParaRPr>
                    </a:p>
                  </a:txBody>
                  <a:tcPr marL="68580" marR="68580" marT="0" marB="0"/>
                </a:tc>
                <a:tc>
                  <a:txBody>
                    <a:bodyPr/>
                    <a:lstStyle/>
                    <a:p>
                      <a:pPr marL="0" marR="0" algn="ctr">
                        <a:lnSpc>
                          <a:spcPct val="150000"/>
                        </a:lnSpc>
                        <a:spcBef>
                          <a:spcPts val="0"/>
                        </a:spcBef>
                        <a:spcAft>
                          <a:spcPts val="0"/>
                        </a:spcAft>
                      </a:pPr>
                      <a:r>
                        <a:rPr lang="en-US" sz="2000" dirty="0">
                          <a:effectLst/>
                        </a:rPr>
                        <a:t>32</a:t>
                      </a:r>
                      <a:endParaRPr lang="en-US" sz="2000">
                        <a:effectLst/>
                        <a:latin typeface="Calibri"/>
                        <a:ea typeface="Calibri" panose="020F0502020204030204" pitchFamily="34" charset="0"/>
                      </a:endParaRPr>
                    </a:p>
                  </a:txBody>
                  <a:tcPr marL="68580" marR="68580" marT="0" marB="0"/>
                </a:tc>
                <a:extLst>
                  <a:ext uri="{0D108BD9-81ED-4DB2-BD59-A6C34878D82A}">
                    <a16:rowId xmlns:a16="http://schemas.microsoft.com/office/drawing/2014/main" val="185488919"/>
                  </a:ext>
                </a:extLst>
              </a:tr>
              <a:tr h="477803">
                <a:tc>
                  <a:txBody>
                    <a:bodyPr/>
                    <a:lstStyle/>
                    <a:p>
                      <a:pPr marL="0" marR="0" algn="ctr">
                        <a:lnSpc>
                          <a:spcPct val="150000"/>
                        </a:lnSpc>
                        <a:spcBef>
                          <a:spcPts val="0"/>
                        </a:spcBef>
                        <a:spcAft>
                          <a:spcPts val="0"/>
                        </a:spcAft>
                      </a:pPr>
                      <a:r>
                        <a:rPr lang="en-US" sz="2000" dirty="0">
                          <a:effectLst/>
                        </a:rPr>
                        <a:t>2017</a:t>
                      </a:r>
                      <a:endParaRPr lang="en-US" sz="2000">
                        <a:effectLst/>
                        <a:latin typeface="Calibri"/>
                        <a:ea typeface="Calibri" panose="020F0502020204030204" pitchFamily="34" charset="0"/>
                      </a:endParaRPr>
                    </a:p>
                  </a:txBody>
                  <a:tcPr marL="68580" marR="68580" marT="0" marB="0"/>
                </a:tc>
                <a:tc>
                  <a:txBody>
                    <a:bodyPr/>
                    <a:lstStyle/>
                    <a:p>
                      <a:pPr marL="0" marR="0" algn="ctr">
                        <a:lnSpc>
                          <a:spcPct val="150000"/>
                        </a:lnSpc>
                        <a:spcBef>
                          <a:spcPts val="0"/>
                        </a:spcBef>
                        <a:spcAft>
                          <a:spcPts val="0"/>
                        </a:spcAft>
                      </a:pPr>
                      <a:r>
                        <a:rPr lang="en-US" sz="2000" dirty="0">
                          <a:effectLst/>
                        </a:rPr>
                        <a:t>54</a:t>
                      </a:r>
                      <a:endParaRPr lang="en-US" sz="2000">
                        <a:effectLst/>
                        <a:latin typeface="Calibri"/>
                        <a:ea typeface="Calibri" panose="020F0502020204030204" pitchFamily="34" charset="0"/>
                      </a:endParaRPr>
                    </a:p>
                  </a:txBody>
                  <a:tcPr marL="68580" marR="68580" marT="0" marB="0"/>
                </a:tc>
                <a:extLst>
                  <a:ext uri="{0D108BD9-81ED-4DB2-BD59-A6C34878D82A}">
                    <a16:rowId xmlns:a16="http://schemas.microsoft.com/office/drawing/2014/main" val="3613102680"/>
                  </a:ext>
                </a:extLst>
              </a:tr>
              <a:tr h="477803">
                <a:tc>
                  <a:txBody>
                    <a:bodyPr/>
                    <a:lstStyle/>
                    <a:p>
                      <a:pPr marL="0" marR="0" algn="ctr">
                        <a:lnSpc>
                          <a:spcPct val="150000"/>
                        </a:lnSpc>
                        <a:spcBef>
                          <a:spcPts val="0"/>
                        </a:spcBef>
                        <a:spcAft>
                          <a:spcPts val="0"/>
                        </a:spcAft>
                      </a:pPr>
                      <a:r>
                        <a:rPr lang="en-US" sz="2000" dirty="0">
                          <a:effectLst/>
                        </a:rPr>
                        <a:t>2018</a:t>
                      </a:r>
                      <a:endParaRPr lang="en-US" sz="2000">
                        <a:effectLst/>
                        <a:latin typeface="Calibri"/>
                        <a:ea typeface="Calibri" panose="020F0502020204030204" pitchFamily="34" charset="0"/>
                      </a:endParaRPr>
                    </a:p>
                  </a:txBody>
                  <a:tcPr marL="68580" marR="68580" marT="0" marB="0"/>
                </a:tc>
                <a:tc>
                  <a:txBody>
                    <a:bodyPr/>
                    <a:lstStyle/>
                    <a:p>
                      <a:pPr marL="0" marR="0" algn="ctr">
                        <a:lnSpc>
                          <a:spcPct val="150000"/>
                        </a:lnSpc>
                        <a:spcBef>
                          <a:spcPts val="0"/>
                        </a:spcBef>
                        <a:spcAft>
                          <a:spcPts val="0"/>
                        </a:spcAft>
                      </a:pPr>
                      <a:r>
                        <a:rPr lang="en-US" sz="2000" dirty="0">
                          <a:effectLst/>
                        </a:rPr>
                        <a:t>54</a:t>
                      </a:r>
                      <a:endParaRPr lang="en-US" sz="2000">
                        <a:effectLst/>
                        <a:latin typeface="Calibri"/>
                        <a:ea typeface="Calibri" panose="020F0502020204030204" pitchFamily="34" charset="0"/>
                      </a:endParaRPr>
                    </a:p>
                  </a:txBody>
                  <a:tcPr marL="68580" marR="68580" marT="0" marB="0"/>
                </a:tc>
                <a:extLst>
                  <a:ext uri="{0D108BD9-81ED-4DB2-BD59-A6C34878D82A}">
                    <a16:rowId xmlns:a16="http://schemas.microsoft.com/office/drawing/2014/main" val="3840206166"/>
                  </a:ext>
                </a:extLst>
              </a:tr>
              <a:tr h="477803">
                <a:tc>
                  <a:txBody>
                    <a:bodyPr/>
                    <a:lstStyle/>
                    <a:p>
                      <a:pPr marL="0" marR="0" algn="ctr">
                        <a:lnSpc>
                          <a:spcPct val="150000"/>
                        </a:lnSpc>
                        <a:spcBef>
                          <a:spcPts val="0"/>
                        </a:spcBef>
                        <a:spcAft>
                          <a:spcPts val="0"/>
                        </a:spcAft>
                      </a:pPr>
                      <a:r>
                        <a:rPr lang="en-US" sz="2000" dirty="0">
                          <a:effectLst/>
                        </a:rPr>
                        <a:t>2019</a:t>
                      </a:r>
                      <a:endParaRPr lang="en-US" sz="2000">
                        <a:effectLst/>
                        <a:latin typeface="Calibri"/>
                        <a:ea typeface="Calibri" panose="020F0502020204030204" pitchFamily="34" charset="0"/>
                      </a:endParaRPr>
                    </a:p>
                  </a:txBody>
                  <a:tcPr marL="68580" marR="68580" marT="0" marB="0"/>
                </a:tc>
                <a:tc>
                  <a:txBody>
                    <a:bodyPr/>
                    <a:lstStyle/>
                    <a:p>
                      <a:pPr marL="0" marR="0" algn="ctr">
                        <a:lnSpc>
                          <a:spcPct val="150000"/>
                        </a:lnSpc>
                        <a:spcBef>
                          <a:spcPts val="0"/>
                        </a:spcBef>
                        <a:spcAft>
                          <a:spcPts val="0"/>
                        </a:spcAft>
                      </a:pPr>
                      <a:r>
                        <a:rPr lang="en-US" sz="2000" dirty="0">
                          <a:effectLst/>
                        </a:rPr>
                        <a:t>36</a:t>
                      </a:r>
                      <a:endParaRPr lang="en-US" sz="2000">
                        <a:effectLst/>
                        <a:latin typeface="Calibri"/>
                        <a:ea typeface="Calibri" panose="020F0502020204030204" pitchFamily="34" charset="0"/>
                      </a:endParaRPr>
                    </a:p>
                  </a:txBody>
                  <a:tcPr marL="68580" marR="68580" marT="0" marB="0"/>
                </a:tc>
                <a:extLst>
                  <a:ext uri="{0D108BD9-81ED-4DB2-BD59-A6C34878D82A}">
                    <a16:rowId xmlns:a16="http://schemas.microsoft.com/office/drawing/2014/main" val="2320584800"/>
                  </a:ext>
                </a:extLst>
              </a:tr>
              <a:tr h="477803">
                <a:tc>
                  <a:txBody>
                    <a:bodyPr/>
                    <a:lstStyle/>
                    <a:p>
                      <a:pPr marL="0" marR="0" algn="ctr">
                        <a:lnSpc>
                          <a:spcPct val="150000"/>
                        </a:lnSpc>
                        <a:spcBef>
                          <a:spcPts val="0"/>
                        </a:spcBef>
                        <a:spcAft>
                          <a:spcPts val="0"/>
                        </a:spcAft>
                      </a:pPr>
                      <a:r>
                        <a:rPr lang="en-US" sz="2000" dirty="0">
                          <a:effectLst/>
                        </a:rPr>
                        <a:t>2020</a:t>
                      </a:r>
                      <a:endParaRPr lang="en-US" sz="2000">
                        <a:effectLst/>
                        <a:latin typeface="Calibri"/>
                        <a:ea typeface="Calibri" panose="020F0502020204030204" pitchFamily="34" charset="0"/>
                      </a:endParaRPr>
                    </a:p>
                  </a:txBody>
                  <a:tcPr marL="68580" marR="68580" marT="0" marB="0"/>
                </a:tc>
                <a:tc>
                  <a:txBody>
                    <a:bodyPr/>
                    <a:lstStyle/>
                    <a:p>
                      <a:pPr marL="0" marR="0" algn="ctr">
                        <a:lnSpc>
                          <a:spcPct val="150000"/>
                        </a:lnSpc>
                        <a:spcBef>
                          <a:spcPts val="0"/>
                        </a:spcBef>
                        <a:spcAft>
                          <a:spcPts val="0"/>
                        </a:spcAft>
                      </a:pPr>
                      <a:r>
                        <a:rPr lang="en-US" sz="2000" dirty="0">
                          <a:effectLst/>
                        </a:rPr>
                        <a:t>17</a:t>
                      </a:r>
                      <a:endParaRPr lang="en-US" sz="2000">
                        <a:effectLst/>
                        <a:latin typeface="Calibri"/>
                        <a:ea typeface="Calibri" panose="020F0502020204030204" pitchFamily="34" charset="0"/>
                      </a:endParaRPr>
                    </a:p>
                  </a:txBody>
                  <a:tcPr marL="68580" marR="68580" marT="0" marB="0"/>
                </a:tc>
                <a:extLst>
                  <a:ext uri="{0D108BD9-81ED-4DB2-BD59-A6C34878D82A}">
                    <a16:rowId xmlns:a16="http://schemas.microsoft.com/office/drawing/2014/main" val="2239986885"/>
                  </a:ext>
                </a:extLst>
              </a:tr>
              <a:tr h="436760">
                <a:tc>
                  <a:txBody>
                    <a:bodyPr/>
                    <a:lstStyle/>
                    <a:p>
                      <a:pPr marL="0" marR="0" algn="ctr">
                        <a:lnSpc>
                          <a:spcPct val="150000"/>
                        </a:lnSpc>
                        <a:spcBef>
                          <a:spcPts val="0"/>
                        </a:spcBef>
                        <a:spcAft>
                          <a:spcPts val="0"/>
                        </a:spcAft>
                      </a:pPr>
                      <a:r>
                        <a:rPr lang="en-US" sz="2000" dirty="0">
                          <a:effectLst/>
                        </a:rPr>
                        <a:t>2021</a:t>
                      </a:r>
                      <a:endParaRPr lang="en-US" sz="2000">
                        <a:effectLst/>
                        <a:latin typeface="Calibri"/>
                        <a:ea typeface="Calibri" panose="020F0502020204030204" pitchFamily="34" charset="0"/>
                      </a:endParaRPr>
                    </a:p>
                  </a:txBody>
                  <a:tcPr marL="68580" marR="68580" marT="0" marB="0"/>
                </a:tc>
                <a:tc>
                  <a:txBody>
                    <a:bodyPr/>
                    <a:lstStyle/>
                    <a:p>
                      <a:pPr marL="0" marR="0" algn="ctr">
                        <a:lnSpc>
                          <a:spcPct val="150000"/>
                        </a:lnSpc>
                        <a:spcBef>
                          <a:spcPts val="0"/>
                        </a:spcBef>
                        <a:spcAft>
                          <a:spcPts val="0"/>
                        </a:spcAft>
                      </a:pPr>
                      <a:r>
                        <a:rPr lang="en-US" sz="2000" dirty="0">
                          <a:effectLst/>
                        </a:rPr>
                        <a:t>9</a:t>
                      </a:r>
                      <a:endParaRPr lang="en-US" sz="2000">
                        <a:effectLst/>
                        <a:latin typeface="Calibri"/>
                        <a:ea typeface="Calibri" panose="020F0502020204030204" pitchFamily="34" charset="0"/>
                      </a:endParaRPr>
                    </a:p>
                  </a:txBody>
                  <a:tcPr marL="68580" marR="68580" marT="0" marB="0"/>
                </a:tc>
                <a:extLst>
                  <a:ext uri="{0D108BD9-81ED-4DB2-BD59-A6C34878D82A}">
                    <a16:rowId xmlns:a16="http://schemas.microsoft.com/office/drawing/2014/main" val="280815834"/>
                  </a:ext>
                </a:extLst>
              </a:tr>
              <a:tr h="477803">
                <a:tc>
                  <a:txBody>
                    <a:bodyPr/>
                    <a:lstStyle/>
                    <a:p>
                      <a:pPr marL="0" marR="0" algn="ctr">
                        <a:lnSpc>
                          <a:spcPct val="150000"/>
                        </a:lnSpc>
                        <a:spcBef>
                          <a:spcPts val="0"/>
                        </a:spcBef>
                        <a:spcAft>
                          <a:spcPts val="0"/>
                        </a:spcAft>
                      </a:pPr>
                      <a:r>
                        <a:rPr lang="en-US" sz="2000" dirty="0">
                          <a:effectLst/>
                        </a:rPr>
                        <a:t>2022</a:t>
                      </a:r>
                      <a:endParaRPr lang="en-US" sz="2000">
                        <a:effectLst/>
                        <a:latin typeface="Calibri"/>
                        <a:ea typeface="Calibri" panose="020F0502020204030204" pitchFamily="34" charset="0"/>
                      </a:endParaRPr>
                    </a:p>
                  </a:txBody>
                  <a:tcPr marL="68580" marR="68580" marT="0" marB="0"/>
                </a:tc>
                <a:tc>
                  <a:txBody>
                    <a:bodyPr/>
                    <a:lstStyle/>
                    <a:p>
                      <a:pPr marL="0" marR="0" algn="ctr">
                        <a:lnSpc>
                          <a:spcPct val="150000"/>
                        </a:lnSpc>
                        <a:spcBef>
                          <a:spcPts val="0"/>
                        </a:spcBef>
                        <a:spcAft>
                          <a:spcPts val="0"/>
                        </a:spcAft>
                      </a:pPr>
                      <a:r>
                        <a:rPr lang="en-US" sz="2000" dirty="0">
                          <a:effectLst/>
                        </a:rPr>
                        <a:t>11</a:t>
                      </a:r>
                      <a:endParaRPr lang="en-US" sz="2000">
                        <a:effectLst/>
                        <a:latin typeface="Calibri"/>
                        <a:ea typeface="Calibri" panose="020F0502020204030204" pitchFamily="34" charset="0"/>
                      </a:endParaRPr>
                    </a:p>
                  </a:txBody>
                  <a:tcPr marL="68580" marR="68580" marT="0" marB="0"/>
                </a:tc>
                <a:extLst>
                  <a:ext uri="{0D108BD9-81ED-4DB2-BD59-A6C34878D82A}">
                    <a16:rowId xmlns:a16="http://schemas.microsoft.com/office/drawing/2014/main" val="1655645617"/>
                  </a:ext>
                </a:extLst>
              </a:tr>
            </a:tbl>
          </a:graphicData>
        </a:graphic>
      </p:graphicFrame>
    </p:spTree>
    <p:extLst>
      <p:ext uri="{BB962C8B-B14F-4D97-AF65-F5344CB8AC3E}">
        <p14:creationId xmlns:p14="http://schemas.microsoft.com/office/powerpoint/2010/main" val="4202043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erson holding a dog&#10;&#10;Description automatically generated">
            <a:extLst>
              <a:ext uri="{FF2B5EF4-FFF2-40B4-BE49-F238E27FC236}">
                <a16:creationId xmlns:a16="http://schemas.microsoft.com/office/drawing/2014/main" id="{6CDB03F6-5270-609F-DAB0-66B1BA8A15AA}"/>
              </a:ext>
            </a:extLst>
          </p:cNvPr>
          <p:cNvPicPr>
            <a:picLocks noChangeAspect="1"/>
          </p:cNvPicPr>
          <p:nvPr/>
        </p:nvPicPr>
        <p:blipFill>
          <a:blip r:embed="rId3"/>
          <a:stretch>
            <a:fillRect/>
          </a:stretch>
        </p:blipFill>
        <p:spPr>
          <a:xfrm>
            <a:off x="1490030" y="1515374"/>
            <a:ext cx="2929033" cy="4387969"/>
          </a:xfrm>
          <a:prstGeom prst="rect">
            <a:avLst/>
          </a:prstGeom>
        </p:spPr>
      </p:pic>
      <p:pic>
        <p:nvPicPr>
          <p:cNvPr id="3" name="Picture 3" descr="A person holding a dog&#10;&#10;Description automatically generated">
            <a:extLst>
              <a:ext uri="{FF2B5EF4-FFF2-40B4-BE49-F238E27FC236}">
                <a16:creationId xmlns:a16="http://schemas.microsoft.com/office/drawing/2014/main" id="{BA80FB49-346B-58E7-3BED-26DA4C407ACC}"/>
              </a:ext>
            </a:extLst>
          </p:cNvPr>
          <p:cNvPicPr>
            <a:picLocks noChangeAspect="1"/>
          </p:cNvPicPr>
          <p:nvPr/>
        </p:nvPicPr>
        <p:blipFill>
          <a:blip r:embed="rId4"/>
          <a:stretch>
            <a:fillRect/>
          </a:stretch>
        </p:blipFill>
        <p:spPr>
          <a:xfrm rot="5400000">
            <a:off x="4065916" y="2057400"/>
            <a:ext cx="4433976" cy="3260784"/>
          </a:xfrm>
          <a:prstGeom prst="rect">
            <a:avLst/>
          </a:prstGeom>
        </p:spPr>
      </p:pic>
    </p:spTree>
    <p:extLst>
      <p:ext uri="{BB962C8B-B14F-4D97-AF65-F5344CB8AC3E}">
        <p14:creationId xmlns:p14="http://schemas.microsoft.com/office/powerpoint/2010/main" val="488438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1057"/>
          <a:stretch/>
        </p:blipFill>
        <p:spPr>
          <a:xfrm>
            <a:off x="0" y="-1"/>
            <a:ext cx="9144000" cy="6853835"/>
          </a:xfrm>
          <a:prstGeom prst="rect">
            <a:avLst/>
          </a:prstGeom>
        </p:spPr>
      </p:pic>
    </p:spTree>
    <p:extLst>
      <p:ext uri="{BB962C8B-B14F-4D97-AF65-F5344CB8AC3E}">
        <p14:creationId xmlns:p14="http://schemas.microsoft.com/office/powerpoint/2010/main" val="1109654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19200" y="404348"/>
            <a:ext cx="7543800" cy="98001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595959"/>
                </a:solidFill>
                <a:effectLst/>
                <a:uLnTx/>
                <a:uFillTx/>
                <a:ea typeface="+mj-ea"/>
                <a:cs typeface="Gotham-Bold"/>
              </a:rPr>
              <a:t>Selection Principals</a:t>
            </a:r>
          </a:p>
        </p:txBody>
      </p:sp>
      <p:sp>
        <p:nvSpPr>
          <p:cNvPr id="3" name="Subtitle 2"/>
          <p:cNvSpPr txBox="1">
            <a:spLocks/>
          </p:cNvSpPr>
          <p:nvPr/>
        </p:nvSpPr>
        <p:spPr>
          <a:xfrm>
            <a:off x="1219200" y="1384366"/>
            <a:ext cx="7340600" cy="1107621"/>
          </a:xfrm>
          <a:prstGeom prst="rect">
            <a:avLst/>
          </a:prstGeom>
        </p:spPr>
        <p:txBody>
          <a:bodyPr vert="horz" lIns="91440" tIns="45720" rIns="91440" bIns="45720" rtlCol="0">
            <a:normAutofit/>
          </a:bodyPr>
          <a:lstStyle/>
          <a:p>
            <a:pPr lvl="0" algn="ctr">
              <a:lnSpc>
                <a:spcPct val="130000"/>
              </a:lnSpc>
              <a:spcBef>
                <a:spcPct val="20000"/>
              </a:spcBef>
            </a:pPr>
            <a:r>
              <a:rPr lang="en-US" sz="3200" dirty="0">
                <a:solidFill>
                  <a:srgbClr val="595959"/>
                </a:solidFill>
                <a:latin typeface="Arial" panose="020B0604020202020204" pitchFamily="34" charset="0"/>
                <a:cs typeface="Arial" panose="020B0604020202020204" pitchFamily="34" charset="0"/>
              </a:rPr>
              <a:t>You Can’t Select For Everything!</a:t>
            </a:r>
            <a:endParaRPr kumimoji="0" lang="en-US" sz="3200" b="0" i="0" u="none" strike="noStrike" kern="1200" cap="none" spc="0" normalizeH="0" baseline="0" noProof="0" dirty="0">
              <a:ln>
                <a:noFill/>
              </a:ln>
              <a:solidFill>
                <a:srgbClr val="595959"/>
              </a:solidFill>
              <a:effectLst/>
              <a:uLnTx/>
              <a:uFillTx/>
              <a:latin typeface="Arial" panose="020B0604020202020204" pitchFamily="34" charset="0"/>
              <a:cs typeface="Arial" panose="020B0604020202020204" pitchFamily="34" charset="0"/>
            </a:endParaRPr>
          </a:p>
        </p:txBody>
      </p:sp>
      <p:sp>
        <p:nvSpPr>
          <p:cNvPr id="4" name="Subtitle 2"/>
          <p:cNvSpPr txBox="1">
            <a:spLocks/>
          </p:cNvSpPr>
          <p:nvPr/>
        </p:nvSpPr>
        <p:spPr>
          <a:xfrm>
            <a:off x="584200" y="2368758"/>
            <a:ext cx="6946900" cy="3847702"/>
          </a:xfrm>
          <a:prstGeom prst="rect">
            <a:avLst/>
          </a:prstGeom>
        </p:spPr>
        <p:txBody>
          <a:bodyPr vert="horz" lIns="91440" tIns="45720" rIns="91440" bIns="45720" rtlCol="0">
            <a:normAutofit fontScale="85000" lnSpcReduction="20000"/>
          </a:bodyPr>
          <a:lstStyle/>
          <a:p>
            <a:pPr marL="457200" lvl="0" indent="-457200">
              <a:lnSpc>
                <a:spcPct val="120000"/>
              </a:lnSpc>
              <a:spcBef>
                <a:spcPct val="20000"/>
              </a:spcBef>
              <a:buFont typeface="Arial"/>
              <a:buChar char="•"/>
            </a:pPr>
            <a:r>
              <a:rPr lang="en-US" sz="2800" dirty="0">
                <a:solidFill>
                  <a:schemeClr val="tx1">
                    <a:lumMod val="65000"/>
                    <a:lumOff val="35000"/>
                  </a:schemeClr>
                </a:solidFill>
                <a:latin typeface="Arial" panose="020B0604020202020204" pitchFamily="34" charset="0"/>
                <a:cs typeface="Arial" panose="020B0604020202020204" pitchFamily="34" charset="0"/>
              </a:rPr>
              <a:t>Choose your selection traits</a:t>
            </a:r>
            <a:br>
              <a:rPr lang="en-US" sz="2800" dirty="0">
                <a:solidFill>
                  <a:schemeClr val="tx1">
                    <a:lumMod val="65000"/>
                    <a:lumOff val="35000"/>
                  </a:schemeClr>
                </a:solidFill>
                <a:latin typeface="Arial" panose="020B0604020202020204" pitchFamily="34" charset="0"/>
                <a:cs typeface="Arial" panose="020B0604020202020204" pitchFamily="34" charset="0"/>
              </a:rPr>
            </a:br>
            <a:endParaRPr lang="en-US" sz="2800" dirty="0">
              <a:solidFill>
                <a:schemeClr val="tx1">
                  <a:lumMod val="65000"/>
                  <a:lumOff val="35000"/>
                </a:schemeClr>
              </a:solidFill>
              <a:latin typeface="Arial" panose="020B0604020202020204" pitchFamily="34" charset="0"/>
              <a:cs typeface="Arial" panose="020B0604020202020204" pitchFamily="34" charset="0"/>
            </a:endParaRPr>
          </a:p>
          <a:p>
            <a:pPr marL="457200" lvl="0" indent="-457200">
              <a:lnSpc>
                <a:spcPct val="120000"/>
              </a:lnSpc>
              <a:spcBef>
                <a:spcPct val="20000"/>
              </a:spcBef>
              <a:buFont typeface="Arial"/>
              <a:buChar char="•"/>
            </a:pPr>
            <a:r>
              <a:rPr lang="en-US" sz="2800" dirty="0">
                <a:solidFill>
                  <a:schemeClr val="tx1">
                    <a:lumMod val="65000"/>
                    <a:lumOff val="35000"/>
                  </a:schemeClr>
                </a:solidFill>
                <a:latin typeface="Arial" panose="020B0604020202020204" pitchFamily="34" charset="0"/>
                <a:cs typeface="Arial" panose="020B0604020202020204" pitchFamily="34" charset="0"/>
              </a:rPr>
              <a:t>Prioritize your traits</a:t>
            </a:r>
            <a:br>
              <a:rPr lang="en-US" sz="2800" dirty="0">
                <a:solidFill>
                  <a:schemeClr val="tx1">
                    <a:lumMod val="65000"/>
                    <a:lumOff val="35000"/>
                  </a:schemeClr>
                </a:solidFill>
                <a:latin typeface="Arial" panose="020B0604020202020204" pitchFamily="34" charset="0"/>
                <a:cs typeface="Arial" panose="020B0604020202020204" pitchFamily="34" charset="0"/>
              </a:rPr>
            </a:br>
            <a:endParaRPr lang="en-US" sz="2800" dirty="0">
              <a:solidFill>
                <a:schemeClr val="tx1">
                  <a:lumMod val="65000"/>
                  <a:lumOff val="35000"/>
                </a:schemeClr>
              </a:solidFill>
              <a:latin typeface="Arial" panose="020B0604020202020204" pitchFamily="34" charset="0"/>
              <a:cs typeface="Arial" panose="020B0604020202020204" pitchFamily="34" charset="0"/>
            </a:endParaRPr>
          </a:p>
          <a:p>
            <a:pPr marL="457200" lvl="0" indent="-457200">
              <a:lnSpc>
                <a:spcPct val="120000"/>
              </a:lnSpc>
              <a:spcBef>
                <a:spcPct val="20000"/>
              </a:spcBef>
              <a:buFont typeface="Arial"/>
              <a:buChar char="•"/>
            </a:pPr>
            <a:r>
              <a:rPr lang="en-US" sz="2800" dirty="0">
                <a:solidFill>
                  <a:schemeClr val="tx1">
                    <a:lumMod val="65000"/>
                    <a:lumOff val="35000"/>
                  </a:schemeClr>
                </a:solidFill>
                <a:latin typeface="Arial" panose="020B0604020202020204" pitchFamily="34" charset="0"/>
                <a:cs typeface="Arial" panose="020B0604020202020204" pitchFamily="34" charset="0"/>
              </a:rPr>
              <a:t>Choose your selection method</a:t>
            </a:r>
          </a:p>
          <a:p>
            <a:pPr marL="457200" lvl="0" indent="-457200">
              <a:lnSpc>
                <a:spcPct val="120000"/>
              </a:lnSpc>
              <a:spcBef>
                <a:spcPct val="20000"/>
              </a:spcBef>
              <a:buFont typeface="Arial"/>
              <a:buChar char="•"/>
            </a:pPr>
            <a:endParaRPr lang="en-US" sz="2800" dirty="0">
              <a:solidFill>
                <a:schemeClr val="tx1">
                  <a:lumMod val="65000"/>
                  <a:lumOff val="35000"/>
                </a:schemeClr>
              </a:solidFill>
              <a:latin typeface="Arial" panose="020B0604020202020204" pitchFamily="34" charset="0"/>
              <a:cs typeface="Arial" panose="020B0604020202020204" pitchFamily="34" charset="0"/>
            </a:endParaRPr>
          </a:p>
          <a:p>
            <a:pPr marL="457200" lvl="0" indent="-457200">
              <a:lnSpc>
                <a:spcPct val="120000"/>
              </a:lnSpc>
              <a:spcBef>
                <a:spcPct val="20000"/>
              </a:spcBef>
              <a:buFont typeface="Arial"/>
              <a:buChar char="•"/>
            </a:pPr>
            <a:r>
              <a:rPr lang="en-US" sz="2800" dirty="0">
                <a:solidFill>
                  <a:schemeClr val="tx1">
                    <a:lumMod val="65000"/>
                    <a:lumOff val="35000"/>
                  </a:schemeClr>
                </a:solidFill>
                <a:latin typeface="Arial" panose="020B0604020202020204" pitchFamily="34" charset="0"/>
                <a:cs typeface="Arial" panose="020B0604020202020204" pitchFamily="34" charset="0"/>
              </a:rPr>
              <a:t>Determine selection intensity</a:t>
            </a:r>
          </a:p>
          <a:p>
            <a:pPr marL="457200" lvl="0" indent="-457200">
              <a:lnSpc>
                <a:spcPct val="120000"/>
              </a:lnSpc>
              <a:spcBef>
                <a:spcPct val="20000"/>
              </a:spcBef>
              <a:buFont typeface="Arial"/>
              <a:buChar char="•"/>
            </a:pPr>
            <a:endParaRPr lang="en-US" sz="2800" dirty="0">
              <a:solidFill>
                <a:schemeClr val="tx1">
                  <a:lumMod val="65000"/>
                  <a:lumOff val="35000"/>
                </a:schemeClr>
              </a:solidFill>
              <a:latin typeface="Arial" panose="020B0604020202020204" pitchFamily="34" charset="0"/>
              <a:cs typeface="Arial" panose="020B0604020202020204" pitchFamily="34" charset="0"/>
            </a:endParaRPr>
          </a:p>
          <a:p>
            <a:pPr marL="457200" lvl="0" indent="-457200">
              <a:lnSpc>
                <a:spcPct val="120000"/>
              </a:lnSpc>
              <a:spcBef>
                <a:spcPct val="20000"/>
              </a:spcBef>
              <a:buFont typeface="Arial"/>
              <a:buChar char="•"/>
            </a:pPr>
            <a:r>
              <a:rPr lang="en-US" sz="2800" dirty="0">
                <a:solidFill>
                  <a:schemeClr val="tx1">
                    <a:lumMod val="65000"/>
                    <a:lumOff val="35000"/>
                  </a:schemeClr>
                </a:solidFill>
                <a:latin typeface="Arial" panose="020B0604020202020204" pitchFamily="34" charset="0"/>
                <a:cs typeface="Arial" panose="020B0604020202020204" pitchFamily="34" charset="0"/>
              </a:rPr>
              <a:t>Calculate Estimated Breeding Values</a:t>
            </a:r>
          </a:p>
          <a:p>
            <a:pPr marL="457200" lvl="0" indent="-457200">
              <a:lnSpc>
                <a:spcPct val="120000"/>
              </a:lnSpc>
              <a:spcBef>
                <a:spcPct val="20000"/>
              </a:spcBef>
              <a:buFont typeface="Arial"/>
              <a:buChar char="•"/>
            </a:pPr>
            <a:endParaRPr lang="en-US" sz="1400" dirty="0">
              <a:solidFill>
                <a:schemeClr val="tx1">
                  <a:lumMod val="65000"/>
                  <a:lumOff val="35000"/>
                </a:schemeClr>
              </a:solidFill>
              <a:latin typeface="Gotham"/>
              <a:cs typeface="Gotham"/>
            </a:endParaRPr>
          </a:p>
        </p:txBody>
      </p:sp>
    </p:spTree>
    <p:extLst>
      <p:ext uri="{BB962C8B-B14F-4D97-AF65-F5344CB8AC3E}">
        <p14:creationId xmlns:p14="http://schemas.microsoft.com/office/powerpoint/2010/main" val="1120618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3" y="0"/>
            <a:ext cx="9159267" cy="6858000"/>
          </a:xfrm>
          <a:prstGeom prst="rect">
            <a:avLst/>
          </a:prstGeom>
        </p:spPr>
      </p:pic>
    </p:spTree>
    <p:extLst>
      <p:ext uri="{BB962C8B-B14F-4D97-AF65-F5344CB8AC3E}">
        <p14:creationId xmlns:p14="http://schemas.microsoft.com/office/powerpoint/2010/main" val="3634719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3204" b="9218"/>
          <a:stretch/>
        </p:blipFill>
        <p:spPr>
          <a:xfrm>
            <a:off x="0" y="-1"/>
            <a:ext cx="9143999" cy="6858001"/>
          </a:xfrm>
          <a:prstGeom prst="rect">
            <a:avLst/>
          </a:prstGeom>
        </p:spPr>
      </p:pic>
    </p:spTree>
    <p:extLst>
      <p:ext uri="{BB962C8B-B14F-4D97-AF65-F5344CB8AC3E}">
        <p14:creationId xmlns:p14="http://schemas.microsoft.com/office/powerpoint/2010/main" val="755164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4EA5FB6-A650-3942-F37E-8DF68FC17533}"/>
              </a:ext>
            </a:extLst>
          </p:cNvPr>
          <p:cNvSpPr txBox="1">
            <a:spLocks/>
          </p:cNvSpPr>
          <p:nvPr/>
        </p:nvSpPr>
        <p:spPr>
          <a:xfrm>
            <a:off x="800100" y="361043"/>
            <a:ext cx="7543800" cy="98001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b="1" dirty="0">
                <a:solidFill>
                  <a:srgbClr val="595959"/>
                </a:solidFill>
                <a:ea typeface="+mj-ea"/>
                <a:cs typeface="Gotham-Bold"/>
              </a:rPr>
              <a:t>2001</a:t>
            </a:r>
            <a:r>
              <a:rPr kumimoji="0" lang="en-US" sz="4400" b="1" i="0" u="none" strike="noStrike" kern="1200" cap="none" spc="0" normalizeH="0" baseline="0" noProof="0" dirty="0">
                <a:ln>
                  <a:noFill/>
                </a:ln>
                <a:solidFill>
                  <a:srgbClr val="595959"/>
                </a:solidFill>
                <a:effectLst/>
                <a:uLnTx/>
                <a:uFillTx/>
                <a:ea typeface="+mj-ea"/>
                <a:cs typeface="Gotham-Bold"/>
              </a:rPr>
              <a:t>-2017</a:t>
            </a:r>
          </a:p>
        </p:txBody>
      </p:sp>
      <p:graphicFrame>
        <p:nvGraphicFramePr>
          <p:cNvPr id="5" name="Chart 4">
            <a:extLst>
              <a:ext uri="{FF2B5EF4-FFF2-40B4-BE49-F238E27FC236}">
                <a16:creationId xmlns:a16="http://schemas.microsoft.com/office/drawing/2014/main" id="{4970ED5C-F1A2-4854-905F-22D6E3C577BC}"/>
              </a:ext>
            </a:extLst>
          </p:cNvPr>
          <p:cNvGraphicFramePr>
            <a:graphicFrameLocks/>
          </p:cNvGraphicFramePr>
          <p:nvPr>
            <p:extLst>
              <p:ext uri="{D42A27DB-BD31-4B8C-83A1-F6EECF244321}">
                <p14:modId xmlns:p14="http://schemas.microsoft.com/office/powerpoint/2010/main" val="677745692"/>
              </p:ext>
            </p:extLst>
          </p:nvPr>
        </p:nvGraphicFramePr>
        <p:xfrm>
          <a:off x="357353" y="1521207"/>
          <a:ext cx="8238960" cy="45853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91229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19200" y="665843"/>
            <a:ext cx="7543800" cy="98001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595959"/>
                </a:solidFill>
                <a:effectLst/>
                <a:uLnTx/>
                <a:uFillTx/>
                <a:ea typeface="+mj-ea"/>
                <a:cs typeface="Gotham-Bold"/>
              </a:rPr>
              <a:t>Selection Principals</a:t>
            </a:r>
          </a:p>
        </p:txBody>
      </p:sp>
      <p:sp>
        <p:nvSpPr>
          <p:cNvPr id="4" name="Subtitle 2"/>
          <p:cNvSpPr txBox="1">
            <a:spLocks/>
          </p:cNvSpPr>
          <p:nvPr/>
        </p:nvSpPr>
        <p:spPr>
          <a:xfrm>
            <a:off x="1240220" y="2156535"/>
            <a:ext cx="6663559" cy="4035622"/>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2400" b="1" dirty="0">
                <a:solidFill>
                  <a:srgbClr val="AE0439"/>
                </a:solidFill>
                <a:latin typeface="Arial" panose="020B0604020202020204" pitchFamily="34" charset="0"/>
                <a:cs typeface="Arial" panose="020B0604020202020204" pitchFamily="34" charset="0"/>
              </a:rPr>
              <a:t>Choose your selection traits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lang="en-US" sz="2400" b="1" dirty="0">
              <a:solidFill>
                <a:srgbClr val="AE0439"/>
              </a:solidFill>
              <a:latin typeface="Arial" panose="020B0604020202020204" pitchFamily="34" charset="0"/>
              <a:cs typeface="Arial" panose="020B0604020202020204" pitchFamily="34" charset="0"/>
            </a:endParaRPr>
          </a:p>
          <a:p>
            <a:pPr marL="800100" lvl="1" indent="-342900">
              <a:spcBef>
                <a:spcPct val="20000"/>
              </a:spcBef>
              <a:buFont typeface="Arial"/>
              <a:buChar char="•"/>
              <a:defRPr/>
            </a:pPr>
            <a:r>
              <a:rPr kumimoji="0" lang="en-US" sz="2400" b="0" i="0" u="none" strike="noStrike" kern="1200" cap="none" spc="0" normalizeH="0" baseline="0" noProof="0" dirty="0">
                <a:ln>
                  <a:noFill/>
                </a:ln>
                <a:solidFill>
                  <a:srgbClr val="595959"/>
                </a:solidFill>
                <a:effectLst/>
                <a:uLnTx/>
                <a:uFillTx/>
                <a:latin typeface="Arial"/>
                <a:ea typeface="+mn-ea"/>
                <a:cs typeface="+mn-cs"/>
              </a:rPr>
              <a:t>Is the trait inherited?</a:t>
            </a:r>
          </a:p>
          <a:p>
            <a:pPr marL="800100" lvl="1" indent="-342900">
              <a:spcBef>
                <a:spcPct val="20000"/>
              </a:spcBef>
              <a:buFont typeface="Arial"/>
              <a:buChar char="•"/>
              <a:defRPr/>
            </a:pPr>
            <a:endParaRPr kumimoji="0" lang="en-US" sz="2400" b="0" i="0" u="none" strike="noStrike" kern="1200" cap="none" spc="0" normalizeH="0" baseline="0" noProof="0" dirty="0">
              <a:ln>
                <a:noFill/>
              </a:ln>
              <a:solidFill>
                <a:srgbClr val="595959"/>
              </a:solidFill>
              <a:effectLst/>
              <a:uLnTx/>
              <a:uFillTx/>
              <a:latin typeface="Arial"/>
              <a:ea typeface="+mn-ea"/>
              <a:cs typeface="+mn-cs"/>
            </a:endParaRPr>
          </a:p>
          <a:p>
            <a:pPr marL="800100" lvl="1" indent="-342900">
              <a:spcBef>
                <a:spcPct val="20000"/>
              </a:spcBef>
              <a:buFont typeface="Arial"/>
              <a:buChar char="•"/>
              <a:defRPr/>
            </a:pPr>
            <a:r>
              <a:rPr lang="en-US" sz="2400" dirty="0">
                <a:solidFill>
                  <a:srgbClr val="595959"/>
                </a:solidFill>
                <a:latin typeface="Arial"/>
              </a:rPr>
              <a:t>To what degree?</a:t>
            </a:r>
          </a:p>
          <a:p>
            <a:pPr marL="1257300" lvl="2" indent="-342900">
              <a:spcBef>
                <a:spcPct val="20000"/>
              </a:spcBef>
              <a:buFont typeface="Arial"/>
              <a:buChar char="•"/>
              <a:defRPr/>
            </a:pPr>
            <a:r>
              <a:rPr kumimoji="0" lang="en-US" sz="2400" b="0" i="0" u="none" strike="noStrike" kern="1200" cap="none" spc="0" normalizeH="0" baseline="0" noProof="0" dirty="0">
                <a:ln>
                  <a:noFill/>
                </a:ln>
                <a:solidFill>
                  <a:srgbClr val="595959"/>
                </a:solidFill>
                <a:effectLst/>
                <a:uLnTx/>
                <a:uFillTx/>
                <a:latin typeface="Arial"/>
                <a:ea typeface="+mn-ea"/>
                <a:cs typeface="+mn-cs"/>
              </a:rPr>
              <a:t>Range is from 0 to 1</a:t>
            </a:r>
          </a:p>
          <a:p>
            <a:pPr lvl="2">
              <a:spcBef>
                <a:spcPct val="20000"/>
              </a:spcBef>
              <a:defRPr/>
            </a:pPr>
            <a:endParaRPr kumimoji="0" lang="en-US" sz="2400" b="0" i="0" u="none" strike="noStrike" kern="1200" cap="none" spc="0" normalizeH="0" baseline="0" noProof="0" dirty="0">
              <a:ln>
                <a:noFill/>
              </a:ln>
              <a:solidFill>
                <a:srgbClr val="595959"/>
              </a:solidFill>
              <a:effectLst/>
              <a:uLnTx/>
              <a:uFillTx/>
              <a:latin typeface="Arial"/>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srgbClr val="595959"/>
                </a:solidFill>
                <a:effectLst/>
                <a:uLnTx/>
                <a:uFillTx/>
                <a:latin typeface="Arial"/>
                <a:ea typeface="+mn-ea"/>
                <a:cs typeface="+mn-cs"/>
              </a:rPr>
              <a:t>GDB Entropion heritability is 0.66</a:t>
            </a:r>
            <a:br>
              <a:rPr lang="en-US" sz="2400" dirty="0">
                <a:solidFill>
                  <a:srgbClr val="AE0439"/>
                </a:solidFill>
                <a:latin typeface="Arial" panose="020B0604020202020204" pitchFamily="34" charset="0"/>
                <a:cs typeface="Arial" panose="020B0604020202020204" pitchFamily="34" charset="0"/>
              </a:rPr>
            </a:br>
            <a:endParaRPr lang="en-US" sz="2400" dirty="0">
              <a:solidFill>
                <a:srgbClr val="AE043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6643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595959"/>
                </a:solidFill>
              </a:rPr>
              <a:t>Traits at GDB</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18115712"/>
              </p:ext>
            </p:extLst>
          </p:nvPr>
        </p:nvGraphicFramePr>
        <p:xfrm>
          <a:off x="457200" y="1757000"/>
          <a:ext cx="8229600" cy="445008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pPr algn="ctr"/>
                      <a:r>
                        <a:rPr lang="en-US" dirty="0"/>
                        <a:t>Trait</a:t>
                      </a: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solidFill>
                      <a:schemeClr val="accent2"/>
                    </a:solidFill>
                  </a:tcPr>
                </a:tc>
                <a:tc>
                  <a:txBody>
                    <a:bodyPr/>
                    <a:lstStyle/>
                    <a:p>
                      <a:pPr algn="ctr"/>
                      <a:r>
                        <a:rPr lang="en-US" dirty="0"/>
                        <a:t>Heritability</a:t>
                      </a:r>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solidFill>
                      <a:schemeClr val="accent2"/>
                    </a:solidFill>
                  </a:tcPr>
                </a:tc>
                <a:extLst>
                  <a:ext uri="{0D108BD9-81ED-4DB2-BD59-A6C34878D82A}">
                    <a16:rowId xmlns:a16="http://schemas.microsoft.com/office/drawing/2014/main" val="10000"/>
                  </a:ext>
                </a:extLst>
              </a:tr>
              <a:tr h="370840">
                <a:tc>
                  <a:txBody>
                    <a:bodyPr/>
                    <a:lstStyle/>
                    <a:p>
                      <a:pPr algn="ctr"/>
                      <a:r>
                        <a:rPr lang="en-US" dirty="0">
                          <a:solidFill>
                            <a:srgbClr val="595959"/>
                          </a:solidFill>
                        </a:rPr>
                        <a:t>Cataracts</a:t>
                      </a:r>
                    </a:p>
                  </a:txBody>
                  <a:tcPr>
                    <a:lnL w="12700" cap="flat" cmpd="sng" algn="ctr">
                      <a:solidFill>
                        <a:scrgbClr r="0" g="0" b="0"/>
                      </a:solidFill>
                      <a:prstDash val="solid"/>
                      <a:round/>
                      <a:headEnd type="none" w="med" len="med"/>
                      <a:tailEnd type="none" w="med" len="med"/>
                    </a:lnL>
                    <a:solidFill>
                      <a:schemeClr val="accent2">
                        <a:lumMod val="40000"/>
                        <a:lumOff val="60000"/>
                      </a:schemeClr>
                    </a:solidFill>
                  </a:tcPr>
                </a:tc>
                <a:tc>
                  <a:txBody>
                    <a:bodyPr/>
                    <a:lstStyle/>
                    <a:p>
                      <a:pPr algn="ctr"/>
                      <a:r>
                        <a:rPr lang="en-US" dirty="0">
                          <a:solidFill>
                            <a:srgbClr val="595959"/>
                          </a:solidFill>
                        </a:rPr>
                        <a:t>0.19</a:t>
                      </a:r>
                    </a:p>
                  </a:txBody>
                  <a:tcPr>
                    <a:lnR w="12700" cap="flat" cmpd="sng" algn="ctr">
                      <a:solidFill>
                        <a:scrgbClr r="0" g="0" b="0"/>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10001"/>
                  </a:ext>
                </a:extLst>
              </a:tr>
              <a:tr h="370840">
                <a:tc>
                  <a:txBody>
                    <a:bodyPr/>
                    <a:lstStyle/>
                    <a:p>
                      <a:pPr algn="ctr"/>
                      <a:r>
                        <a:rPr lang="en-US" dirty="0">
                          <a:solidFill>
                            <a:srgbClr val="595959"/>
                          </a:solidFill>
                        </a:rPr>
                        <a:t>Medical</a:t>
                      </a:r>
                    </a:p>
                  </a:txBody>
                  <a:tcPr>
                    <a:lnL w="12700" cap="flat" cmpd="sng" algn="ctr">
                      <a:solidFill>
                        <a:scrgbClr r="0" g="0" b="0"/>
                      </a:solidFill>
                      <a:prstDash val="solid"/>
                      <a:round/>
                      <a:headEnd type="none" w="med" len="med"/>
                      <a:tailEnd type="none" w="med" len="med"/>
                    </a:lnL>
                    <a:solidFill>
                      <a:schemeClr val="bg1"/>
                    </a:solidFill>
                  </a:tcPr>
                </a:tc>
                <a:tc>
                  <a:txBody>
                    <a:bodyPr/>
                    <a:lstStyle/>
                    <a:p>
                      <a:pPr algn="ctr"/>
                      <a:r>
                        <a:rPr lang="en-US" dirty="0">
                          <a:solidFill>
                            <a:srgbClr val="595959"/>
                          </a:solidFill>
                        </a:rPr>
                        <a:t>0.22</a:t>
                      </a:r>
                    </a:p>
                  </a:txBody>
                  <a:tcPr>
                    <a:lnR w="12700" cap="flat" cmpd="sng" algn="ctr">
                      <a:solidFill>
                        <a:scrgbClr r="0" g="0" b="0"/>
                      </a:solidFill>
                      <a:prstDash val="solid"/>
                      <a:round/>
                      <a:headEnd type="none" w="med" len="med"/>
                      <a:tailEnd type="none" w="med" len="med"/>
                    </a:lnR>
                    <a:solidFill>
                      <a:schemeClr val="bg1"/>
                    </a:solidFill>
                  </a:tcPr>
                </a:tc>
                <a:extLst>
                  <a:ext uri="{0D108BD9-81ED-4DB2-BD59-A6C34878D82A}">
                    <a16:rowId xmlns:a16="http://schemas.microsoft.com/office/drawing/2014/main" val="10002"/>
                  </a:ext>
                </a:extLst>
              </a:tr>
              <a:tr h="370840">
                <a:tc>
                  <a:txBody>
                    <a:bodyPr/>
                    <a:lstStyle/>
                    <a:p>
                      <a:pPr algn="ctr"/>
                      <a:r>
                        <a:rPr lang="en-US" dirty="0">
                          <a:solidFill>
                            <a:srgbClr val="595959"/>
                          </a:solidFill>
                        </a:rPr>
                        <a:t>TVD</a:t>
                      </a:r>
                    </a:p>
                  </a:txBody>
                  <a:tcPr>
                    <a:lnL w="12700" cap="flat" cmpd="sng" algn="ctr">
                      <a:solidFill>
                        <a:scrgbClr r="0" g="0" b="0"/>
                      </a:solidFill>
                      <a:prstDash val="solid"/>
                      <a:round/>
                      <a:headEnd type="none" w="med" len="med"/>
                      <a:tailEnd type="none" w="med" len="med"/>
                    </a:lnL>
                    <a:solidFill>
                      <a:schemeClr val="accent2">
                        <a:lumMod val="40000"/>
                        <a:lumOff val="60000"/>
                      </a:schemeClr>
                    </a:solidFill>
                  </a:tcPr>
                </a:tc>
                <a:tc>
                  <a:txBody>
                    <a:bodyPr/>
                    <a:lstStyle/>
                    <a:p>
                      <a:pPr algn="ctr"/>
                      <a:r>
                        <a:rPr lang="en-US" dirty="0">
                          <a:solidFill>
                            <a:srgbClr val="595959"/>
                          </a:solidFill>
                        </a:rPr>
                        <a:t>0.28</a:t>
                      </a:r>
                    </a:p>
                  </a:txBody>
                  <a:tcPr>
                    <a:lnR w="12700" cap="flat" cmpd="sng" algn="ctr">
                      <a:solidFill>
                        <a:scrgbClr r="0" g="0" b="0"/>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10003"/>
                  </a:ext>
                </a:extLst>
              </a:tr>
              <a:tr h="370840">
                <a:tc>
                  <a:txBody>
                    <a:bodyPr/>
                    <a:lstStyle/>
                    <a:p>
                      <a:pPr algn="ctr"/>
                      <a:r>
                        <a:rPr lang="en-US" dirty="0">
                          <a:solidFill>
                            <a:srgbClr val="595959"/>
                          </a:solidFill>
                        </a:rPr>
                        <a:t>Success</a:t>
                      </a:r>
                    </a:p>
                  </a:txBody>
                  <a:tcPr>
                    <a:lnL w="12700" cap="flat" cmpd="sng" algn="ctr">
                      <a:solidFill>
                        <a:scrgbClr r="0" g="0" b="0"/>
                      </a:solidFill>
                      <a:prstDash val="solid"/>
                      <a:round/>
                      <a:headEnd type="none" w="med" len="med"/>
                      <a:tailEnd type="none" w="med" len="med"/>
                    </a:lnL>
                    <a:solidFill>
                      <a:schemeClr val="bg1"/>
                    </a:solidFill>
                  </a:tcPr>
                </a:tc>
                <a:tc>
                  <a:txBody>
                    <a:bodyPr/>
                    <a:lstStyle/>
                    <a:p>
                      <a:pPr algn="ctr"/>
                      <a:r>
                        <a:rPr lang="en-US" dirty="0">
                          <a:solidFill>
                            <a:srgbClr val="595959"/>
                          </a:solidFill>
                        </a:rPr>
                        <a:t>0.34</a:t>
                      </a:r>
                    </a:p>
                  </a:txBody>
                  <a:tcPr>
                    <a:lnR w="12700" cap="flat" cmpd="sng" algn="ctr">
                      <a:solidFill>
                        <a:scrgbClr r="0" g="0" b="0"/>
                      </a:solidFill>
                      <a:prstDash val="solid"/>
                      <a:round/>
                      <a:headEnd type="none" w="med" len="med"/>
                      <a:tailEnd type="none" w="med" len="med"/>
                    </a:lnR>
                    <a:solidFill>
                      <a:schemeClr val="bg1"/>
                    </a:solidFill>
                  </a:tcPr>
                </a:tc>
                <a:extLst>
                  <a:ext uri="{0D108BD9-81ED-4DB2-BD59-A6C34878D82A}">
                    <a16:rowId xmlns:a16="http://schemas.microsoft.com/office/drawing/2014/main" val="10004"/>
                  </a:ext>
                </a:extLst>
              </a:tr>
              <a:tr h="370840">
                <a:tc>
                  <a:txBody>
                    <a:bodyPr/>
                    <a:lstStyle/>
                    <a:p>
                      <a:pPr algn="ctr"/>
                      <a:r>
                        <a:rPr lang="en-US" dirty="0">
                          <a:solidFill>
                            <a:srgbClr val="595959"/>
                          </a:solidFill>
                        </a:rPr>
                        <a:t>Distraction</a:t>
                      </a:r>
                    </a:p>
                  </a:txBody>
                  <a:tcPr>
                    <a:lnL w="12700" cap="flat" cmpd="sng" algn="ctr">
                      <a:solidFill>
                        <a:scrgbClr r="0" g="0" b="0"/>
                      </a:solidFill>
                      <a:prstDash val="solid"/>
                      <a:round/>
                      <a:headEnd type="none" w="med" len="med"/>
                      <a:tailEnd type="none" w="med" len="med"/>
                    </a:lnL>
                    <a:solidFill>
                      <a:schemeClr val="accent2">
                        <a:lumMod val="40000"/>
                        <a:lumOff val="60000"/>
                      </a:schemeClr>
                    </a:solidFill>
                  </a:tcPr>
                </a:tc>
                <a:tc>
                  <a:txBody>
                    <a:bodyPr/>
                    <a:lstStyle/>
                    <a:p>
                      <a:pPr algn="ctr"/>
                      <a:r>
                        <a:rPr lang="en-US" dirty="0">
                          <a:solidFill>
                            <a:srgbClr val="595959"/>
                          </a:solidFill>
                        </a:rPr>
                        <a:t>0.35</a:t>
                      </a:r>
                    </a:p>
                  </a:txBody>
                  <a:tcPr>
                    <a:lnR w="12700" cap="flat" cmpd="sng" algn="ctr">
                      <a:solidFill>
                        <a:scrgbClr r="0" g="0" b="0"/>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10005"/>
                  </a:ext>
                </a:extLst>
              </a:tr>
              <a:tr h="370840">
                <a:tc>
                  <a:txBody>
                    <a:bodyPr/>
                    <a:lstStyle/>
                    <a:p>
                      <a:pPr algn="ctr"/>
                      <a:r>
                        <a:rPr lang="en-US" dirty="0">
                          <a:solidFill>
                            <a:srgbClr val="595959"/>
                          </a:solidFill>
                        </a:rPr>
                        <a:t>Control Factor</a:t>
                      </a:r>
                    </a:p>
                  </a:txBody>
                  <a:tcPr>
                    <a:lnL w="12700" cap="flat" cmpd="sng" algn="ctr">
                      <a:solidFill>
                        <a:scrgbClr r="0" g="0" b="0"/>
                      </a:solidFill>
                      <a:prstDash val="solid"/>
                      <a:round/>
                      <a:headEnd type="none" w="med" len="med"/>
                      <a:tailEnd type="none" w="med" len="med"/>
                    </a:lnL>
                    <a:solidFill>
                      <a:schemeClr val="bg1"/>
                    </a:solidFill>
                  </a:tcPr>
                </a:tc>
                <a:tc>
                  <a:txBody>
                    <a:bodyPr/>
                    <a:lstStyle/>
                    <a:p>
                      <a:pPr algn="ctr"/>
                      <a:r>
                        <a:rPr lang="en-US" dirty="0">
                          <a:solidFill>
                            <a:srgbClr val="595959"/>
                          </a:solidFill>
                        </a:rPr>
                        <a:t>0.37</a:t>
                      </a:r>
                    </a:p>
                  </a:txBody>
                  <a:tcPr>
                    <a:lnR w="12700" cap="flat" cmpd="sng" algn="ctr">
                      <a:solidFill>
                        <a:scrgbClr r="0" g="0" b="0"/>
                      </a:solidFill>
                      <a:prstDash val="solid"/>
                      <a:round/>
                      <a:headEnd type="none" w="med" len="med"/>
                      <a:tailEnd type="none" w="med" len="med"/>
                    </a:lnR>
                    <a:solidFill>
                      <a:schemeClr val="bg1"/>
                    </a:solidFill>
                  </a:tcPr>
                </a:tc>
                <a:extLst>
                  <a:ext uri="{0D108BD9-81ED-4DB2-BD59-A6C34878D82A}">
                    <a16:rowId xmlns:a16="http://schemas.microsoft.com/office/drawing/2014/main" val="10006"/>
                  </a:ext>
                </a:extLst>
              </a:tr>
              <a:tr h="370840">
                <a:tc>
                  <a:txBody>
                    <a:bodyPr/>
                    <a:lstStyle/>
                    <a:p>
                      <a:pPr algn="ctr"/>
                      <a:r>
                        <a:rPr lang="en-US" dirty="0">
                          <a:solidFill>
                            <a:srgbClr val="595959"/>
                          </a:solidFill>
                        </a:rPr>
                        <a:t>Fear</a:t>
                      </a:r>
                    </a:p>
                  </a:txBody>
                  <a:tcPr>
                    <a:lnL w="12700" cap="flat" cmpd="sng" algn="ctr">
                      <a:solidFill>
                        <a:scrgbClr r="0" g="0" b="0"/>
                      </a:solidFill>
                      <a:prstDash val="solid"/>
                      <a:round/>
                      <a:headEnd type="none" w="med" len="med"/>
                      <a:tailEnd type="none" w="med" len="med"/>
                    </a:lnL>
                    <a:solidFill>
                      <a:schemeClr val="accent2">
                        <a:lumMod val="40000"/>
                        <a:lumOff val="60000"/>
                      </a:schemeClr>
                    </a:solidFill>
                  </a:tcPr>
                </a:tc>
                <a:tc>
                  <a:txBody>
                    <a:bodyPr/>
                    <a:lstStyle/>
                    <a:p>
                      <a:pPr algn="ctr"/>
                      <a:r>
                        <a:rPr lang="en-US" dirty="0">
                          <a:solidFill>
                            <a:srgbClr val="595959"/>
                          </a:solidFill>
                        </a:rPr>
                        <a:t>0.44</a:t>
                      </a:r>
                    </a:p>
                  </a:txBody>
                  <a:tcPr>
                    <a:lnR w="12700" cap="flat" cmpd="sng" algn="ctr">
                      <a:solidFill>
                        <a:scrgbClr r="0" g="0" b="0"/>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10007"/>
                  </a:ext>
                </a:extLst>
              </a:tr>
              <a:tr h="370840">
                <a:tc>
                  <a:txBody>
                    <a:bodyPr/>
                    <a:lstStyle/>
                    <a:p>
                      <a:pPr algn="ctr"/>
                      <a:r>
                        <a:rPr lang="en-US" dirty="0">
                          <a:solidFill>
                            <a:srgbClr val="595959"/>
                          </a:solidFill>
                        </a:rPr>
                        <a:t>Temperament </a:t>
                      </a:r>
                    </a:p>
                  </a:txBody>
                  <a:tcPr>
                    <a:lnL w="12700" cap="flat" cmpd="sng" algn="ctr">
                      <a:solidFill>
                        <a:scrgbClr r="0" g="0" b="0"/>
                      </a:solidFill>
                      <a:prstDash val="solid"/>
                      <a:round/>
                      <a:headEnd type="none" w="med" len="med"/>
                      <a:tailEnd type="none" w="med" len="med"/>
                    </a:lnL>
                    <a:solidFill>
                      <a:schemeClr val="bg1"/>
                    </a:solidFill>
                  </a:tcPr>
                </a:tc>
                <a:tc>
                  <a:txBody>
                    <a:bodyPr/>
                    <a:lstStyle/>
                    <a:p>
                      <a:pPr algn="ctr"/>
                      <a:r>
                        <a:rPr lang="en-US" dirty="0">
                          <a:solidFill>
                            <a:srgbClr val="595959"/>
                          </a:solidFill>
                        </a:rPr>
                        <a:t>0.45</a:t>
                      </a:r>
                    </a:p>
                  </a:txBody>
                  <a:tcPr>
                    <a:lnR w="12700" cap="flat" cmpd="sng" algn="ctr">
                      <a:solidFill>
                        <a:scrgbClr r="0" g="0" b="0"/>
                      </a:solidFill>
                      <a:prstDash val="solid"/>
                      <a:round/>
                      <a:headEnd type="none" w="med" len="med"/>
                      <a:tailEnd type="none" w="med" len="med"/>
                    </a:lnR>
                    <a:solidFill>
                      <a:schemeClr val="bg1"/>
                    </a:solidFill>
                  </a:tcPr>
                </a:tc>
                <a:extLst>
                  <a:ext uri="{0D108BD9-81ED-4DB2-BD59-A6C34878D82A}">
                    <a16:rowId xmlns:a16="http://schemas.microsoft.com/office/drawing/2014/main" val="10008"/>
                  </a:ext>
                </a:extLst>
              </a:tr>
              <a:tr h="370840">
                <a:tc>
                  <a:txBody>
                    <a:bodyPr/>
                    <a:lstStyle/>
                    <a:p>
                      <a:pPr algn="ctr"/>
                      <a:r>
                        <a:rPr lang="en-US" b="1" dirty="0">
                          <a:solidFill>
                            <a:srgbClr val="595959"/>
                          </a:solidFill>
                        </a:rPr>
                        <a:t>Entropion </a:t>
                      </a:r>
                      <a:r>
                        <a:rPr lang="en-US" b="1" dirty="0" err="1">
                          <a:solidFill>
                            <a:srgbClr val="595959"/>
                          </a:solidFill>
                        </a:rPr>
                        <a:t>Dx</a:t>
                      </a:r>
                      <a:endParaRPr lang="en-US" b="1" dirty="0">
                        <a:solidFill>
                          <a:srgbClr val="595959"/>
                        </a:solidFill>
                      </a:endParaRPr>
                    </a:p>
                  </a:txBody>
                  <a:tcPr>
                    <a:lnL w="12700" cap="flat" cmpd="sng" algn="ctr">
                      <a:solidFill>
                        <a:scrgbClr r="0" g="0" b="0"/>
                      </a:solidFill>
                      <a:prstDash val="solid"/>
                      <a:round/>
                      <a:headEnd type="none" w="med" len="med"/>
                      <a:tailEnd type="none" w="med" len="med"/>
                    </a:lnL>
                    <a:solidFill>
                      <a:schemeClr val="accent2">
                        <a:lumMod val="40000"/>
                        <a:lumOff val="60000"/>
                      </a:schemeClr>
                    </a:solidFill>
                  </a:tcPr>
                </a:tc>
                <a:tc>
                  <a:txBody>
                    <a:bodyPr/>
                    <a:lstStyle/>
                    <a:p>
                      <a:pPr algn="ctr"/>
                      <a:r>
                        <a:rPr lang="en-US" b="1" dirty="0">
                          <a:solidFill>
                            <a:srgbClr val="595959"/>
                          </a:solidFill>
                        </a:rPr>
                        <a:t>0.66</a:t>
                      </a:r>
                    </a:p>
                  </a:txBody>
                  <a:tcPr>
                    <a:lnR w="12700" cap="flat" cmpd="sng" algn="ctr">
                      <a:solidFill>
                        <a:scrgbClr r="0" g="0" b="0"/>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10009"/>
                  </a:ext>
                </a:extLst>
              </a:tr>
              <a:tr h="370840">
                <a:tc>
                  <a:txBody>
                    <a:bodyPr/>
                    <a:lstStyle/>
                    <a:p>
                      <a:pPr algn="ctr"/>
                      <a:r>
                        <a:rPr lang="en-US" b="1" dirty="0" err="1">
                          <a:solidFill>
                            <a:srgbClr val="595959"/>
                          </a:solidFill>
                        </a:rPr>
                        <a:t>Entropion</a:t>
                      </a:r>
                      <a:r>
                        <a:rPr lang="en-US" b="1" dirty="0">
                          <a:solidFill>
                            <a:srgbClr val="595959"/>
                          </a:solidFill>
                        </a:rPr>
                        <a:t> </a:t>
                      </a:r>
                      <a:r>
                        <a:rPr lang="en-US" b="1" dirty="0" err="1">
                          <a:solidFill>
                            <a:srgbClr val="595959"/>
                          </a:solidFill>
                        </a:rPr>
                        <a:t>Dx</a:t>
                      </a:r>
                      <a:r>
                        <a:rPr lang="en-US" b="1" baseline="0" dirty="0">
                          <a:solidFill>
                            <a:srgbClr val="595959"/>
                          </a:solidFill>
                        </a:rPr>
                        <a:t> + repair under 12 </a:t>
                      </a:r>
                      <a:r>
                        <a:rPr lang="en-US" b="1" baseline="0" dirty="0" err="1">
                          <a:solidFill>
                            <a:srgbClr val="595959"/>
                          </a:solidFill>
                        </a:rPr>
                        <a:t>wks</a:t>
                      </a:r>
                      <a:endParaRPr lang="en-US" b="1" dirty="0">
                        <a:solidFill>
                          <a:srgbClr val="595959"/>
                        </a:solidFill>
                      </a:endParaRPr>
                    </a:p>
                  </a:txBody>
                  <a:tcPr>
                    <a:lnL w="12700" cap="flat" cmpd="sng" algn="ctr">
                      <a:solidFill>
                        <a:scrgbClr r="0" g="0" b="0"/>
                      </a:solidFill>
                      <a:prstDash val="solid"/>
                      <a:round/>
                      <a:headEnd type="none" w="med" len="med"/>
                      <a:tailEnd type="none" w="med" len="med"/>
                    </a:lnL>
                    <a:solidFill>
                      <a:schemeClr val="bg1"/>
                    </a:solidFill>
                  </a:tcPr>
                </a:tc>
                <a:tc>
                  <a:txBody>
                    <a:bodyPr/>
                    <a:lstStyle/>
                    <a:p>
                      <a:pPr algn="ctr"/>
                      <a:r>
                        <a:rPr lang="en-US" b="1" dirty="0">
                          <a:solidFill>
                            <a:srgbClr val="595959"/>
                          </a:solidFill>
                        </a:rPr>
                        <a:t>0.68</a:t>
                      </a:r>
                    </a:p>
                  </a:txBody>
                  <a:tcPr>
                    <a:lnR w="12700" cap="flat" cmpd="sng" algn="ctr">
                      <a:solidFill>
                        <a:scrgbClr r="0" g="0" b="0"/>
                      </a:solidFill>
                      <a:prstDash val="solid"/>
                      <a:round/>
                      <a:headEnd type="none" w="med" len="med"/>
                      <a:tailEnd type="none" w="med" len="med"/>
                    </a:lnR>
                    <a:solidFill>
                      <a:schemeClr val="bg1"/>
                    </a:solidFill>
                  </a:tcPr>
                </a:tc>
                <a:extLst>
                  <a:ext uri="{0D108BD9-81ED-4DB2-BD59-A6C34878D82A}">
                    <a16:rowId xmlns:a16="http://schemas.microsoft.com/office/drawing/2014/main" val="10010"/>
                  </a:ext>
                </a:extLst>
              </a:tr>
              <a:tr h="370840">
                <a:tc>
                  <a:txBody>
                    <a:bodyPr/>
                    <a:lstStyle/>
                    <a:p>
                      <a:pPr algn="ctr"/>
                      <a:r>
                        <a:rPr lang="en-US" b="1" dirty="0" err="1">
                          <a:solidFill>
                            <a:srgbClr val="595959"/>
                          </a:solidFill>
                        </a:rPr>
                        <a:t>Entropion</a:t>
                      </a:r>
                      <a:r>
                        <a:rPr lang="en-US" b="1" dirty="0">
                          <a:solidFill>
                            <a:srgbClr val="595959"/>
                          </a:solidFill>
                        </a:rPr>
                        <a:t> Repair</a:t>
                      </a:r>
                    </a:p>
                  </a:txBody>
                  <a:tcPr>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solidFill>
                      <a:schemeClr val="accent2">
                        <a:lumMod val="40000"/>
                        <a:lumOff val="60000"/>
                      </a:schemeClr>
                    </a:solidFill>
                  </a:tcPr>
                </a:tc>
                <a:tc>
                  <a:txBody>
                    <a:bodyPr/>
                    <a:lstStyle/>
                    <a:p>
                      <a:pPr algn="ctr"/>
                      <a:r>
                        <a:rPr lang="en-US" b="1" dirty="0">
                          <a:solidFill>
                            <a:srgbClr val="595959"/>
                          </a:solidFill>
                        </a:rPr>
                        <a:t>0.74</a:t>
                      </a:r>
                    </a:p>
                  </a:txBody>
                  <a:tcPr>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996547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595959"/>
                </a:solidFill>
              </a:rPr>
              <a:t>Considerations</a:t>
            </a:r>
          </a:p>
        </p:txBody>
      </p:sp>
      <p:sp>
        <p:nvSpPr>
          <p:cNvPr id="3" name="Content Placeholder 2"/>
          <p:cNvSpPr>
            <a:spLocks noGrp="1"/>
          </p:cNvSpPr>
          <p:nvPr>
            <p:ph idx="1"/>
          </p:nvPr>
        </p:nvSpPr>
        <p:spPr>
          <a:xfrm>
            <a:off x="680484" y="2067209"/>
            <a:ext cx="8229600" cy="4525963"/>
          </a:xfrm>
        </p:spPr>
        <p:txBody>
          <a:bodyPr>
            <a:normAutofit/>
          </a:bodyPr>
          <a:lstStyle/>
          <a:p>
            <a:r>
              <a:rPr lang="en-US" sz="2400" dirty="0">
                <a:solidFill>
                  <a:srgbClr val="595959"/>
                </a:solidFill>
              </a:rPr>
              <a:t>Does </a:t>
            </a:r>
            <a:r>
              <a:rPr lang="en-US" sz="2400" b="1" u="sng" dirty="0">
                <a:solidFill>
                  <a:srgbClr val="595959"/>
                </a:solidFill>
              </a:rPr>
              <a:t>not </a:t>
            </a:r>
            <a:r>
              <a:rPr lang="en-US" sz="2400" dirty="0">
                <a:solidFill>
                  <a:srgbClr val="595959"/>
                </a:solidFill>
              </a:rPr>
              <a:t>disqualify a dog from the program</a:t>
            </a:r>
          </a:p>
          <a:p>
            <a:r>
              <a:rPr lang="en-US" sz="2400" dirty="0">
                <a:solidFill>
                  <a:srgbClr val="595959"/>
                </a:solidFill>
              </a:rPr>
              <a:t>Discomfort</a:t>
            </a:r>
          </a:p>
          <a:p>
            <a:r>
              <a:rPr lang="en-US" sz="2400" dirty="0">
                <a:solidFill>
                  <a:srgbClr val="595959"/>
                </a:solidFill>
              </a:rPr>
              <a:t>Resources</a:t>
            </a:r>
          </a:p>
          <a:p>
            <a:pPr lvl="1"/>
            <a:r>
              <a:rPr lang="en-US" sz="2400" dirty="0">
                <a:solidFill>
                  <a:srgbClr val="595959"/>
                </a:solidFill>
              </a:rPr>
              <a:t>Vet </a:t>
            </a:r>
          </a:p>
          <a:p>
            <a:pPr lvl="1"/>
            <a:r>
              <a:rPr lang="en-US" sz="2400" dirty="0">
                <a:solidFill>
                  <a:srgbClr val="595959"/>
                </a:solidFill>
              </a:rPr>
              <a:t>Other staff</a:t>
            </a:r>
          </a:p>
          <a:p>
            <a:r>
              <a:rPr lang="en-US" sz="2400" dirty="0">
                <a:solidFill>
                  <a:srgbClr val="595959"/>
                </a:solidFill>
              </a:rPr>
              <a:t>Post surgery care</a:t>
            </a:r>
          </a:p>
          <a:p>
            <a:r>
              <a:rPr lang="en-US" sz="2400" dirty="0">
                <a:solidFill>
                  <a:srgbClr val="595959"/>
                </a:solidFill>
              </a:rPr>
              <a:t>Isolation</a:t>
            </a:r>
          </a:p>
          <a:p>
            <a:pPr lvl="1"/>
            <a:r>
              <a:rPr lang="en-US" sz="2400" dirty="0">
                <a:solidFill>
                  <a:srgbClr val="595959"/>
                </a:solidFill>
              </a:rPr>
              <a:t>Decreased socialization</a:t>
            </a:r>
          </a:p>
          <a:p>
            <a:r>
              <a:rPr lang="en-US" sz="2400" dirty="0">
                <a:solidFill>
                  <a:srgbClr val="595959"/>
                </a:solidFill>
              </a:rPr>
              <a:t>Delay in placement</a:t>
            </a:r>
          </a:p>
        </p:txBody>
      </p:sp>
    </p:spTree>
    <p:extLst>
      <p:ext uri="{BB962C8B-B14F-4D97-AF65-F5344CB8AC3E}">
        <p14:creationId xmlns:p14="http://schemas.microsoft.com/office/powerpoint/2010/main" val="3538828881"/>
      </p:ext>
    </p:extLst>
  </p:cSld>
  <p:clrMapOvr>
    <a:masterClrMapping/>
  </p:clrMapOvr>
</p:sld>
</file>

<file path=ppt/theme/theme1.xml><?xml version="1.0" encoding="utf-8"?>
<a:theme xmlns:a="http://schemas.openxmlformats.org/drawingml/2006/main" name="GDB PPT Template">
  <a:themeElements>
    <a:clrScheme name="GDB palette">
      <a:dk1>
        <a:sysClr val="windowText" lastClr="000000"/>
      </a:dk1>
      <a:lt1>
        <a:srgbClr val="FFFFFF"/>
      </a:lt1>
      <a:dk2>
        <a:srgbClr val="00ADE0"/>
      </a:dk2>
      <a:lt2>
        <a:srgbClr val="FFFFFF"/>
      </a:lt2>
      <a:accent1>
        <a:srgbClr val="00ADE0"/>
      </a:accent1>
      <a:accent2>
        <a:srgbClr val="F57E20"/>
      </a:accent2>
      <a:accent3>
        <a:srgbClr val="FCAF1A"/>
      </a:accent3>
      <a:accent4>
        <a:srgbClr val="D20E4E"/>
      </a:accent4>
      <a:accent5>
        <a:srgbClr val="00A65A"/>
      </a:accent5>
      <a:accent6>
        <a:srgbClr val="000000"/>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GDB PPT Template</Template>
  <TotalTime>11113</TotalTime>
  <Words>1973</Words>
  <Application>Microsoft Office PowerPoint</Application>
  <PresentationFormat>On-screen Show (4:3)</PresentationFormat>
  <Paragraphs>200</Paragraphs>
  <Slides>18</Slides>
  <Notes>17</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GDB PPT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Traits at GDB</vt:lpstr>
      <vt:lpstr>Considerations</vt:lpstr>
      <vt:lpstr>PowerPoint Presentation</vt:lpstr>
      <vt:lpstr>PowerPoint Presentation</vt:lpstr>
      <vt:lpstr>PowerPoint Presentation</vt:lpstr>
      <vt:lpstr>PowerPoint Presentation</vt:lpstr>
      <vt:lpstr>PowerPoint Presentation</vt:lpstr>
      <vt:lpstr>Average Entropion EBV</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Jenna Bullis</dc:creator>
  <cp:lastModifiedBy>Jenna Bullis</cp:lastModifiedBy>
  <cp:revision>163</cp:revision>
  <dcterms:created xsi:type="dcterms:W3CDTF">2018-06-28T18:22:14Z</dcterms:created>
  <dcterms:modified xsi:type="dcterms:W3CDTF">2023-02-15T18:51:22Z</dcterms:modified>
</cp:coreProperties>
</file>