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85" r:id="rId2"/>
    <p:sldId id="279" r:id="rId3"/>
    <p:sldId id="280" r:id="rId4"/>
    <p:sldId id="281" r:id="rId5"/>
    <p:sldId id="284" r:id="rId6"/>
    <p:sldId id="282" r:id="rId7"/>
    <p:sldId id="302" r:id="rId8"/>
    <p:sldId id="262" r:id="rId9"/>
    <p:sldId id="303" r:id="rId10"/>
    <p:sldId id="376" r:id="rId11"/>
    <p:sldId id="263" r:id="rId12"/>
    <p:sldId id="942" r:id="rId13"/>
    <p:sldId id="340" r:id="rId14"/>
    <p:sldId id="969" r:id="rId15"/>
    <p:sldId id="943" r:id="rId16"/>
    <p:sldId id="944" r:id="rId17"/>
    <p:sldId id="320" r:id="rId18"/>
    <p:sldId id="321" r:id="rId19"/>
    <p:sldId id="322" r:id="rId20"/>
    <p:sldId id="323" r:id="rId21"/>
    <p:sldId id="324" r:id="rId22"/>
    <p:sldId id="325" r:id="rId23"/>
    <p:sldId id="327" r:id="rId24"/>
    <p:sldId id="328" r:id="rId25"/>
    <p:sldId id="319" r:id="rId26"/>
    <p:sldId id="329" r:id="rId27"/>
    <p:sldId id="368" r:id="rId28"/>
    <p:sldId id="330" r:id="rId29"/>
    <p:sldId id="339" r:id="rId30"/>
    <p:sldId id="335" r:id="rId31"/>
    <p:sldId id="338" r:id="rId32"/>
    <p:sldId id="337" r:id="rId33"/>
    <p:sldId id="356" r:id="rId34"/>
    <p:sldId id="358" r:id="rId35"/>
    <p:sldId id="945" r:id="rId36"/>
    <p:sldId id="946" r:id="rId37"/>
    <p:sldId id="947" r:id="rId38"/>
    <p:sldId id="970" r:id="rId39"/>
    <p:sldId id="975" r:id="rId40"/>
    <p:sldId id="950" r:id="rId41"/>
    <p:sldId id="966" r:id="rId42"/>
    <p:sldId id="976" r:id="rId43"/>
    <p:sldId id="951" r:id="rId44"/>
    <p:sldId id="952" r:id="rId45"/>
    <p:sldId id="355" r:id="rId46"/>
    <p:sldId id="971" r:id="rId47"/>
    <p:sldId id="948" r:id="rId48"/>
    <p:sldId id="953" r:id="rId49"/>
    <p:sldId id="955" r:id="rId50"/>
    <p:sldId id="956" r:id="rId51"/>
    <p:sldId id="957" r:id="rId52"/>
    <p:sldId id="958" r:id="rId53"/>
    <p:sldId id="959" r:id="rId54"/>
    <p:sldId id="962" r:id="rId55"/>
    <p:sldId id="961" r:id="rId56"/>
    <p:sldId id="954" r:id="rId57"/>
    <p:sldId id="963" r:id="rId58"/>
    <p:sldId id="964" r:id="rId59"/>
    <p:sldId id="965" r:id="rId60"/>
    <p:sldId id="972" r:id="rId61"/>
    <p:sldId id="973" r:id="rId62"/>
    <p:sldId id="974" r:id="rId63"/>
    <p:sldId id="968" r:id="rId64"/>
    <p:sldId id="264" r:id="rId65"/>
    <p:sldId id="995" r:id="rId66"/>
    <p:sldId id="978" r:id="rId67"/>
    <p:sldId id="993" r:id="rId68"/>
    <p:sldId id="981" r:id="rId69"/>
    <p:sldId id="986" r:id="rId70"/>
    <p:sldId id="984" r:id="rId71"/>
    <p:sldId id="982" r:id="rId72"/>
    <p:sldId id="987" r:id="rId73"/>
    <p:sldId id="988" r:id="rId74"/>
    <p:sldId id="989" r:id="rId75"/>
    <p:sldId id="990" r:id="rId76"/>
    <p:sldId id="991" r:id="rId77"/>
    <p:sldId id="983" r:id="rId78"/>
    <p:sldId id="985" r:id="rId79"/>
    <p:sldId id="994" r:id="rId8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99B545-3B22-4C3C-997B-7955B2330F88}" v="387" dt="2023-03-02T10:34:51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76967" autoAdjust="0"/>
  </p:normalViewPr>
  <p:slideViewPr>
    <p:cSldViewPr snapToGrid="0">
      <p:cViewPr varScale="1">
        <p:scale>
          <a:sx n="79" d="100"/>
          <a:sy n="79" d="100"/>
        </p:scale>
        <p:origin x="1272" y="192"/>
      </p:cViewPr>
      <p:guideLst/>
    </p:cSldViewPr>
  </p:slideViewPr>
  <p:outlineViewPr>
    <p:cViewPr>
      <p:scale>
        <a:sx n="33" d="100"/>
        <a:sy n="33" d="100"/>
      </p:scale>
      <p:origin x="0" y="-3728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AF9FFD-C0BC-4694-8F86-6D6B563C7536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21BE07D-5A76-4241-989E-5A06070CFF00}">
      <dgm:prSet/>
      <dgm:spPr/>
      <dgm:t>
        <a:bodyPr/>
        <a:lstStyle/>
        <a:p>
          <a:r>
            <a:rPr lang="en-US"/>
            <a:t>Diversity aside, keeping dogs that meet minimum standards</a:t>
          </a:r>
        </a:p>
      </dgm:t>
    </dgm:pt>
    <dgm:pt modelId="{DAE9613F-E269-443B-9499-59E9C0D56B5C}" type="parTrans" cxnId="{3AE14B1B-B8BB-4774-ABB0-CADFA50DD5D6}">
      <dgm:prSet/>
      <dgm:spPr/>
      <dgm:t>
        <a:bodyPr/>
        <a:lstStyle/>
        <a:p>
          <a:endParaRPr lang="en-US"/>
        </a:p>
      </dgm:t>
    </dgm:pt>
    <dgm:pt modelId="{29E25F16-7FB7-4CD4-A128-F959A66FE052}" type="sibTrans" cxnId="{3AE14B1B-B8BB-4774-ABB0-CADFA50DD5D6}">
      <dgm:prSet/>
      <dgm:spPr/>
      <dgm:t>
        <a:bodyPr/>
        <a:lstStyle/>
        <a:p>
          <a:endParaRPr lang="en-US"/>
        </a:p>
      </dgm:t>
    </dgm:pt>
    <dgm:pt modelId="{5A2EA8EA-2A91-4EC0-A603-92663AA9C080}">
      <dgm:prSet/>
      <dgm:spPr/>
      <dgm:t>
        <a:bodyPr/>
        <a:lstStyle/>
        <a:p>
          <a:r>
            <a:rPr lang="en-US"/>
            <a:t>The risk of cutting Carriers</a:t>
          </a:r>
        </a:p>
      </dgm:t>
    </dgm:pt>
    <dgm:pt modelId="{12F9877F-32C2-48DE-906F-AE4C11CAA0CE}" type="parTrans" cxnId="{BD6837D5-0E3D-402E-A992-967AFE02B8B9}">
      <dgm:prSet/>
      <dgm:spPr/>
      <dgm:t>
        <a:bodyPr/>
        <a:lstStyle/>
        <a:p>
          <a:endParaRPr lang="en-US"/>
        </a:p>
      </dgm:t>
    </dgm:pt>
    <dgm:pt modelId="{E8044664-F6D4-4CFB-BE88-2CD153D55D77}" type="sibTrans" cxnId="{BD6837D5-0E3D-402E-A992-967AFE02B8B9}">
      <dgm:prSet/>
      <dgm:spPr/>
      <dgm:t>
        <a:bodyPr/>
        <a:lstStyle/>
        <a:p>
          <a:endParaRPr lang="en-US"/>
        </a:p>
      </dgm:t>
    </dgm:pt>
    <dgm:pt modelId="{541C4C02-A6E7-4C9F-93F7-4E860DF2E908}">
      <dgm:prSet/>
      <dgm:spPr/>
      <dgm:t>
        <a:bodyPr/>
        <a:lstStyle/>
        <a:p>
          <a:r>
            <a:rPr lang="en-US"/>
            <a:t>Where can you make tradeoffs in favour of diversity?</a:t>
          </a:r>
        </a:p>
      </dgm:t>
    </dgm:pt>
    <dgm:pt modelId="{B4910E4A-F55A-448E-9D46-511A397BABC4}" type="parTrans" cxnId="{2FF60FA1-BF26-41FA-8277-CC1B742ED195}">
      <dgm:prSet/>
      <dgm:spPr/>
      <dgm:t>
        <a:bodyPr/>
        <a:lstStyle/>
        <a:p>
          <a:endParaRPr lang="en-US"/>
        </a:p>
      </dgm:t>
    </dgm:pt>
    <dgm:pt modelId="{009034C9-B8C9-463B-B337-767FA326AFF7}" type="sibTrans" cxnId="{2FF60FA1-BF26-41FA-8277-CC1B742ED195}">
      <dgm:prSet/>
      <dgm:spPr/>
      <dgm:t>
        <a:bodyPr/>
        <a:lstStyle/>
        <a:p>
          <a:endParaRPr lang="en-US"/>
        </a:p>
      </dgm:t>
    </dgm:pt>
    <dgm:pt modelId="{DAB00D70-CB14-46D5-8D79-3EA337F6E678}">
      <dgm:prSet/>
      <dgm:spPr/>
      <dgm:t>
        <a:bodyPr/>
        <a:lstStyle/>
        <a:p>
          <a:r>
            <a:rPr lang="en-US"/>
            <a:t>Including diversity in your selection criteria</a:t>
          </a:r>
        </a:p>
      </dgm:t>
    </dgm:pt>
    <dgm:pt modelId="{F87DD726-0B77-4163-B1C2-7EE1E35370B8}" type="parTrans" cxnId="{FE8AFD33-8E1D-4AB9-83E8-14B135BDE9C8}">
      <dgm:prSet/>
      <dgm:spPr/>
      <dgm:t>
        <a:bodyPr/>
        <a:lstStyle/>
        <a:p>
          <a:endParaRPr lang="en-US"/>
        </a:p>
      </dgm:t>
    </dgm:pt>
    <dgm:pt modelId="{D6398474-A66E-4C7D-8A08-72BBA785AED8}" type="sibTrans" cxnId="{FE8AFD33-8E1D-4AB9-83E8-14B135BDE9C8}">
      <dgm:prSet/>
      <dgm:spPr/>
      <dgm:t>
        <a:bodyPr/>
        <a:lstStyle/>
        <a:p>
          <a:endParaRPr lang="en-US"/>
        </a:p>
      </dgm:t>
    </dgm:pt>
    <dgm:pt modelId="{A1C88F51-C3BE-9546-B7DA-DD8279A1C18B}" type="pres">
      <dgm:prSet presAssocID="{60AF9FFD-C0BC-4694-8F86-6D6B563C7536}" presName="matrix" presStyleCnt="0">
        <dgm:presLayoutVars>
          <dgm:chMax val="1"/>
          <dgm:dir/>
          <dgm:resizeHandles val="exact"/>
        </dgm:presLayoutVars>
      </dgm:prSet>
      <dgm:spPr/>
    </dgm:pt>
    <dgm:pt modelId="{80729263-972B-B649-BA15-225F1CEA9EBE}" type="pres">
      <dgm:prSet presAssocID="{60AF9FFD-C0BC-4694-8F86-6D6B563C7536}" presName="diamond" presStyleLbl="bgShp" presStyleIdx="0" presStyleCnt="1"/>
      <dgm:spPr/>
    </dgm:pt>
    <dgm:pt modelId="{BA0A74B1-F7CC-5041-B225-6A3502D62402}" type="pres">
      <dgm:prSet presAssocID="{60AF9FFD-C0BC-4694-8F86-6D6B563C753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4987183-2022-674F-9C09-E08F661E7FCB}" type="pres">
      <dgm:prSet presAssocID="{60AF9FFD-C0BC-4694-8F86-6D6B563C753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D07DEAB-A892-044E-8EFB-C7FE24C1387F}" type="pres">
      <dgm:prSet presAssocID="{60AF9FFD-C0BC-4694-8F86-6D6B563C753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F654277-A5A9-8447-882E-9ECA3E524CBC}" type="pres">
      <dgm:prSet presAssocID="{60AF9FFD-C0BC-4694-8F86-6D6B563C753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AE14B1B-B8BB-4774-ABB0-CADFA50DD5D6}" srcId="{60AF9FFD-C0BC-4694-8F86-6D6B563C7536}" destId="{421BE07D-5A76-4241-989E-5A06070CFF00}" srcOrd="0" destOrd="0" parTransId="{DAE9613F-E269-443B-9499-59E9C0D56B5C}" sibTransId="{29E25F16-7FB7-4CD4-A128-F959A66FE052}"/>
    <dgm:cxn modelId="{FE8AFD33-8E1D-4AB9-83E8-14B135BDE9C8}" srcId="{60AF9FFD-C0BC-4694-8F86-6D6B563C7536}" destId="{DAB00D70-CB14-46D5-8D79-3EA337F6E678}" srcOrd="3" destOrd="0" parTransId="{F87DD726-0B77-4163-B1C2-7EE1E35370B8}" sibTransId="{D6398474-A66E-4C7D-8A08-72BBA785AED8}"/>
    <dgm:cxn modelId="{BB93CD57-105B-9641-BC02-6D67B324C285}" type="presOf" srcId="{DAB00D70-CB14-46D5-8D79-3EA337F6E678}" destId="{5F654277-A5A9-8447-882E-9ECA3E524CBC}" srcOrd="0" destOrd="0" presId="urn:microsoft.com/office/officeart/2005/8/layout/matrix3"/>
    <dgm:cxn modelId="{2FF60FA1-BF26-41FA-8277-CC1B742ED195}" srcId="{60AF9FFD-C0BC-4694-8F86-6D6B563C7536}" destId="{541C4C02-A6E7-4C9F-93F7-4E860DF2E908}" srcOrd="2" destOrd="0" parTransId="{B4910E4A-F55A-448E-9D46-511A397BABC4}" sibTransId="{009034C9-B8C9-463B-B337-767FA326AFF7}"/>
    <dgm:cxn modelId="{DCD191A2-3E99-4543-81E1-717F482208A3}" type="presOf" srcId="{5A2EA8EA-2A91-4EC0-A603-92663AA9C080}" destId="{74987183-2022-674F-9C09-E08F661E7FCB}" srcOrd="0" destOrd="0" presId="urn:microsoft.com/office/officeart/2005/8/layout/matrix3"/>
    <dgm:cxn modelId="{31899FA4-B4AB-2548-9F6E-00F8104DB6A8}" type="presOf" srcId="{421BE07D-5A76-4241-989E-5A06070CFF00}" destId="{BA0A74B1-F7CC-5041-B225-6A3502D62402}" srcOrd="0" destOrd="0" presId="urn:microsoft.com/office/officeart/2005/8/layout/matrix3"/>
    <dgm:cxn modelId="{C4A731C7-87AE-1745-92C3-FF5B7307C472}" type="presOf" srcId="{60AF9FFD-C0BC-4694-8F86-6D6B563C7536}" destId="{A1C88F51-C3BE-9546-B7DA-DD8279A1C18B}" srcOrd="0" destOrd="0" presId="urn:microsoft.com/office/officeart/2005/8/layout/matrix3"/>
    <dgm:cxn modelId="{BD6837D5-0E3D-402E-A992-967AFE02B8B9}" srcId="{60AF9FFD-C0BC-4694-8F86-6D6B563C7536}" destId="{5A2EA8EA-2A91-4EC0-A603-92663AA9C080}" srcOrd="1" destOrd="0" parTransId="{12F9877F-32C2-48DE-906F-AE4C11CAA0CE}" sibTransId="{E8044664-F6D4-4CFB-BE88-2CD153D55D77}"/>
    <dgm:cxn modelId="{1205DCFB-1317-9B46-A41C-3F29BCDBDA55}" type="presOf" srcId="{541C4C02-A6E7-4C9F-93F7-4E860DF2E908}" destId="{DD07DEAB-A892-044E-8EFB-C7FE24C1387F}" srcOrd="0" destOrd="0" presId="urn:microsoft.com/office/officeart/2005/8/layout/matrix3"/>
    <dgm:cxn modelId="{50639F60-8DD3-3646-AFD2-C13718DB45A4}" type="presParOf" srcId="{A1C88F51-C3BE-9546-B7DA-DD8279A1C18B}" destId="{80729263-972B-B649-BA15-225F1CEA9EBE}" srcOrd="0" destOrd="0" presId="urn:microsoft.com/office/officeart/2005/8/layout/matrix3"/>
    <dgm:cxn modelId="{537445EF-67A7-F445-AD49-FD3BB95BA230}" type="presParOf" srcId="{A1C88F51-C3BE-9546-B7DA-DD8279A1C18B}" destId="{BA0A74B1-F7CC-5041-B225-6A3502D62402}" srcOrd="1" destOrd="0" presId="urn:microsoft.com/office/officeart/2005/8/layout/matrix3"/>
    <dgm:cxn modelId="{1992C125-4EF6-CC45-BC22-EE3871EC955A}" type="presParOf" srcId="{A1C88F51-C3BE-9546-B7DA-DD8279A1C18B}" destId="{74987183-2022-674F-9C09-E08F661E7FCB}" srcOrd="2" destOrd="0" presId="urn:microsoft.com/office/officeart/2005/8/layout/matrix3"/>
    <dgm:cxn modelId="{F484E376-8F31-5C41-8D4A-FB800781F92D}" type="presParOf" srcId="{A1C88F51-C3BE-9546-B7DA-DD8279A1C18B}" destId="{DD07DEAB-A892-044E-8EFB-C7FE24C1387F}" srcOrd="3" destOrd="0" presId="urn:microsoft.com/office/officeart/2005/8/layout/matrix3"/>
    <dgm:cxn modelId="{8E161BAC-740F-EF47-A75A-47F46014369C}" type="presParOf" srcId="{A1C88F51-C3BE-9546-B7DA-DD8279A1C18B}" destId="{5F654277-A5A9-8447-882E-9ECA3E524CB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29263-972B-B649-BA15-225F1CEA9EBE}">
      <dsp:nvSpPr>
        <dsp:cNvPr id="0" name=""/>
        <dsp:cNvSpPr/>
      </dsp:nvSpPr>
      <dsp:spPr>
        <a:xfrm>
          <a:off x="682185" y="0"/>
          <a:ext cx="5536141" cy="5536141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A74B1-F7CC-5041-B225-6A3502D62402}">
      <dsp:nvSpPr>
        <dsp:cNvPr id="0" name=""/>
        <dsp:cNvSpPr/>
      </dsp:nvSpPr>
      <dsp:spPr>
        <a:xfrm>
          <a:off x="1208118" y="525933"/>
          <a:ext cx="2159094" cy="21590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Diversity aside, keeping dogs that meet minimum standards</a:t>
          </a:r>
        </a:p>
      </dsp:txBody>
      <dsp:txXfrm>
        <a:off x="1313516" y="631331"/>
        <a:ext cx="1948298" cy="1948298"/>
      </dsp:txXfrm>
    </dsp:sp>
    <dsp:sp modelId="{74987183-2022-674F-9C09-E08F661E7FCB}">
      <dsp:nvSpPr>
        <dsp:cNvPr id="0" name=""/>
        <dsp:cNvSpPr/>
      </dsp:nvSpPr>
      <dsp:spPr>
        <a:xfrm>
          <a:off x="3533298" y="525933"/>
          <a:ext cx="2159094" cy="21590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risk of cutting Carriers</a:t>
          </a:r>
        </a:p>
      </dsp:txBody>
      <dsp:txXfrm>
        <a:off x="3638696" y="631331"/>
        <a:ext cx="1948298" cy="1948298"/>
      </dsp:txXfrm>
    </dsp:sp>
    <dsp:sp modelId="{DD07DEAB-A892-044E-8EFB-C7FE24C1387F}">
      <dsp:nvSpPr>
        <dsp:cNvPr id="0" name=""/>
        <dsp:cNvSpPr/>
      </dsp:nvSpPr>
      <dsp:spPr>
        <a:xfrm>
          <a:off x="1208118" y="2851112"/>
          <a:ext cx="2159094" cy="21590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Where can you make tradeoffs in favour of diversity?</a:t>
          </a:r>
        </a:p>
      </dsp:txBody>
      <dsp:txXfrm>
        <a:off x="1313516" y="2956510"/>
        <a:ext cx="1948298" cy="1948298"/>
      </dsp:txXfrm>
    </dsp:sp>
    <dsp:sp modelId="{5F654277-A5A9-8447-882E-9ECA3E524CBC}">
      <dsp:nvSpPr>
        <dsp:cNvPr id="0" name=""/>
        <dsp:cNvSpPr/>
      </dsp:nvSpPr>
      <dsp:spPr>
        <a:xfrm>
          <a:off x="3533298" y="2851112"/>
          <a:ext cx="2159094" cy="21590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Including diversity in your selection criteria</a:t>
          </a:r>
        </a:p>
      </dsp:txBody>
      <dsp:txXfrm>
        <a:off x="3638696" y="2956510"/>
        <a:ext cx="1948298" cy="194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51145-24CC-4455-AE2A-6CA860B1D5B6}" type="datetimeFigureOut">
              <a:rPr lang="nl-BE" smtClean="0"/>
              <a:t>22/03/2023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E62DF-68DF-43B9-80B2-734C406C589F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701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43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6768E-A858-43B1-81D6-CEFD7A67F52C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9547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6768E-A858-43B1-81D6-CEFD7A67F52C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1189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6768E-A858-43B1-81D6-CEFD7A67F52C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0901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B2ED1-FB32-486F-8FE3-DB1C1C095FDF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8678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B2ED1-FB32-486F-8FE3-DB1C1C095FDF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6299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56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9034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65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7891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66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9688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67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1517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Bart mentioned, the genetic health of your breeding program is about the number of quality dogs you have access to</a:t>
            </a:r>
          </a:p>
          <a:p>
            <a:endParaRPr lang="en-US" dirty="0"/>
          </a:p>
          <a:p>
            <a:r>
              <a:rPr lang="en-US" dirty="0"/>
              <a:t>Privately bred: More readily available – males &amp; females (males puppy or stud service, females puppies, adult lease less available)</a:t>
            </a:r>
          </a:p>
          <a:p>
            <a:r>
              <a:rPr lang="en-US" dirty="0"/>
              <a:t>What you breed them to: We all have to start somewhere. Outside bred females bred to purpose bred males increase your guide/assistance dog genes by 50% each generation. Select better daughter, breed her to a purpose-bred male &amp; progeny roughly 75% purpose bred.</a:t>
            </a:r>
          </a:p>
          <a:p>
            <a:endParaRPr lang="en-US" dirty="0"/>
          </a:p>
          <a:p>
            <a:r>
              <a:rPr lang="en-US" dirty="0"/>
              <a:t>Purpose bred dogs: Less readily available: adult males (stud service) &gt; adult females; limit to number of breeding prospect puppies to go around from a couple big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68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45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B2ED1-FB32-486F-8FE3-DB1C1C095FDF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3362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Partnerships with other individual schools: </a:t>
            </a:r>
          </a:p>
          <a:p>
            <a:pPr lvl="1"/>
            <a:r>
              <a:rPr lang="en-US" dirty="0"/>
              <a:t>Pup exchanges</a:t>
            </a:r>
          </a:p>
          <a:p>
            <a:pPr lvl="1"/>
            <a:r>
              <a:rPr lang="en-US" dirty="0"/>
              <a:t>Split litters</a:t>
            </a:r>
          </a:p>
          <a:p>
            <a:pPr lvl="1"/>
            <a:r>
              <a:rPr lang="en-US" dirty="0"/>
              <a:t>Semen exchanges</a:t>
            </a:r>
          </a:p>
          <a:p>
            <a:pPr lvl="1"/>
            <a:r>
              <a:rPr lang="en-US" dirty="0"/>
              <a:t>Stud rotations</a:t>
            </a:r>
          </a:p>
          <a:p>
            <a:pPr lvl="1"/>
            <a:r>
              <a:rPr lang="en-US" dirty="0"/>
              <a:t>Combining breeding stock into 1 population</a:t>
            </a:r>
          </a:p>
          <a:p>
            <a:endParaRPr lang="en-US" dirty="0"/>
          </a:p>
          <a:p>
            <a:r>
              <a:rPr lang="en-US" dirty="0"/>
              <a:t>Partnerships offer some insurance against genetic loss – some of our lines that we were not able to continue with other schools were, and we’re able to weave them back in using descendants at other schools.</a:t>
            </a:r>
          </a:p>
          <a:p>
            <a:endParaRPr lang="en-US" dirty="0"/>
          </a:p>
          <a:p>
            <a:r>
              <a:rPr lang="en-US" dirty="0"/>
              <a:t>Cooperatives: Purpose Dogs, IBC, CESECAH</a:t>
            </a:r>
          </a:p>
          <a:p>
            <a:endParaRPr lang="en-US" dirty="0"/>
          </a:p>
          <a:p>
            <a:r>
              <a:rPr lang="en-US" dirty="0"/>
              <a:t>Commercial breeders: Career Dogs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69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2641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ABC – North America – 2013 (52 members: 7 General, 42 Host, 3 Foundation)</a:t>
            </a:r>
          </a:p>
          <a:p>
            <a:r>
              <a:rPr lang="en-US" sz="1200" dirty="0"/>
              <a:t>EBC – Europe – 2021 (12 members: 6 General, 6 Host)</a:t>
            </a:r>
          </a:p>
          <a:p>
            <a:r>
              <a:rPr lang="en-US" sz="1200" dirty="0"/>
              <a:t>OBC - Oceania – 2021 (4 members: 4 Host)</a:t>
            </a:r>
          </a:p>
          <a:p>
            <a:endParaRPr lang="en-US" dirty="0"/>
          </a:p>
          <a:p>
            <a:r>
              <a:rPr lang="en-US" dirty="0"/>
              <a:t>Diversity infused by bringing new populations of dogs in, ability to keep larger number of breeders, access to non-ABC studs</a:t>
            </a:r>
          </a:p>
          <a:p>
            <a:endParaRPr lang="en-US" dirty="0"/>
          </a:p>
          <a:p>
            <a:r>
              <a:rPr lang="en-US" dirty="0"/>
              <a:t>Relationships between a large network of schools – more breeding options outside of IBC as well</a:t>
            </a:r>
          </a:p>
          <a:p>
            <a:endParaRPr lang="en-US" dirty="0"/>
          </a:p>
          <a:p>
            <a:r>
              <a:rPr lang="en-US" dirty="0"/>
              <a:t>For small schools without a breeding program – access to quality working prospects</a:t>
            </a:r>
          </a:p>
          <a:p>
            <a:r>
              <a:rPr lang="en-US" dirty="0"/>
              <a:t>Has allowed many schools to start breeding programs with purpose-bred stock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70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1727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Minimum standards: Make sure selection criteria under genetic influence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71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326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</a:t>
            </a:r>
            <a:r>
              <a:rPr lang="en-US" dirty="0" err="1"/>
              <a:t>multisire</a:t>
            </a:r>
            <a:r>
              <a:rPr lang="en-US" dirty="0"/>
              <a:t> litters can really help inject some diversity</a:t>
            </a:r>
          </a:p>
          <a:p>
            <a:r>
              <a:rPr lang="en-US" dirty="0"/>
              <a:t>Where cooperation and sharing puppies across litters can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72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5502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Scenario 1: More females in breeding – expense, loss to training</a:t>
            </a:r>
          </a:p>
          <a:p>
            <a:pPr lvl="2"/>
            <a:r>
              <a:rPr lang="en-US" dirty="0"/>
              <a:t>Potential negative effects on genetic progress (long time to turn over generations)</a:t>
            </a:r>
          </a:p>
          <a:p>
            <a:pPr lvl="2"/>
            <a:r>
              <a:rPr lang="en-US" dirty="0"/>
              <a:t>Ability to assess prior success before subsequent </a:t>
            </a:r>
            <a:r>
              <a:rPr lang="en-US" dirty="0" err="1"/>
              <a:t>breedings</a:t>
            </a:r>
            <a:endParaRPr lang="en-US" dirty="0"/>
          </a:p>
          <a:p>
            <a:pPr lvl="2"/>
            <a:endParaRPr lang="en-US" dirty="0"/>
          </a:p>
          <a:p>
            <a:pPr lvl="0"/>
            <a:r>
              <a:rPr lang="en-US" dirty="0"/>
              <a:t>Scenario 2: Distribute via donations, trades, sale; puppies back?</a:t>
            </a:r>
          </a:p>
          <a:p>
            <a:pPr lvl="2"/>
            <a:r>
              <a:rPr lang="en-US" dirty="0"/>
              <a:t>Diversity – your own &amp; in puppies back</a:t>
            </a:r>
          </a:p>
          <a:p>
            <a:pPr lvl="2"/>
            <a:r>
              <a:rPr lang="en-US" dirty="0"/>
              <a:t>Seeding other schools</a:t>
            </a:r>
          </a:p>
          <a:p>
            <a:pPr lvl="2"/>
            <a:r>
              <a:rPr lang="en-US" dirty="0"/>
              <a:t>More expensive, loss to training</a:t>
            </a:r>
          </a:p>
          <a:p>
            <a:pPr lvl="2"/>
            <a:r>
              <a:rPr lang="en-US" dirty="0"/>
              <a:t>Less genetic progress than scenario 3</a:t>
            </a:r>
          </a:p>
          <a:p>
            <a:pPr lvl="2"/>
            <a:endParaRPr lang="en-US" dirty="0"/>
          </a:p>
          <a:p>
            <a:pPr lvl="0"/>
            <a:r>
              <a:rPr lang="en-US" dirty="0"/>
              <a:t>Scenario 3: </a:t>
            </a:r>
          </a:p>
          <a:p>
            <a:pPr lvl="2"/>
            <a:r>
              <a:rPr lang="en-US" dirty="0"/>
              <a:t>More females in breeding - expense of clearances, but lower loss to training</a:t>
            </a:r>
          </a:p>
          <a:p>
            <a:pPr lvl="2"/>
            <a:r>
              <a:rPr lang="en-US" dirty="0"/>
              <a:t>More genetic selection pressure</a:t>
            </a:r>
          </a:p>
          <a:p>
            <a:pPr lvl="2"/>
            <a:r>
              <a:rPr lang="en-US" dirty="0"/>
              <a:t>Possible loss to production – dogs bred for diversity, but parents of good working prospects retired early</a:t>
            </a:r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73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7217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Career Studs:</a:t>
            </a:r>
          </a:p>
          <a:p>
            <a:pPr lvl="2"/>
            <a:r>
              <a:rPr lang="en-US" dirty="0"/>
              <a:t>Our studs see the most use in the first year of their breeding career; effects of many studs negligible after this &amp; cost to program (financial, volunteer housing). However if not able to freeze semen, may have no option but to hold back high value studs.</a:t>
            </a:r>
          </a:p>
          <a:p>
            <a:pPr lvl="2"/>
            <a:r>
              <a:rPr lang="en-US" dirty="0"/>
              <a:t>Use each stud equally</a:t>
            </a:r>
          </a:p>
          <a:p>
            <a:pPr lvl="2"/>
            <a:r>
              <a:rPr lang="en-US" dirty="0"/>
              <a:t>Attempt to select equal offspring from each stud</a:t>
            </a:r>
          </a:p>
          <a:p>
            <a:pPr lvl="2"/>
            <a:r>
              <a:rPr lang="en-US" dirty="0"/>
              <a:t>Potential loss of diversity if only keep 1 offspring for breeding</a:t>
            </a:r>
          </a:p>
          <a:p>
            <a:pPr lvl="2"/>
            <a:r>
              <a:rPr lang="en-US" dirty="0"/>
              <a:t>Limit impact of each breeder</a:t>
            </a:r>
          </a:p>
          <a:p>
            <a:pPr lvl="2"/>
            <a:r>
              <a:rPr lang="en-US" dirty="0"/>
              <a:t>For high success studs, consider ”production only” later breeding career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Short-term studs:</a:t>
            </a:r>
          </a:p>
          <a:p>
            <a:pPr lvl="2"/>
            <a:r>
              <a:rPr lang="en-US" dirty="0"/>
              <a:t>Ability to use a stud who doesn’t tick all the boxes as a career stud (</a:t>
            </a:r>
            <a:r>
              <a:rPr lang="en-US" dirty="0" err="1"/>
              <a:t>eg.</a:t>
            </a:r>
            <a:r>
              <a:rPr lang="en-US" dirty="0"/>
              <a:t> Carrier, lower genetic diversity)</a:t>
            </a:r>
          </a:p>
          <a:p>
            <a:pPr lvl="2"/>
            <a:r>
              <a:rPr lang="en-US" dirty="0"/>
              <a:t>Dual career – both offspring &amp; working career</a:t>
            </a:r>
          </a:p>
          <a:p>
            <a:pPr lvl="2"/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Freeze and neuter (before even through clearances – right into training without a delay)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r>
              <a:rPr lang="en-US" dirty="0"/>
              <a:t>Other schools’ studs: </a:t>
            </a:r>
          </a:p>
          <a:p>
            <a:r>
              <a:rPr lang="en-US" dirty="0"/>
              <a:t>	Short term exchanges</a:t>
            </a:r>
          </a:p>
          <a:p>
            <a:pPr lvl="2"/>
            <a:r>
              <a:rPr lang="en-US" dirty="0"/>
              <a:t>Live cover or fresh-chilled semen – increases the size of your stud dog stable</a:t>
            </a:r>
          </a:p>
          <a:p>
            <a:pPr lvl="1"/>
            <a:r>
              <a:rPr lang="en-US" dirty="0"/>
              <a:t>	Frozen semen on proven studs – able to bring in the traits you need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Offering stud services to other schools: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we make studs available, they tend to bring back at least a litter’s worth of pups for us in stud fee pups; each one offers up to 50% new genes as a potential breeder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74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43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Impacts: Purpose Dogs, PADS, SEGD &amp; GEB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75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8277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stock – effects of consistency less when bringing in puppies &amp; assessing them at adulthood as potential breeders</a:t>
            </a:r>
          </a:p>
          <a:p>
            <a:endParaRPr lang="en-US" dirty="0"/>
          </a:p>
          <a:p>
            <a:r>
              <a:rPr lang="en-CA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IWDR will help minimize this or predict what genes getting if colony getting dogs from collects all phenotypes-  Can assess possible outside germplasm mates on same criteria to have a better idea of how likely that dog will produce the desired traits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78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09945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E62DF-68DF-43B9-80B2-734C406C589F}" type="slidenum">
              <a:rPr lang="nl-BE" smtClean="0"/>
              <a:t>79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5936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B2ED1-FB32-486F-8FE3-DB1C1C095FD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1787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B2ED1-FB32-486F-8FE3-DB1C1C095FD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2240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B2ED1-FB32-486F-8FE3-DB1C1C095FDF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5583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dog population went through two population bottlenecks.</a:t>
            </a:r>
            <a:r>
              <a:rPr lang="en-US" baseline="0" dirty="0"/>
              <a:t> The first bottleneck was around </a:t>
            </a:r>
            <a:r>
              <a:rPr lang="en-US" dirty="0"/>
              <a:t>15,000–100,000 years ago when the dog</a:t>
            </a:r>
            <a:r>
              <a:rPr lang="en-US" baseline="0" dirty="0"/>
              <a:t> was domesticated. A second population bottleneck was much more recent and involved the breed creation. A lot of breeds originated from a very limited number of animals. </a:t>
            </a:r>
          </a:p>
          <a:p>
            <a:endParaRPr lang="en-US" baseline="0" dirty="0"/>
          </a:p>
          <a:p>
            <a:r>
              <a:rPr lang="en-US" baseline="0" dirty="0" err="1"/>
              <a:t>Domesticatie</a:t>
            </a:r>
            <a:r>
              <a:rPr lang="en-US" baseline="0" dirty="0"/>
              <a:t>: het tot </a:t>
            </a:r>
            <a:r>
              <a:rPr lang="en-US" baseline="0" dirty="0" err="1"/>
              <a:t>huisdier</a:t>
            </a:r>
            <a:r>
              <a:rPr lang="en-US" baseline="0" dirty="0"/>
              <a:t> </a:t>
            </a:r>
            <a:r>
              <a:rPr lang="en-US" baseline="0" dirty="0" err="1"/>
              <a:t>maken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E3A87-0AD1-44AD-8F7A-B200A08DDE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1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6768E-A858-43B1-81D6-CEFD7A67F52C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2654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6768E-A858-43B1-81D6-CEFD7A67F52C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2707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6768E-A858-43B1-81D6-CEFD7A67F52C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3371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990E63-4ABB-3759-D503-DD40D85CD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591EE13-AF3E-970D-DA95-13FE80D95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32BCC1-9A21-F1B2-283D-DA3883538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7178D2-AFB6-5865-1D83-B6E32896E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36D674-983E-C38F-F630-5A162063A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76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E211D-CB73-2A3C-EE65-52D4464D9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9F1E3B-C262-B715-3456-D838213DF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9B912E-1E21-F8FC-0D61-FA1E7991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D964A8-D9C6-49A4-8A01-0676F915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CEE7DA-BF6C-D658-3A91-98D9410A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034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F2A37FF-FEEA-7482-0C7A-31B90C66A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4E47899-BABA-1945-CDA7-9F998C5C7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A6B27B-E653-6638-D682-3160FCA51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62D09D-4C07-CDAC-71F0-571159292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776E63-EFB9-E7B9-C924-0C2C4B7BE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72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42977" y="979594"/>
            <a:ext cx="11549023" cy="4573969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66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907842" y="1607344"/>
            <a:ext cx="10676456" cy="3119285"/>
          </a:xfrm>
        </p:spPr>
        <p:txBody>
          <a:bodyPr anchor="b">
            <a:noAutofit/>
          </a:bodyPr>
          <a:lstStyle>
            <a:lvl1pPr algn="l">
              <a:lnSpc>
                <a:spcPts val="7734"/>
              </a:lnSpc>
              <a:defRPr sz="7031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US" noProof="0"/>
              <a:t>Click to edit Master title style</a:t>
            </a: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902456" y="4833784"/>
            <a:ext cx="10681842" cy="410063"/>
          </a:xfrm>
        </p:spPr>
        <p:txBody>
          <a:bodyPr>
            <a:normAutofit/>
          </a:bodyPr>
          <a:lstStyle>
            <a:lvl1pPr marL="0" indent="0" algn="l">
              <a:lnSpc>
                <a:spcPts val="2531"/>
              </a:lnSpc>
              <a:buNone/>
              <a:defRPr sz="2109" baseline="0">
                <a:solidFill>
                  <a:srgbClr val="FFD200"/>
                </a:solidFill>
              </a:defRPr>
            </a:lvl1pPr>
            <a:lvl2pPr marL="457144" indent="0" algn="ctr">
              <a:buNone/>
              <a:defRPr sz="2000"/>
            </a:lvl2pPr>
            <a:lvl3pPr marL="914289" indent="0" algn="ctr">
              <a:buNone/>
              <a:defRPr sz="1800"/>
            </a:lvl3pPr>
            <a:lvl4pPr marL="1371433" indent="0" algn="ctr">
              <a:buNone/>
              <a:defRPr sz="1600"/>
            </a:lvl4pPr>
            <a:lvl5pPr marL="1828577" indent="0" algn="ctr">
              <a:buNone/>
              <a:defRPr sz="1600"/>
            </a:lvl5pPr>
            <a:lvl6pPr marL="2285723" indent="0" algn="ctr">
              <a:buNone/>
              <a:defRPr sz="1600"/>
            </a:lvl6pPr>
            <a:lvl7pPr marL="2742867" indent="0" algn="ctr">
              <a:buNone/>
              <a:defRPr sz="1600"/>
            </a:lvl7pPr>
            <a:lvl8pPr marL="3200011" indent="0" algn="ctr">
              <a:buNone/>
              <a:defRPr sz="1600"/>
            </a:lvl8pPr>
            <a:lvl9pPr marL="3657156" indent="0" algn="ctr">
              <a:buNone/>
              <a:defRPr sz="1600"/>
            </a:lvl9pPr>
          </a:lstStyle>
          <a:p>
            <a:r>
              <a:rPr lang="nl-BE" noProof="0" dirty="0"/>
              <a:t>Klik om de ondertitel / presentator / datum [</a:t>
            </a:r>
            <a:r>
              <a:rPr lang="nl-BE" noProof="0" dirty="0" err="1"/>
              <a:t>dd</a:t>
            </a:r>
            <a:r>
              <a:rPr lang="nl-BE" noProof="0" dirty="0"/>
              <a:t>-mm-</a:t>
            </a:r>
            <a:r>
              <a:rPr lang="nl-BE" noProof="0" dirty="0" err="1"/>
              <a:t>yyyy</a:t>
            </a:r>
            <a:r>
              <a:rPr lang="nl-BE" noProof="0" dirty="0"/>
              <a:t>] te maken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964465" y="4505625"/>
            <a:ext cx="10555957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sp>
        <p:nvSpPr>
          <p:cNvPr id="10" name="Organisation Placeholder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022247" y="273186"/>
            <a:ext cx="5832070" cy="379688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195"/>
              </a:lnSpc>
              <a:buNone/>
              <a:defRPr sz="984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195"/>
              </a:lnSpc>
              <a:buNone/>
              <a:defRPr sz="984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2pPr>
          </a:lstStyle>
          <a:p>
            <a:pPr lvl="0"/>
            <a:r>
              <a:rPr lang="nl-BE" noProof="0" dirty="0"/>
              <a:t>Klik om de organisatie stijlen te bewerken</a:t>
            </a:r>
          </a:p>
          <a:p>
            <a:pPr lvl="1"/>
            <a:r>
              <a:rPr lang="nl-BE" noProof="0"/>
              <a:t>tweede niveau</a:t>
            </a:r>
            <a:endParaRPr lang="nl-BE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225041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01733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86791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556242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4</a:t>
            </a:r>
          </a:p>
        </p:txBody>
      </p:sp>
      <p:sp>
        <p:nvSpPr>
          <p:cNvPr id="5" name="Rectangle 4" hidden="1"/>
          <p:cNvSpPr/>
          <p:nvPr userDrawn="1"/>
        </p:nvSpPr>
        <p:spPr>
          <a:xfrm>
            <a:off x="642977" y="326531"/>
            <a:ext cx="10941321" cy="32653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66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2" y="0"/>
            <a:ext cx="2612254" cy="9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9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42977" y="979594"/>
            <a:ext cx="11549023" cy="4573969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66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480395" y="2176875"/>
            <a:ext cx="5103311" cy="1207947"/>
          </a:xfrm>
        </p:spPr>
        <p:txBody>
          <a:bodyPr>
            <a:normAutofit/>
          </a:bodyPr>
          <a:lstStyle>
            <a:lvl1pPr marL="0" indent="0">
              <a:lnSpc>
                <a:spcPts val="2461"/>
              </a:lnSpc>
              <a:buNone/>
              <a:defRPr sz="1687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namen van </a:t>
            </a:r>
            <a:r>
              <a:rPr lang="nl-NL" dirty="0" err="1"/>
              <a:t>social</a:t>
            </a:r>
            <a:r>
              <a:rPr lang="nl-NL" dirty="0"/>
              <a:t> media in te typen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07842" y="1225716"/>
            <a:ext cx="5217185" cy="4056750"/>
          </a:xfrm>
        </p:spPr>
        <p:txBody>
          <a:bodyPr anchor="t" anchorCtr="0">
            <a:noAutofit/>
          </a:bodyPr>
          <a:lstStyle>
            <a:lvl1pPr algn="l">
              <a:lnSpc>
                <a:spcPts val="2461"/>
              </a:lnSpc>
              <a:defRPr sz="1758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nl-BE" noProof="0" dirty="0"/>
              <a:t>Klik om de gegevens van de presentator in </a:t>
            </a:r>
            <a:r>
              <a:rPr lang="nl-BE" noProof="0"/>
              <a:t>te typen</a:t>
            </a:r>
            <a:endParaRPr lang="nl-BE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964465" y="1285875"/>
            <a:ext cx="10555957" cy="421858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6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2" y="0"/>
            <a:ext cx="2612254" cy="9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6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67164F-EE66-DDBA-F37D-8388C5C9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E8D997-AAAA-37CA-385E-0AB30DDEF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CEE358-C0EF-0A7E-273D-5D4BF75F8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FEC904-4384-6B74-4895-62905B44C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065F08-05B2-127D-A16B-86E28D18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409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57F670-50B7-C2F0-CA98-8654EA6A3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27615A-818E-1BEE-8961-4835ABB81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DEEF62-664D-6A46-C66E-2D4912B8A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A09C4C-0307-3F8E-96E2-6741E79D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C9D6E5-4903-3315-2694-F3A0D856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3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8073EA-E63B-ADEF-7596-ED639802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8D04C1-2B25-6130-6A23-6220A9EE8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FF936F-2B8C-D3BE-2804-C7F82B2E1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BC4957-AAD5-EAA8-8111-0930C150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C17EC8-7397-F93B-7C78-4FEB8161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1C57A9-FE18-7C59-0AAC-EF55FFC0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36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17171D-8895-CF46-52C1-75462A4E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A317EB-2D8F-85B2-DA45-B16FF0D25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C49F96A-36FB-DBCA-17C7-B36ADEF21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CE360AB-2818-0BF3-067A-1D27AD50E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C211C39-B7B9-4DC8-46A0-69D48EEA44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7295F45-602A-DD35-77F2-58D585EA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77654C8-D350-A52A-354E-4D9E4DEBB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B0465D1-3077-C96E-5D75-CEA42762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027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2D800E-538B-4F9B-8409-B0B1EA392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7F497A3-0363-B181-7FF5-7A55E9B07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3158CB-7B30-F9C7-86F3-06298205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D7711A-D302-AACB-6ADF-07F54C92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68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25942DF-A6FC-20B4-7C44-550F61A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6BB3EAD-8B53-6E2B-DEA9-CDC7F000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92A485-75C6-7CF2-EA97-5028A9A1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2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042859-179E-AE97-B107-2F1E6238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06C70B-0376-B35C-E7A2-671A5F6EA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5DBED2-B42D-B78C-A1DD-23A718AC9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C15558-9BAF-BD18-951D-E0E57BC03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218FF3-A9F1-8AAA-FDDA-F6DF0AD89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5009F9-5711-6270-F24B-97F2CBC1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706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BDC67-D111-85C5-B3FC-941166F2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8FBD817-40BF-B6DB-673D-83EA7909C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2D5CF8-A951-6FF4-9D5F-C88E09473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675D8B-F43C-0381-0063-13555C80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CF6A68-0AED-122A-C43A-926E389C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1DE7D4-A762-092A-4DB4-F669FAB6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779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8F2BFDD-D21B-E079-A1A4-9C90385E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FB4F3A-7EC2-C4E4-2602-00727CFBB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A1E7EA-DCB7-A785-57F2-AE67CB42B2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B529F-BA1D-410E-BD94-6E0870E04E22}" type="datetimeFigureOut">
              <a:rPr lang="it-IT" smtClean="0"/>
              <a:t>22/03/23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B03DEB-B936-1876-4EB1-DA9988054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B32876-13CF-6849-FA22-BA8484B13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3273-CFFB-4F0F-96B9-63DA7D3E0B6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22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ctrTitle"/>
          </p:nvPr>
        </p:nvSpPr>
        <p:spPr>
          <a:xfrm>
            <a:off x="908159" y="1607344"/>
            <a:ext cx="10945807" cy="3119285"/>
          </a:xfrm>
        </p:spPr>
        <p:txBody>
          <a:bodyPr/>
          <a:lstStyle/>
          <a:p>
            <a:r>
              <a:rPr lang="nl-BE" dirty="0" err="1"/>
              <a:t>Strategies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genetic</a:t>
            </a:r>
            <a:r>
              <a:rPr lang="nl-BE" dirty="0"/>
              <a:t> </a:t>
            </a:r>
            <a:r>
              <a:rPr lang="nl-BE" dirty="0" err="1"/>
              <a:t>diversity</a:t>
            </a:r>
            <a:endParaRPr lang="nl-NL" dirty="0"/>
          </a:p>
        </p:txBody>
      </p:sp>
      <p:sp>
        <p:nvSpPr>
          <p:cNvPr id="18" name="Ondertitel 17"/>
          <p:cNvSpPr>
            <a:spLocks noGrp="1"/>
          </p:cNvSpPr>
          <p:nvPr>
            <p:ph type="subTitle" idx="1"/>
          </p:nvPr>
        </p:nvSpPr>
        <p:spPr>
          <a:xfrm>
            <a:off x="902773" y="4833785"/>
            <a:ext cx="10681190" cy="695478"/>
          </a:xfrm>
        </p:spPr>
        <p:txBody>
          <a:bodyPr>
            <a:noAutofit/>
          </a:bodyPr>
          <a:lstStyle/>
          <a:p>
            <a:r>
              <a:rPr lang="nl-NL" dirty="0"/>
              <a:t>Prof. dr. Bart Broeckx</a:t>
            </a:r>
          </a:p>
        </p:txBody>
      </p:sp>
      <p:sp>
        <p:nvSpPr>
          <p:cNvPr id="10" name="Text Placeholder Organsation L1/L2"/>
          <p:cNvSpPr txBox="1">
            <a:spLocks/>
          </p:cNvSpPr>
          <p:nvPr/>
        </p:nvSpPr>
        <p:spPr bwMode="white">
          <a:xfrm>
            <a:off x="5252084" y="211250"/>
            <a:ext cx="8293993" cy="540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ts val="1195"/>
              </a:lnSpc>
              <a:spcBef>
                <a:spcPts val="1000"/>
              </a:spcBef>
              <a:buFont typeface="Arial" panose="020B0604020202020204" pitchFamily="34" charset="0"/>
              <a:buNone/>
              <a:defRPr sz="984" b="1" i="0" u="sng" kern="1200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1195"/>
              </a:lnSpc>
              <a:spcBef>
                <a:spcPts val="500"/>
              </a:spcBef>
              <a:buFont typeface="Arial" panose="020B0604020202020204" pitchFamily="34" charset="0"/>
              <a:buNone/>
              <a:defRPr sz="984" kern="1200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err="1"/>
              <a:t>Department</a:t>
            </a:r>
            <a:r>
              <a:rPr lang="nl-BE" dirty="0"/>
              <a:t> of </a:t>
            </a:r>
            <a:r>
              <a:rPr lang="nl-BE" dirty="0" err="1"/>
              <a:t>Veterinary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biosciences</a:t>
            </a:r>
            <a:endParaRPr lang="nl-BE" dirty="0"/>
          </a:p>
          <a:p>
            <a:pPr lvl="1"/>
            <a:r>
              <a:rPr lang="nl-BE" dirty="0" err="1"/>
              <a:t>Laboratory</a:t>
            </a:r>
            <a:r>
              <a:rPr lang="nl-BE" dirty="0"/>
              <a:t> of </a:t>
            </a:r>
            <a:r>
              <a:rPr lang="nl-BE" dirty="0" err="1"/>
              <a:t>Animal</a:t>
            </a:r>
            <a:r>
              <a:rPr lang="nl-BE" dirty="0"/>
              <a:t> </a:t>
            </a:r>
            <a:r>
              <a:rPr lang="nl-BE" dirty="0" err="1"/>
              <a:t>genetics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880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Solution?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Observation</a:t>
            </a:r>
            <a:r>
              <a:rPr lang="nl-BE" dirty="0"/>
              <a:t>:</a:t>
            </a:r>
          </a:p>
          <a:p>
            <a:pPr lvl="1"/>
            <a:r>
              <a:rPr lang="nl-BE" dirty="0" err="1"/>
              <a:t>All</a:t>
            </a:r>
            <a:r>
              <a:rPr lang="nl-BE" dirty="0"/>
              <a:t> these </a:t>
            </a:r>
            <a:r>
              <a:rPr lang="nl-BE" dirty="0" err="1"/>
              <a:t>characteristics</a:t>
            </a:r>
            <a:r>
              <a:rPr lang="nl-BE" dirty="0"/>
              <a:t> (</a:t>
            </a:r>
            <a:r>
              <a:rPr lang="nl-BE" dirty="0" err="1"/>
              <a:t>behaviour</a:t>
            </a:r>
            <a:r>
              <a:rPr lang="nl-BE" dirty="0"/>
              <a:t>, joints) are </a:t>
            </a:r>
            <a:r>
              <a:rPr lang="nl-BE" dirty="0" err="1"/>
              <a:t>heritable</a:t>
            </a:r>
            <a:endParaRPr lang="nl-BE" dirty="0"/>
          </a:p>
          <a:p>
            <a:pPr marL="457200" lvl="1" indent="0" algn="ctr">
              <a:buNone/>
            </a:pPr>
            <a:r>
              <a:rPr lang="nl-BE" dirty="0"/>
              <a:t> “</a:t>
            </a:r>
            <a:r>
              <a:rPr lang="nl-BE" dirty="0" err="1"/>
              <a:t>you</a:t>
            </a:r>
            <a:r>
              <a:rPr lang="nl-BE" dirty="0"/>
              <a:t> look like </a:t>
            </a:r>
            <a:r>
              <a:rPr lang="nl-BE" dirty="0" err="1"/>
              <a:t>your</a:t>
            </a:r>
            <a:r>
              <a:rPr lang="nl-BE" dirty="0"/>
              <a:t> family”</a:t>
            </a:r>
          </a:p>
          <a:p>
            <a:pPr marL="719138" lvl="1" indent="0" algn="ctr">
              <a:buNone/>
            </a:pPr>
            <a:endParaRPr lang="nl-BE" dirty="0"/>
          </a:p>
          <a:p>
            <a:pPr marL="1062038" lvl="1" indent="-342900">
              <a:buFont typeface="Symbol" panose="05050102010706020507" pitchFamily="18" charset="2"/>
              <a:buChar char="Þ"/>
            </a:pPr>
            <a:r>
              <a:rPr lang="nl-BE" dirty="0" err="1"/>
              <a:t>Improve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parents</a:t>
            </a:r>
            <a:r>
              <a:rPr lang="nl-BE" dirty="0"/>
              <a:t>				</a:t>
            </a:r>
            <a:r>
              <a:rPr lang="nl-BE" dirty="0" err="1"/>
              <a:t>Improved</a:t>
            </a:r>
            <a:r>
              <a:rPr lang="nl-BE" dirty="0"/>
              <a:t> </a:t>
            </a:r>
            <a:r>
              <a:rPr lang="nl-BE" dirty="0" err="1"/>
              <a:t>puppies</a:t>
            </a:r>
            <a:endParaRPr lang="nl-BE" dirty="0"/>
          </a:p>
          <a:p>
            <a:pPr marL="1062038" lvl="1" indent="-342900">
              <a:buFont typeface="Symbol" panose="05050102010706020507" pitchFamily="18" charset="2"/>
              <a:buChar char="Þ"/>
            </a:pPr>
            <a:endParaRPr lang="nl-BE" dirty="0"/>
          </a:p>
          <a:p>
            <a:pPr marL="1062038" lvl="1" indent="-342900">
              <a:buFont typeface="Symbol" panose="05050102010706020507" pitchFamily="18" charset="2"/>
              <a:buChar char="Þ"/>
            </a:pPr>
            <a:endParaRPr lang="nl-BE" dirty="0"/>
          </a:p>
          <a:p>
            <a:pPr marL="261938" indent="0" algn="ctr">
              <a:buNone/>
            </a:pPr>
            <a:r>
              <a:rPr lang="nl-BE" dirty="0"/>
              <a:t>IT MAKES ONE THINK!</a:t>
            </a:r>
          </a:p>
          <a:p>
            <a:pPr marL="719138" lvl="1" indent="0">
              <a:buNone/>
            </a:pPr>
            <a:endParaRPr lang="nl-BE" dirty="0"/>
          </a:p>
          <a:p>
            <a:pPr marL="719138" lvl="1" indent="0">
              <a:buNone/>
            </a:pPr>
            <a:endParaRPr lang="nl-BE" dirty="0"/>
          </a:p>
          <a:p>
            <a:pPr marL="719138" lvl="1" indent="0">
              <a:buNone/>
            </a:pPr>
            <a:endParaRPr lang="nl-BE" dirty="0"/>
          </a:p>
          <a:p>
            <a:pPr lvl="1"/>
            <a:endParaRPr lang="nl-BE" dirty="0"/>
          </a:p>
        </p:txBody>
      </p:sp>
      <p:sp>
        <p:nvSpPr>
          <p:cNvPr id="11" name="Pijl-rechts 6"/>
          <p:cNvSpPr/>
          <p:nvPr/>
        </p:nvSpPr>
        <p:spPr>
          <a:xfrm>
            <a:off x="5010058" y="3288652"/>
            <a:ext cx="1798320" cy="746760"/>
          </a:xfrm>
          <a:prstGeom prst="rightArrow">
            <a:avLst/>
          </a:prstGeom>
          <a:noFill/>
          <a:ln w="3175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76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Purpose</a:t>
            </a:r>
            <a:r>
              <a:rPr lang="nl-BE" dirty="0"/>
              <a:t> Dogs VZW</a:t>
            </a:r>
          </a:p>
        </p:txBody>
      </p:sp>
    </p:spTree>
    <p:extLst>
      <p:ext uri="{BB962C8B-B14F-4D97-AF65-F5344CB8AC3E}">
        <p14:creationId xmlns:p14="http://schemas.microsoft.com/office/powerpoint/2010/main" val="32244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/>
              <a:t>Purpose</a:t>
            </a:r>
            <a:r>
              <a:rPr lang="nl-NL" dirty="0"/>
              <a:t> Dogs VZW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Non-profit </a:t>
            </a:r>
            <a:r>
              <a:rPr lang="nl-BE" dirty="0" err="1"/>
              <a:t>organization</a:t>
            </a:r>
            <a:endParaRPr lang="nl-BE" dirty="0"/>
          </a:p>
          <a:p>
            <a:r>
              <a:rPr lang="nl-BE" dirty="0" err="1"/>
              <a:t>Founded</a:t>
            </a:r>
            <a:r>
              <a:rPr lang="nl-BE" dirty="0"/>
              <a:t> in 2018</a:t>
            </a:r>
          </a:p>
          <a:p>
            <a:r>
              <a:rPr lang="nl-BE" dirty="0"/>
              <a:t>Breed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own</a:t>
            </a:r>
            <a:r>
              <a:rPr lang="nl-BE" dirty="0"/>
              <a:t> dogs</a:t>
            </a:r>
          </a:p>
          <a:p>
            <a:pPr marL="0" indent="0">
              <a:buNone/>
            </a:pPr>
            <a:endParaRPr lang="nl-BE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3320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Challenges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Reduction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number</a:t>
            </a:r>
            <a:r>
              <a:rPr lang="nl-BE" dirty="0"/>
              <a:t> of </a:t>
            </a:r>
            <a:r>
              <a:rPr lang="nl-BE" dirty="0" err="1"/>
              <a:t>rejections</a:t>
            </a:r>
            <a:endParaRPr lang="nl-BE" dirty="0"/>
          </a:p>
          <a:p>
            <a:r>
              <a:rPr lang="nl-BE" dirty="0" err="1"/>
              <a:t>Avoid</a:t>
            </a:r>
            <a:r>
              <a:rPr lang="nl-BE" dirty="0"/>
              <a:t> </a:t>
            </a:r>
            <a:r>
              <a:rPr lang="nl-BE" dirty="0" err="1"/>
              <a:t>other</a:t>
            </a:r>
            <a:r>
              <a:rPr lang="nl-BE" dirty="0"/>
              <a:t> disorders </a:t>
            </a:r>
            <a:r>
              <a:rPr lang="nl-BE" dirty="0" err="1"/>
              <a:t>to</a:t>
            </a:r>
            <a:r>
              <a:rPr lang="nl-BE" dirty="0"/>
              <a:t> pop up</a:t>
            </a:r>
          </a:p>
          <a:p>
            <a:r>
              <a:rPr lang="nl-BE" dirty="0" err="1"/>
              <a:t>Grow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meet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demand</a:t>
            </a:r>
            <a:endParaRPr lang="nl-BE" dirty="0"/>
          </a:p>
          <a:p>
            <a:pPr marL="514350" indent="-514350">
              <a:buAutoNum type="arabicPeriod"/>
            </a:pPr>
            <a:endParaRPr lang="nl-BE" dirty="0"/>
          </a:p>
          <a:p>
            <a:pPr marL="0" indent="0">
              <a:buNone/>
            </a:pPr>
            <a:r>
              <a:rPr lang="nl-BE" dirty="0" err="1"/>
              <a:t>Practically</a:t>
            </a:r>
            <a:r>
              <a:rPr lang="nl-BE" dirty="0"/>
              <a:t>:</a:t>
            </a:r>
          </a:p>
          <a:p>
            <a:pPr lvl="1"/>
            <a:r>
              <a:rPr lang="nl-BE" dirty="0" err="1"/>
              <a:t>Improved</a:t>
            </a:r>
            <a:r>
              <a:rPr lang="nl-BE" dirty="0"/>
              <a:t> joints</a:t>
            </a:r>
          </a:p>
          <a:p>
            <a:pPr lvl="1"/>
            <a:r>
              <a:rPr lang="nl-BE" dirty="0" err="1"/>
              <a:t>Better</a:t>
            </a:r>
            <a:r>
              <a:rPr lang="nl-BE" dirty="0"/>
              <a:t> </a:t>
            </a:r>
            <a:r>
              <a:rPr lang="nl-BE" dirty="0" err="1"/>
              <a:t>suited</a:t>
            </a:r>
            <a:r>
              <a:rPr lang="nl-BE" dirty="0"/>
              <a:t> </a:t>
            </a:r>
            <a:r>
              <a:rPr lang="nl-BE" dirty="0" err="1"/>
              <a:t>behaviourally</a:t>
            </a:r>
            <a:endParaRPr lang="nl-BE" dirty="0"/>
          </a:p>
          <a:p>
            <a:pPr lvl="1"/>
            <a:r>
              <a:rPr lang="nl-BE" dirty="0"/>
              <a:t>Focus on </a:t>
            </a:r>
            <a:r>
              <a:rPr lang="nl-BE" dirty="0" err="1"/>
              <a:t>genetic</a:t>
            </a:r>
            <a:r>
              <a:rPr lang="nl-BE" dirty="0"/>
              <a:t> </a:t>
            </a:r>
            <a:r>
              <a:rPr lang="nl-BE" dirty="0" err="1"/>
              <a:t>diversity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459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Challenges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Reduction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number</a:t>
            </a:r>
            <a:r>
              <a:rPr lang="nl-BE" dirty="0"/>
              <a:t> of </a:t>
            </a:r>
            <a:r>
              <a:rPr lang="nl-BE" dirty="0" err="1"/>
              <a:t>rejections</a:t>
            </a:r>
            <a:endParaRPr lang="nl-BE" dirty="0"/>
          </a:p>
          <a:p>
            <a:r>
              <a:rPr lang="nl-BE" dirty="0" err="1"/>
              <a:t>Avoid</a:t>
            </a:r>
            <a:r>
              <a:rPr lang="nl-BE" dirty="0"/>
              <a:t> </a:t>
            </a:r>
            <a:r>
              <a:rPr lang="nl-BE" dirty="0" err="1"/>
              <a:t>other</a:t>
            </a:r>
            <a:r>
              <a:rPr lang="nl-BE" dirty="0"/>
              <a:t> disorders </a:t>
            </a:r>
            <a:r>
              <a:rPr lang="nl-BE" dirty="0" err="1"/>
              <a:t>to</a:t>
            </a:r>
            <a:r>
              <a:rPr lang="nl-BE" dirty="0"/>
              <a:t> pop up</a:t>
            </a:r>
          </a:p>
          <a:p>
            <a:r>
              <a:rPr lang="nl-BE" dirty="0" err="1">
                <a:solidFill>
                  <a:srgbClr val="00B050"/>
                </a:solidFill>
              </a:rPr>
              <a:t>Grow</a:t>
            </a:r>
            <a:r>
              <a:rPr lang="nl-BE" dirty="0">
                <a:solidFill>
                  <a:srgbClr val="00B050"/>
                </a:solidFill>
              </a:rPr>
              <a:t> </a:t>
            </a:r>
            <a:r>
              <a:rPr lang="nl-BE" dirty="0" err="1">
                <a:solidFill>
                  <a:srgbClr val="00B050"/>
                </a:solidFill>
              </a:rPr>
              <a:t>to</a:t>
            </a:r>
            <a:r>
              <a:rPr lang="nl-BE" dirty="0">
                <a:solidFill>
                  <a:srgbClr val="00B050"/>
                </a:solidFill>
              </a:rPr>
              <a:t> meet </a:t>
            </a:r>
            <a:r>
              <a:rPr lang="nl-BE" dirty="0" err="1">
                <a:solidFill>
                  <a:srgbClr val="00B050"/>
                </a:solidFill>
              </a:rPr>
              <a:t>the</a:t>
            </a:r>
            <a:r>
              <a:rPr lang="nl-BE" dirty="0">
                <a:solidFill>
                  <a:srgbClr val="00B050"/>
                </a:solidFill>
              </a:rPr>
              <a:t> </a:t>
            </a:r>
            <a:r>
              <a:rPr lang="nl-BE" dirty="0" err="1">
                <a:solidFill>
                  <a:srgbClr val="00B050"/>
                </a:solidFill>
              </a:rPr>
              <a:t>demand</a:t>
            </a:r>
            <a:endParaRPr lang="nl-BE" dirty="0">
              <a:solidFill>
                <a:srgbClr val="00B050"/>
              </a:solidFill>
            </a:endParaRPr>
          </a:p>
          <a:p>
            <a:pPr marL="514350" indent="-514350">
              <a:buAutoNum type="arabicPeriod"/>
            </a:pPr>
            <a:endParaRPr lang="nl-BE" dirty="0"/>
          </a:p>
          <a:p>
            <a:pPr marL="0" indent="0">
              <a:buNone/>
            </a:pPr>
            <a:r>
              <a:rPr lang="nl-BE" dirty="0" err="1"/>
              <a:t>Practically</a:t>
            </a:r>
            <a:r>
              <a:rPr lang="nl-BE" dirty="0"/>
              <a:t>:</a:t>
            </a:r>
          </a:p>
          <a:p>
            <a:pPr lvl="1"/>
            <a:r>
              <a:rPr lang="nl-BE" dirty="0" err="1">
                <a:solidFill>
                  <a:srgbClr val="FF0000"/>
                </a:solidFill>
              </a:rPr>
              <a:t>Improved</a:t>
            </a:r>
            <a:r>
              <a:rPr lang="nl-BE" dirty="0">
                <a:solidFill>
                  <a:srgbClr val="FF0000"/>
                </a:solidFill>
              </a:rPr>
              <a:t> joints</a:t>
            </a:r>
          </a:p>
          <a:p>
            <a:pPr lvl="1"/>
            <a:r>
              <a:rPr lang="nl-BE" dirty="0" err="1">
                <a:solidFill>
                  <a:srgbClr val="FF0000"/>
                </a:solidFill>
              </a:rPr>
              <a:t>Better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suited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behaviourally</a:t>
            </a:r>
            <a:endParaRPr lang="nl-BE" dirty="0">
              <a:solidFill>
                <a:srgbClr val="FF0000"/>
              </a:solidFill>
            </a:endParaRPr>
          </a:p>
          <a:p>
            <a:pPr lvl="1"/>
            <a:r>
              <a:rPr lang="nl-BE" dirty="0">
                <a:solidFill>
                  <a:srgbClr val="00B050"/>
                </a:solidFill>
              </a:rPr>
              <a:t>Focus on </a:t>
            </a:r>
            <a:r>
              <a:rPr lang="nl-BE" dirty="0" err="1">
                <a:solidFill>
                  <a:srgbClr val="00B050"/>
                </a:solidFill>
              </a:rPr>
              <a:t>genetic</a:t>
            </a:r>
            <a:r>
              <a:rPr lang="nl-BE" dirty="0">
                <a:solidFill>
                  <a:srgbClr val="00B050"/>
                </a:solidFill>
              </a:rPr>
              <a:t> </a:t>
            </a:r>
            <a:r>
              <a:rPr lang="nl-BE" dirty="0" err="1">
                <a:solidFill>
                  <a:srgbClr val="00B050"/>
                </a:solidFill>
              </a:rPr>
              <a:t>diversity</a:t>
            </a:r>
            <a:endParaRPr lang="nl-BE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A317A-43B1-9CCB-A831-BE4A8A609DBC}"/>
              </a:ext>
            </a:extLst>
          </p:cNvPr>
          <p:cNvSpPr txBox="1"/>
          <p:nvPr/>
        </p:nvSpPr>
        <p:spPr>
          <a:xfrm>
            <a:off x="7010400" y="3135086"/>
            <a:ext cx="4561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Selection of part of the population </a:t>
            </a:r>
          </a:p>
          <a:p>
            <a:pPr algn="ctr"/>
            <a:r>
              <a:rPr lang="en-GB" dirty="0"/>
              <a:t>vs 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Increase of the number of dogs in the program</a:t>
            </a:r>
            <a:endParaRPr lang="en-B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9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Challenges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Reduction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number</a:t>
            </a:r>
            <a:r>
              <a:rPr lang="nl-BE" dirty="0"/>
              <a:t> of </a:t>
            </a:r>
            <a:r>
              <a:rPr lang="nl-BE" dirty="0" err="1"/>
              <a:t>rejections</a:t>
            </a:r>
            <a:endParaRPr lang="nl-BE" dirty="0"/>
          </a:p>
          <a:p>
            <a:r>
              <a:rPr lang="nl-BE" dirty="0" err="1"/>
              <a:t>Avoid</a:t>
            </a:r>
            <a:r>
              <a:rPr lang="nl-BE" dirty="0"/>
              <a:t> </a:t>
            </a:r>
            <a:r>
              <a:rPr lang="nl-BE" dirty="0" err="1"/>
              <a:t>other</a:t>
            </a:r>
            <a:r>
              <a:rPr lang="nl-BE" dirty="0"/>
              <a:t> disorders </a:t>
            </a:r>
            <a:r>
              <a:rPr lang="nl-BE" dirty="0" err="1"/>
              <a:t>to</a:t>
            </a:r>
            <a:r>
              <a:rPr lang="nl-BE" dirty="0"/>
              <a:t> pop up</a:t>
            </a:r>
          </a:p>
          <a:p>
            <a:r>
              <a:rPr lang="nl-BE" dirty="0" err="1"/>
              <a:t>Grow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meet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demand</a:t>
            </a:r>
            <a:endParaRPr lang="nl-BE" dirty="0"/>
          </a:p>
          <a:p>
            <a:pPr marL="514350" indent="-514350">
              <a:buAutoNum type="arabicPeriod"/>
            </a:pPr>
            <a:endParaRPr lang="nl-BE" dirty="0"/>
          </a:p>
          <a:p>
            <a:pPr marL="0" indent="0">
              <a:buNone/>
            </a:pPr>
            <a:r>
              <a:rPr lang="nl-BE" dirty="0" err="1"/>
              <a:t>Practically</a:t>
            </a:r>
            <a:r>
              <a:rPr lang="nl-BE" dirty="0"/>
              <a:t>:</a:t>
            </a:r>
          </a:p>
          <a:p>
            <a:pPr lvl="1"/>
            <a:r>
              <a:rPr lang="nl-BE" dirty="0" err="1"/>
              <a:t>Improved</a:t>
            </a:r>
            <a:r>
              <a:rPr lang="nl-BE" dirty="0"/>
              <a:t> joints</a:t>
            </a:r>
          </a:p>
          <a:p>
            <a:pPr lvl="1"/>
            <a:r>
              <a:rPr lang="nl-BE" dirty="0" err="1"/>
              <a:t>Better</a:t>
            </a:r>
            <a:r>
              <a:rPr lang="nl-BE" dirty="0"/>
              <a:t> </a:t>
            </a:r>
            <a:r>
              <a:rPr lang="nl-BE" dirty="0" err="1"/>
              <a:t>suited</a:t>
            </a:r>
            <a:r>
              <a:rPr lang="nl-BE" dirty="0"/>
              <a:t> </a:t>
            </a:r>
            <a:r>
              <a:rPr lang="nl-BE" dirty="0" err="1"/>
              <a:t>behaviourally</a:t>
            </a:r>
            <a:endParaRPr lang="nl-BE" dirty="0"/>
          </a:p>
          <a:p>
            <a:pPr lvl="1"/>
            <a:r>
              <a:rPr lang="nl-BE" b="1" dirty="0"/>
              <a:t>Focus on </a:t>
            </a:r>
            <a:r>
              <a:rPr lang="nl-BE" b="1" dirty="0" err="1"/>
              <a:t>genetic</a:t>
            </a:r>
            <a:r>
              <a:rPr lang="nl-BE" b="1" dirty="0"/>
              <a:t> </a:t>
            </a:r>
            <a:r>
              <a:rPr lang="nl-BE" b="1" dirty="0" err="1"/>
              <a:t>diversity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294237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F1E7-C676-2F63-F1BF-05CF032B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Why genetic diversity one of key features?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497C4-12C7-5320-BD5D-FD1F2791C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The cause of the high disease prevalence…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35425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On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origin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9681"/>
          </a:xfrm>
        </p:spPr>
        <p:txBody>
          <a:bodyPr>
            <a:normAutofit/>
          </a:bodyPr>
          <a:lstStyle/>
          <a:p>
            <a:r>
              <a:rPr lang="nl-BE" dirty="0" err="1"/>
              <a:t>Population</a:t>
            </a:r>
            <a:r>
              <a:rPr lang="nl-BE" dirty="0"/>
              <a:t> “bottlenecks”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BE" dirty="0" err="1"/>
              <a:t>Domestication</a:t>
            </a:r>
            <a:endParaRPr lang="nl-BE" dirty="0"/>
          </a:p>
          <a:p>
            <a:pPr marL="914400" lvl="1" indent="-457200">
              <a:buFont typeface="+mj-lt"/>
              <a:buAutoNum type="arabicPeriod"/>
            </a:pPr>
            <a:r>
              <a:rPr lang="nl-BE" dirty="0"/>
              <a:t>Breed </a:t>
            </a:r>
            <a:r>
              <a:rPr lang="nl-BE" dirty="0" err="1"/>
              <a:t>creation</a:t>
            </a: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237" t="16667" r="26971" b="11593"/>
          <a:stretch/>
        </p:blipFill>
        <p:spPr>
          <a:xfrm>
            <a:off x="7509164" y="1426653"/>
            <a:ext cx="4682836" cy="5431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473" y="6326909"/>
            <a:ext cx="477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/>
              <a:t>Lindblad-</a:t>
            </a:r>
            <a:r>
              <a:rPr lang="nl-BE" sz="1200" dirty="0" err="1"/>
              <a:t>Toh</a:t>
            </a:r>
            <a:r>
              <a:rPr lang="nl-BE" sz="1200" dirty="0"/>
              <a:t> et al. (2005)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8478982" y="2549237"/>
            <a:ext cx="1810327" cy="563418"/>
            <a:chOff x="8478982" y="2549237"/>
            <a:chExt cx="1810327" cy="563418"/>
          </a:xfrm>
        </p:grpSpPr>
        <p:sp>
          <p:nvSpPr>
            <p:cNvPr id="6" name="Oval 5"/>
            <p:cNvSpPr/>
            <p:nvPr/>
          </p:nvSpPr>
          <p:spPr>
            <a:xfrm>
              <a:off x="8478982" y="2549237"/>
              <a:ext cx="581891" cy="5634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89818" y="2633630"/>
              <a:ext cx="1699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/>
                <a:t>1.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59600" y="5613545"/>
            <a:ext cx="1810327" cy="563418"/>
            <a:chOff x="8478982" y="2549237"/>
            <a:chExt cx="1810327" cy="563418"/>
          </a:xfrm>
        </p:grpSpPr>
        <p:sp>
          <p:nvSpPr>
            <p:cNvPr id="10" name="Oval 9"/>
            <p:cNvSpPr/>
            <p:nvPr/>
          </p:nvSpPr>
          <p:spPr>
            <a:xfrm>
              <a:off x="8478982" y="2549237"/>
              <a:ext cx="581891" cy="5634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89818" y="2633630"/>
              <a:ext cx="1699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/>
                <a:t>2.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891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What</a:t>
            </a:r>
            <a:r>
              <a:rPr lang="nl-BE" dirty="0"/>
              <a:t> are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consequences</a:t>
            </a:r>
            <a:r>
              <a:rPr lang="nl-B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At </a:t>
            </a:r>
            <a:r>
              <a:rPr lang="nl-BE" dirty="0" err="1"/>
              <a:t>the</a:t>
            </a:r>
            <a:r>
              <a:rPr lang="nl-BE" dirty="0"/>
              <a:t> level of </a:t>
            </a:r>
            <a:r>
              <a:rPr lang="nl-BE" dirty="0" err="1"/>
              <a:t>the</a:t>
            </a:r>
            <a:r>
              <a:rPr lang="nl-BE" dirty="0"/>
              <a:t> dog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3774" y="2684206"/>
            <a:ext cx="10360559" cy="938868"/>
            <a:chOff x="1170427" y="2684206"/>
            <a:chExt cx="10360559" cy="93886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427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511" y="2684206"/>
              <a:ext cx="1246055" cy="9388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595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679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763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5847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4931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Oval 12"/>
          <p:cNvSpPr/>
          <p:nvPr/>
        </p:nvSpPr>
        <p:spPr>
          <a:xfrm>
            <a:off x="3275940" y="2391640"/>
            <a:ext cx="1658058" cy="15240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ight Arrow 13"/>
          <p:cNvSpPr/>
          <p:nvPr/>
        </p:nvSpPr>
        <p:spPr>
          <a:xfrm rot="3989106">
            <a:off x="4157499" y="3733487"/>
            <a:ext cx="834423" cy="771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28" y="4615845"/>
            <a:ext cx="1246055" cy="93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43774" y="5734480"/>
            <a:ext cx="11669568" cy="967953"/>
            <a:chOff x="443774" y="5734480"/>
            <a:chExt cx="11669568" cy="967953"/>
          </a:xfrm>
        </p:grpSpPr>
        <p:grpSp>
          <p:nvGrpSpPr>
            <p:cNvPr id="16" name="Group 15"/>
            <p:cNvGrpSpPr/>
            <p:nvPr/>
          </p:nvGrpSpPr>
          <p:grpSpPr>
            <a:xfrm>
              <a:off x="443774" y="5734480"/>
              <a:ext cx="10360559" cy="938868"/>
              <a:chOff x="1170427" y="2684206"/>
              <a:chExt cx="10360559" cy="938868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0427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9511" y="2684206"/>
                <a:ext cx="1246055" cy="9388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</p:pic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8595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7679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6763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5847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4931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7287" y="5763565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" name="Straight Connector 26"/>
          <p:cNvCxnSpPr/>
          <p:nvPr/>
        </p:nvCxnSpPr>
        <p:spPr>
          <a:xfrm flipH="1">
            <a:off x="270507" y="4967081"/>
            <a:ext cx="3905336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5624055" y="4967081"/>
            <a:ext cx="6371300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5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What</a:t>
            </a:r>
            <a:r>
              <a:rPr lang="nl-BE" dirty="0"/>
              <a:t> are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consequences</a:t>
            </a:r>
            <a:r>
              <a:rPr lang="nl-B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At </a:t>
            </a:r>
            <a:r>
              <a:rPr lang="nl-BE" dirty="0" err="1"/>
              <a:t>the</a:t>
            </a:r>
            <a:r>
              <a:rPr lang="nl-BE" dirty="0"/>
              <a:t> level of </a:t>
            </a:r>
            <a:r>
              <a:rPr lang="nl-BE" dirty="0" err="1"/>
              <a:t>the</a:t>
            </a:r>
            <a:r>
              <a:rPr lang="nl-BE" dirty="0"/>
              <a:t> dog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3774" y="2684206"/>
            <a:ext cx="10360559" cy="938868"/>
            <a:chOff x="1170427" y="2684206"/>
            <a:chExt cx="10360559" cy="93886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427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511" y="2684206"/>
              <a:ext cx="1246055" cy="9388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595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679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763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5847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4931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Oval 12"/>
          <p:cNvSpPr/>
          <p:nvPr/>
        </p:nvSpPr>
        <p:spPr>
          <a:xfrm>
            <a:off x="3275940" y="2391640"/>
            <a:ext cx="1658058" cy="15240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ight Arrow 13"/>
          <p:cNvSpPr/>
          <p:nvPr/>
        </p:nvSpPr>
        <p:spPr>
          <a:xfrm rot="3989106">
            <a:off x="4157499" y="3733487"/>
            <a:ext cx="834423" cy="771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28" y="4615845"/>
            <a:ext cx="1246055" cy="93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43774" y="5734480"/>
            <a:ext cx="11669568" cy="967953"/>
            <a:chOff x="443774" y="5734480"/>
            <a:chExt cx="11669568" cy="967953"/>
          </a:xfrm>
        </p:grpSpPr>
        <p:grpSp>
          <p:nvGrpSpPr>
            <p:cNvPr id="16" name="Group 15"/>
            <p:cNvGrpSpPr/>
            <p:nvPr/>
          </p:nvGrpSpPr>
          <p:grpSpPr>
            <a:xfrm>
              <a:off x="443774" y="5734480"/>
              <a:ext cx="10360559" cy="938868"/>
              <a:chOff x="1170427" y="2684206"/>
              <a:chExt cx="10360559" cy="938868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0427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9511" y="2684206"/>
                <a:ext cx="1246055" cy="9388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</p:pic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8595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7679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6763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5847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4931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7287" y="5763565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" name="Straight Connector 26"/>
          <p:cNvCxnSpPr/>
          <p:nvPr/>
        </p:nvCxnSpPr>
        <p:spPr>
          <a:xfrm flipH="1">
            <a:off x="270507" y="4967081"/>
            <a:ext cx="3905336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5624055" y="4967081"/>
            <a:ext cx="6371300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ep 25"/>
          <p:cNvGrpSpPr/>
          <p:nvPr/>
        </p:nvGrpSpPr>
        <p:grpSpPr>
          <a:xfrm>
            <a:off x="2524434" y="4072924"/>
            <a:ext cx="869070" cy="1434954"/>
            <a:chOff x="3014587" y="3719944"/>
            <a:chExt cx="1181524" cy="1974274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12" r="88888" b="59993"/>
            <a:stretch/>
          </p:blipFill>
          <p:spPr bwMode="auto">
            <a:xfrm>
              <a:off x="3014587" y="3719945"/>
              <a:ext cx="1174172" cy="197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3" t="15212" r="88888" b="59993"/>
            <a:stretch/>
          </p:blipFill>
          <p:spPr bwMode="auto">
            <a:xfrm>
              <a:off x="3491409" y="3719944"/>
              <a:ext cx="704702" cy="197427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Rechthoek 31"/>
          <p:cNvSpPr/>
          <p:nvPr/>
        </p:nvSpPr>
        <p:spPr>
          <a:xfrm>
            <a:off x="4121079" y="4701531"/>
            <a:ext cx="243664" cy="2925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3" name="Rechthoek 32"/>
          <p:cNvSpPr/>
          <p:nvPr/>
        </p:nvSpPr>
        <p:spPr>
          <a:xfrm>
            <a:off x="2406618" y="4050575"/>
            <a:ext cx="1006155" cy="14573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5" name="Rechte verbindingslijn 34"/>
          <p:cNvCxnSpPr/>
          <p:nvPr/>
        </p:nvCxnSpPr>
        <p:spPr>
          <a:xfrm>
            <a:off x="3403336" y="4050575"/>
            <a:ext cx="717743" cy="6555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/>
          <p:cNvCxnSpPr/>
          <p:nvPr/>
        </p:nvCxnSpPr>
        <p:spPr>
          <a:xfrm flipV="1">
            <a:off x="3424775" y="4993448"/>
            <a:ext cx="696304" cy="5067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276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Situation</a:t>
            </a:r>
            <a:r>
              <a:rPr lang="nl-BE" dirty="0"/>
              <a:t> in Belgium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Back in 2018:</a:t>
            </a:r>
          </a:p>
          <a:p>
            <a:pPr lvl="1"/>
            <a:r>
              <a:rPr lang="nl-BE" dirty="0"/>
              <a:t>60%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puppies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start </a:t>
            </a:r>
            <a:r>
              <a:rPr lang="nl-BE" dirty="0" err="1"/>
              <a:t>the</a:t>
            </a:r>
            <a:r>
              <a:rPr lang="nl-BE" dirty="0"/>
              <a:t> training are </a:t>
            </a:r>
            <a:r>
              <a:rPr lang="nl-BE" dirty="0" err="1"/>
              <a:t>rejected</a:t>
            </a:r>
            <a:endParaRPr lang="nl-BE" dirty="0"/>
          </a:p>
        </p:txBody>
      </p:sp>
      <p:pic>
        <p:nvPicPr>
          <p:cNvPr id="7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2300744" y="3229460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3828865" y="3229460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5356986" y="3229460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6885107" y="3229460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8413228" y="3229460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2300744" y="4909871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3828865" y="4909871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5356986" y="4909871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6885107" y="4909871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8413228" y="4909871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vak 5"/>
          <p:cNvSpPr txBox="1"/>
          <p:nvPr/>
        </p:nvSpPr>
        <p:spPr>
          <a:xfrm>
            <a:off x="291829" y="6381345"/>
            <a:ext cx="4252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Bogaerts et al. (2019)</a:t>
            </a:r>
          </a:p>
        </p:txBody>
      </p:sp>
    </p:spTree>
    <p:extLst>
      <p:ext uri="{BB962C8B-B14F-4D97-AF65-F5344CB8AC3E}">
        <p14:creationId xmlns:p14="http://schemas.microsoft.com/office/powerpoint/2010/main" val="358017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What</a:t>
            </a:r>
            <a:r>
              <a:rPr lang="nl-BE" dirty="0"/>
              <a:t> are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consequences</a:t>
            </a:r>
            <a:r>
              <a:rPr lang="nl-B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At </a:t>
            </a:r>
            <a:r>
              <a:rPr lang="nl-BE" dirty="0" err="1"/>
              <a:t>the</a:t>
            </a:r>
            <a:r>
              <a:rPr lang="nl-BE" dirty="0"/>
              <a:t> level of </a:t>
            </a:r>
            <a:r>
              <a:rPr lang="nl-BE" dirty="0" err="1"/>
              <a:t>the</a:t>
            </a:r>
            <a:r>
              <a:rPr lang="nl-BE" dirty="0"/>
              <a:t> dog</a:t>
            </a:r>
          </a:p>
          <a:p>
            <a:r>
              <a:rPr lang="nl-BE" dirty="0"/>
              <a:t>At </a:t>
            </a:r>
            <a:r>
              <a:rPr lang="nl-BE" dirty="0" err="1"/>
              <a:t>the</a:t>
            </a:r>
            <a:r>
              <a:rPr lang="nl-BE" dirty="0"/>
              <a:t> DNA level</a:t>
            </a:r>
          </a:p>
        </p:txBody>
      </p:sp>
    </p:spTree>
    <p:extLst>
      <p:ext uri="{BB962C8B-B14F-4D97-AF65-F5344CB8AC3E}">
        <p14:creationId xmlns:p14="http://schemas.microsoft.com/office/powerpoint/2010/main" val="1135119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What</a:t>
            </a:r>
            <a:r>
              <a:rPr lang="nl-BE" dirty="0"/>
              <a:t> are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consequences</a:t>
            </a:r>
            <a:r>
              <a:rPr lang="nl-B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At </a:t>
            </a:r>
            <a:r>
              <a:rPr lang="nl-BE" dirty="0" err="1"/>
              <a:t>the</a:t>
            </a:r>
            <a:r>
              <a:rPr lang="nl-BE" dirty="0"/>
              <a:t> DNA level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3774" y="2684206"/>
            <a:ext cx="10360559" cy="938868"/>
            <a:chOff x="1170427" y="2684206"/>
            <a:chExt cx="10360559" cy="93886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427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511" y="2684206"/>
              <a:ext cx="1246055" cy="9388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595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679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763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5847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4931" y="2684206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5246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What</a:t>
            </a:r>
            <a:r>
              <a:rPr lang="nl-BE" dirty="0"/>
              <a:t> are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consequences</a:t>
            </a:r>
            <a:r>
              <a:rPr lang="nl-B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At </a:t>
            </a:r>
            <a:r>
              <a:rPr lang="nl-BE" dirty="0" err="1"/>
              <a:t>the</a:t>
            </a:r>
            <a:r>
              <a:rPr lang="nl-BE" dirty="0"/>
              <a:t> DNA level</a:t>
            </a:r>
          </a:p>
        </p:txBody>
      </p:sp>
      <p:sp>
        <p:nvSpPr>
          <p:cNvPr id="13" name="Oval 12"/>
          <p:cNvSpPr/>
          <p:nvPr/>
        </p:nvSpPr>
        <p:spPr>
          <a:xfrm>
            <a:off x="3275940" y="2391640"/>
            <a:ext cx="1658058" cy="15240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ight Arrow 13"/>
          <p:cNvSpPr/>
          <p:nvPr/>
        </p:nvSpPr>
        <p:spPr>
          <a:xfrm rot="3989106">
            <a:off x="4157499" y="3733487"/>
            <a:ext cx="834423" cy="771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28" y="4615845"/>
            <a:ext cx="1246055" cy="93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/>
          <p:cNvCxnSpPr/>
          <p:nvPr/>
        </p:nvCxnSpPr>
        <p:spPr>
          <a:xfrm flipH="1">
            <a:off x="270507" y="4967081"/>
            <a:ext cx="3905336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5624055" y="4967081"/>
            <a:ext cx="6371300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8782" y="4835138"/>
            <a:ext cx="461578" cy="40064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43774" y="5734480"/>
            <a:ext cx="11669568" cy="967953"/>
            <a:chOff x="443774" y="5734480"/>
            <a:chExt cx="11669568" cy="967953"/>
          </a:xfrm>
        </p:grpSpPr>
        <p:grpSp>
          <p:nvGrpSpPr>
            <p:cNvPr id="25" name="Group 24"/>
            <p:cNvGrpSpPr/>
            <p:nvPr/>
          </p:nvGrpSpPr>
          <p:grpSpPr>
            <a:xfrm>
              <a:off x="443774" y="5734480"/>
              <a:ext cx="11669568" cy="967953"/>
              <a:chOff x="443774" y="5734480"/>
              <a:chExt cx="11669568" cy="96795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43774" y="5734480"/>
                <a:ext cx="10360559" cy="938868"/>
                <a:chOff x="1170427" y="2684206"/>
                <a:chExt cx="10360559" cy="938868"/>
              </a:xfrm>
            </p:grpSpPr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0427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9511" y="2684206"/>
                  <a:ext cx="1246055" cy="93886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</p:pic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8595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7679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46763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5847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84931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67287" y="5763565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682" y="5956085"/>
              <a:ext cx="461578" cy="400645"/>
            </a:xfrm>
            <a:prstGeom prst="rect">
              <a:avLst/>
            </a:prstGeom>
          </p:spPr>
        </p:pic>
        <p:pic>
          <p:nvPicPr>
            <p:cNvPr id="3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9720" y="5911253"/>
              <a:ext cx="461578" cy="400645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789" y="5935943"/>
              <a:ext cx="461578" cy="400645"/>
            </a:xfrm>
            <a:prstGeom prst="rect">
              <a:avLst/>
            </a:prstGeom>
          </p:spPr>
        </p:pic>
        <p:pic>
          <p:nvPicPr>
            <p:cNvPr id="33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2395" y="5911253"/>
              <a:ext cx="461578" cy="400645"/>
            </a:xfrm>
            <a:prstGeom prst="rect">
              <a:avLst/>
            </a:prstGeom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5111" y="5935943"/>
              <a:ext cx="461578" cy="400645"/>
            </a:xfrm>
            <a:prstGeom prst="rect">
              <a:avLst/>
            </a:prstGeom>
          </p:spPr>
        </p:pic>
        <p:pic>
          <p:nvPicPr>
            <p:cNvPr id="35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10587" y="5911253"/>
              <a:ext cx="461578" cy="400645"/>
            </a:xfrm>
            <a:prstGeom prst="rect">
              <a:avLst/>
            </a:prstGeom>
          </p:spPr>
        </p:pic>
        <p:pic>
          <p:nvPicPr>
            <p:cNvPr id="36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14170" y="5956084"/>
              <a:ext cx="461578" cy="400645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12999" y="5981061"/>
              <a:ext cx="461578" cy="40064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43774" y="2684206"/>
            <a:ext cx="10360559" cy="938868"/>
            <a:chOff x="443774" y="2684206"/>
            <a:chExt cx="10360559" cy="938868"/>
          </a:xfrm>
        </p:grpSpPr>
        <p:grpSp>
          <p:nvGrpSpPr>
            <p:cNvPr id="11" name="Group 10"/>
            <p:cNvGrpSpPr/>
            <p:nvPr/>
          </p:nvGrpSpPr>
          <p:grpSpPr>
            <a:xfrm>
              <a:off x="443774" y="2684206"/>
              <a:ext cx="10360559" cy="938868"/>
              <a:chOff x="1170427" y="2684206"/>
              <a:chExt cx="10360559" cy="938868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0427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9511" y="2684206"/>
                <a:ext cx="1246055" cy="9388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8595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7679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6763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5847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4931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8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789" y="2845491"/>
              <a:ext cx="461578" cy="400645"/>
            </a:xfrm>
            <a:prstGeom prst="rect">
              <a:avLst/>
            </a:prstGeom>
          </p:spPr>
        </p:pic>
        <p:pic>
          <p:nvPicPr>
            <p:cNvPr id="39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682" y="2846982"/>
              <a:ext cx="461578" cy="400645"/>
            </a:xfrm>
            <a:prstGeom prst="rect">
              <a:avLst/>
            </a:prstGeom>
          </p:spPr>
        </p:pic>
        <p:pic>
          <p:nvPicPr>
            <p:cNvPr id="40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67789" y="2855538"/>
              <a:ext cx="461578" cy="400645"/>
            </a:xfrm>
            <a:prstGeom prst="rect">
              <a:avLst/>
            </a:prstGeom>
          </p:spPr>
        </p:pic>
        <p:pic>
          <p:nvPicPr>
            <p:cNvPr id="41" name="Picture 10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2395" y="2875750"/>
              <a:ext cx="461578" cy="400645"/>
            </a:xfrm>
            <a:prstGeom prst="rect">
              <a:avLst/>
            </a:prstGeom>
          </p:spPr>
        </p:pic>
        <p:pic>
          <p:nvPicPr>
            <p:cNvPr id="42" name="Picture 10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18074" y="2875750"/>
              <a:ext cx="461578" cy="400645"/>
            </a:xfrm>
            <a:prstGeom prst="rect">
              <a:avLst/>
            </a:prstGeom>
          </p:spPr>
        </p:pic>
        <p:pic>
          <p:nvPicPr>
            <p:cNvPr id="43" name="Picture 10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10587" y="2875750"/>
              <a:ext cx="461578" cy="400645"/>
            </a:xfrm>
            <a:prstGeom prst="rect">
              <a:avLst/>
            </a:prstGeom>
          </p:spPr>
        </p:pic>
        <p:pic>
          <p:nvPicPr>
            <p:cNvPr id="44" name="Picture 10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14170" y="2875750"/>
              <a:ext cx="461578" cy="400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8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What</a:t>
            </a:r>
            <a:r>
              <a:rPr lang="nl-BE" dirty="0"/>
              <a:t> are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consequences</a:t>
            </a:r>
            <a:r>
              <a:rPr lang="nl-BE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At </a:t>
            </a:r>
            <a:r>
              <a:rPr lang="nl-BE" dirty="0" err="1"/>
              <a:t>the</a:t>
            </a:r>
            <a:r>
              <a:rPr lang="nl-BE" dirty="0"/>
              <a:t> DNA level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28" y="4615845"/>
            <a:ext cx="1246055" cy="93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/>
          <p:cNvCxnSpPr/>
          <p:nvPr/>
        </p:nvCxnSpPr>
        <p:spPr>
          <a:xfrm flipH="1">
            <a:off x="270507" y="4967081"/>
            <a:ext cx="3905336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5624055" y="4967081"/>
            <a:ext cx="6371300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8782" y="4835138"/>
            <a:ext cx="461578" cy="40064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43774" y="5734480"/>
            <a:ext cx="11669568" cy="967953"/>
            <a:chOff x="443774" y="5734480"/>
            <a:chExt cx="11669568" cy="967953"/>
          </a:xfrm>
        </p:grpSpPr>
        <p:grpSp>
          <p:nvGrpSpPr>
            <p:cNvPr id="25" name="Group 24"/>
            <p:cNvGrpSpPr/>
            <p:nvPr/>
          </p:nvGrpSpPr>
          <p:grpSpPr>
            <a:xfrm>
              <a:off x="443774" y="5734480"/>
              <a:ext cx="11669568" cy="967953"/>
              <a:chOff x="443774" y="5734480"/>
              <a:chExt cx="11669568" cy="96795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43774" y="5734480"/>
                <a:ext cx="10360559" cy="938868"/>
                <a:chOff x="1170427" y="2684206"/>
                <a:chExt cx="10360559" cy="938868"/>
              </a:xfrm>
            </p:grpSpPr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0427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9511" y="2684206"/>
                  <a:ext cx="1246055" cy="93886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</p:pic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8595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7679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46763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5847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84931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67287" y="5763565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682" y="5956085"/>
              <a:ext cx="461578" cy="400645"/>
            </a:xfrm>
            <a:prstGeom prst="rect">
              <a:avLst/>
            </a:prstGeom>
          </p:spPr>
        </p:pic>
        <p:pic>
          <p:nvPicPr>
            <p:cNvPr id="3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9720" y="5911253"/>
              <a:ext cx="461578" cy="400645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789" y="5935943"/>
              <a:ext cx="461578" cy="400645"/>
            </a:xfrm>
            <a:prstGeom prst="rect">
              <a:avLst/>
            </a:prstGeom>
          </p:spPr>
        </p:pic>
        <p:pic>
          <p:nvPicPr>
            <p:cNvPr id="33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2395" y="5911253"/>
              <a:ext cx="461578" cy="400645"/>
            </a:xfrm>
            <a:prstGeom prst="rect">
              <a:avLst/>
            </a:prstGeom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5111" y="5935943"/>
              <a:ext cx="461578" cy="400645"/>
            </a:xfrm>
            <a:prstGeom prst="rect">
              <a:avLst/>
            </a:prstGeom>
          </p:spPr>
        </p:pic>
        <p:pic>
          <p:nvPicPr>
            <p:cNvPr id="35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10587" y="5911253"/>
              <a:ext cx="461578" cy="400645"/>
            </a:xfrm>
            <a:prstGeom prst="rect">
              <a:avLst/>
            </a:prstGeom>
          </p:spPr>
        </p:pic>
        <p:pic>
          <p:nvPicPr>
            <p:cNvPr id="36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14170" y="5956084"/>
              <a:ext cx="461578" cy="400645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12999" y="5981061"/>
              <a:ext cx="461578" cy="40064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43774" y="2684206"/>
            <a:ext cx="10360559" cy="938868"/>
            <a:chOff x="443774" y="2684206"/>
            <a:chExt cx="10360559" cy="938868"/>
          </a:xfrm>
        </p:grpSpPr>
        <p:grpSp>
          <p:nvGrpSpPr>
            <p:cNvPr id="11" name="Group 10"/>
            <p:cNvGrpSpPr/>
            <p:nvPr/>
          </p:nvGrpSpPr>
          <p:grpSpPr>
            <a:xfrm>
              <a:off x="443774" y="2684206"/>
              <a:ext cx="10360559" cy="938868"/>
              <a:chOff x="1170427" y="2684206"/>
              <a:chExt cx="10360559" cy="938868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0427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9511" y="2684206"/>
                <a:ext cx="1246055" cy="93886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8595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7679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6763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5847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4931" y="2684206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8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789" y="2845491"/>
              <a:ext cx="461578" cy="400645"/>
            </a:xfrm>
            <a:prstGeom prst="rect">
              <a:avLst/>
            </a:prstGeom>
          </p:spPr>
        </p:pic>
        <p:pic>
          <p:nvPicPr>
            <p:cNvPr id="39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682" y="2846982"/>
              <a:ext cx="461578" cy="400645"/>
            </a:xfrm>
            <a:prstGeom prst="rect">
              <a:avLst/>
            </a:prstGeom>
          </p:spPr>
        </p:pic>
        <p:pic>
          <p:nvPicPr>
            <p:cNvPr id="40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67789" y="2855538"/>
              <a:ext cx="461578" cy="400645"/>
            </a:xfrm>
            <a:prstGeom prst="rect">
              <a:avLst/>
            </a:prstGeom>
          </p:spPr>
        </p:pic>
        <p:pic>
          <p:nvPicPr>
            <p:cNvPr id="41" name="Picture 10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2395" y="2875750"/>
              <a:ext cx="461578" cy="400645"/>
            </a:xfrm>
            <a:prstGeom prst="rect">
              <a:avLst/>
            </a:prstGeom>
          </p:spPr>
        </p:pic>
        <p:pic>
          <p:nvPicPr>
            <p:cNvPr id="42" name="Picture 10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18074" y="2875750"/>
              <a:ext cx="461578" cy="400645"/>
            </a:xfrm>
            <a:prstGeom prst="rect">
              <a:avLst/>
            </a:prstGeom>
          </p:spPr>
        </p:pic>
        <p:pic>
          <p:nvPicPr>
            <p:cNvPr id="43" name="Picture 10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10587" y="2875750"/>
              <a:ext cx="461578" cy="400645"/>
            </a:xfrm>
            <a:prstGeom prst="rect">
              <a:avLst/>
            </a:prstGeom>
          </p:spPr>
        </p:pic>
        <p:pic>
          <p:nvPicPr>
            <p:cNvPr id="44" name="Picture 10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14170" y="2875750"/>
              <a:ext cx="461578" cy="400645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8690595" y="2253318"/>
            <a:ext cx="251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High </a:t>
            </a:r>
            <a:r>
              <a:rPr lang="nl-BE" dirty="0" err="1">
                <a:solidFill>
                  <a:schemeClr val="accent1">
                    <a:lumMod val="50000"/>
                  </a:schemeClr>
                </a:solidFill>
              </a:rPr>
              <a:t>diversity</a:t>
            </a:r>
            <a:endParaRPr lang="nl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43031" y="4947225"/>
            <a:ext cx="251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FF0000"/>
                </a:solidFill>
              </a:rPr>
              <a:t>Low </a:t>
            </a:r>
            <a:r>
              <a:rPr lang="nl-BE" dirty="0" err="1">
                <a:solidFill>
                  <a:srgbClr val="FF0000"/>
                </a:solidFill>
              </a:rPr>
              <a:t>diversity</a:t>
            </a: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64243" y="2390233"/>
            <a:ext cx="11410334" cy="15141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9" name="Oval 48"/>
          <p:cNvSpPr/>
          <p:nvPr/>
        </p:nvSpPr>
        <p:spPr>
          <a:xfrm>
            <a:off x="264243" y="5272151"/>
            <a:ext cx="11410334" cy="15141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0" name="TextBox 49"/>
          <p:cNvSpPr txBox="1"/>
          <p:nvPr/>
        </p:nvSpPr>
        <p:spPr>
          <a:xfrm rot="19950027">
            <a:off x="3717798" y="3587683"/>
            <a:ext cx="47564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600" dirty="0" err="1"/>
              <a:t>So</a:t>
            </a:r>
            <a:r>
              <a:rPr lang="nl-BE" sz="6600" dirty="0"/>
              <a:t> </a:t>
            </a:r>
            <a:r>
              <a:rPr lang="nl-BE" sz="6600" dirty="0" err="1"/>
              <a:t>what</a:t>
            </a:r>
            <a:r>
              <a:rPr lang="nl-BE" sz="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03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 animBg="1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Every dog/human </a:t>
            </a:r>
            <a:r>
              <a:rPr lang="nl-BE" dirty="0" err="1"/>
              <a:t>carries</a:t>
            </a:r>
            <a:r>
              <a:rPr lang="nl-BE" dirty="0"/>
              <a:t> </a:t>
            </a:r>
            <a:r>
              <a:rPr lang="nl-BE" dirty="0" err="1"/>
              <a:t>genetic</a:t>
            </a:r>
            <a:r>
              <a:rPr lang="nl-BE" dirty="0"/>
              <a:t> </a:t>
            </a:r>
            <a:r>
              <a:rPr lang="nl-BE" dirty="0" err="1"/>
              <a:t>diseases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At </a:t>
            </a:r>
            <a:r>
              <a:rPr lang="nl-BE" dirty="0" err="1"/>
              <a:t>the</a:t>
            </a:r>
            <a:r>
              <a:rPr lang="nl-BE" dirty="0"/>
              <a:t> DNA level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pPr>
              <a:buFont typeface="Symbol" panose="05050102010706020507" pitchFamily="18" charset="2"/>
              <a:buChar char="Þ"/>
            </a:pPr>
            <a:r>
              <a:rPr lang="nl-BE" dirty="0"/>
              <a:t>Big part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population</a:t>
            </a:r>
            <a:r>
              <a:rPr lang="nl-BE" dirty="0"/>
              <a:t> </a:t>
            </a:r>
            <a:r>
              <a:rPr lang="nl-BE" dirty="0" err="1"/>
              <a:t>carries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same</a:t>
            </a:r>
            <a:r>
              <a:rPr lang="nl-BE" dirty="0"/>
              <a:t> </a:t>
            </a:r>
            <a:r>
              <a:rPr lang="nl-BE" dirty="0" err="1"/>
              <a:t>mutation</a:t>
            </a:r>
            <a:r>
              <a:rPr lang="nl-BE" dirty="0"/>
              <a:t>!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nl-BE" dirty="0" err="1"/>
              <a:t>Population</a:t>
            </a:r>
            <a:r>
              <a:rPr lang="nl-BE" dirty="0"/>
              <a:t> bottlenecks are </a:t>
            </a:r>
            <a:r>
              <a:rPr lang="nl-BE" dirty="0" err="1"/>
              <a:t>responsible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spreading</a:t>
            </a:r>
            <a:r>
              <a:rPr lang="nl-BE" dirty="0"/>
              <a:t> of </a:t>
            </a:r>
            <a:r>
              <a:rPr lang="nl-BE" dirty="0" err="1"/>
              <a:t>diseases</a:t>
            </a:r>
            <a:endParaRPr lang="nl-B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02" y="2324928"/>
            <a:ext cx="1246055" cy="93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/>
          <p:cNvCxnSpPr/>
          <p:nvPr/>
        </p:nvCxnSpPr>
        <p:spPr>
          <a:xfrm flipH="1">
            <a:off x="201681" y="2676164"/>
            <a:ext cx="3905336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5555229" y="2676164"/>
            <a:ext cx="6371300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9956" y="2544221"/>
            <a:ext cx="461578" cy="40064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74948" y="3443563"/>
            <a:ext cx="11669568" cy="967953"/>
            <a:chOff x="443774" y="5734480"/>
            <a:chExt cx="11669568" cy="967953"/>
          </a:xfrm>
        </p:grpSpPr>
        <p:grpSp>
          <p:nvGrpSpPr>
            <p:cNvPr id="25" name="Group 24"/>
            <p:cNvGrpSpPr/>
            <p:nvPr/>
          </p:nvGrpSpPr>
          <p:grpSpPr>
            <a:xfrm>
              <a:off x="443774" y="5734480"/>
              <a:ext cx="11669568" cy="967953"/>
              <a:chOff x="443774" y="5734480"/>
              <a:chExt cx="11669568" cy="96795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43774" y="5734480"/>
                <a:ext cx="10360559" cy="938868"/>
                <a:chOff x="1170427" y="2684206"/>
                <a:chExt cx="10360559" cy="938868"/>
              </a:xfrm>
            </p:grpSpPr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0427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9511" y="2684206"/>
                  <a:ext cx="1246055" cy="93886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</p:pic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8595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7679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46763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5847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84931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67287" y="5763565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682" y="5956085"/>
              <a:ext cx="461578" cy="400645"/>
            </a:xfrm>
            <a:prstGeom prst="rect">
              <a:avLst/>
            </a:prstGeom>
          </p:spPr>
        </p:pic>
        <p:pic>
          <p:nvPicPr>
            <p:cNvPr id="3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9720" y="5911253"/>
              <a:ext cx="461578" cy="400645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789" y="5935943"/>
              <a:ext cx="461578" cy="400645"/>
            </a:xfrm>
            <a:prstGeom prst="rect">
              <a:avLst/>
            </a:prstGeom>
          </p:spPr>
        </p:pic>
        <p:pic>
          <p:nvPicPr>
            <p:cNvPr id="33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2395" y="5911253"/>
              <a:ext cx="461578" cy="400645"/>
            </a:xfrm>
            <a:prstGeom prst="rect">
              <a:avLst/>
            </a:prstGeom>
          </p:spPr>
        </p:pic>
        <p:pic>
          <p:nvPicPr>
            <p:cNvPr id="34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5111" y="5935943"/>
              <a:ext cx="461578" cy="400645"/>
            </a:xfrm>
            <a:prstGeom prst="rect">
              <a:avLst/>
            </a:prstGeom>
          </p:spPr>
        </p:pic>
        <p:pic>
          <p:nvPicPr>
            <p:cNvPr id="35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10587" y="5911253"/>
              <a:ext cx="461578" cy="400645"/>
            </a:xfrm>
            <a:prstGeom prst="rect">
              <a:avLst/>
            </a:prstGeom>
          </p:spPr>
        </p:pic>
        <p:pic>
          <p:nvPicPr>
            <p:cNvPr id="36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14170" y="5956084"/>
              <a:ext cx="461578" cy="400645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12999" y="5981061"/>
              <a:ext cx="461578" cy="400645"/>
            </a:xfrm>
            <a:prstGeom prst="rect">
              <a:avLst/>
            </a:prstGeom>
          </p:spPr>
        </p:pic>
      </p:grpSp>
      <p:sp>
        <p:nvSpPr>
          <p:cNvPr id="49" name="Oval 48"/>
          <p:cNvSpPr/>
          <p:nvPr/>
        </p:nvSpPr>
        <p:spPr>
          <a:xfrm>
            <a:off x="195417" y="2981234"/>
            <a:ext cx="11410334" cy="15141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324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What</a:t>
            </a:r>
            <a:r>
              <a:rPr lang="nl-BE" dirty="0"/>
              <a:t> has </a:t>
            </a:r>
            <a:r>
              <a:rPr lang="nl-BE" dirty="0" err="1"/>
              <a:t>caused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high </a:t>
            </a:r>
            <a:r>
              <a:rPr lang="nl-BE" dirty="0" err="1"/>
              <a:t>prevalence</a:t>
            </a:r>
            <a:r>
              <a:rPr lang="nl-BE" dirty="0"/>
              <a:t> of these disorders?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Other</a:t>
            </a:r>
            <a:r>
              <a:rPr lang="nl-BE" dirty="0"/>
              <a:t> </a:t>
            </a:r>
            <a:r>
              <a:rPr lang="nl-BE" dirty="0" err="1"/>
              <a:t>examples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a </a:t>
            </a:r>
            <a:r>
              <a:rPr lang="nl-BE" dirty="0" err="1"/>
              <a:t>similar</a:t>
            </a:r>
            <a:r>
              <a:rPr lang="nl-BE" dirty="0"/>
              <a:t> effect:</a:t>
            </a:r>
          </a:p>
          <a:p>
            <a:pPr lvl="1"/>
            <a:r>
              <a:rPr lang="nl-BE" b="1" dirty="0"/>
              <a:t>The “</a:t>
            </a:r>
            <a:r>
              <a:rPr lang="nl-BE" b="1" dirty="0" err="1"/>
              <a:t>founder</a:t>
            </a:r>
            <a:r>
              <a:rPr lang="nl-BE" b="1" dirty="0"/>
              <a:t> effect” </a:t>
            </a:r>
          </a:p>
          <a:p>
            <a:pPr lvl="1"/>
            <a:r>
              <a:rPr lang="nl-BE" dirty="0"/>
              <a:t>The “</a:t>
            </a:r>
            <a:r>
              <a:rPr lang="nl-BE" dirty="0" err="1"/>
              <a:t>popular</a:t>
            </a:r>
            <a:r>
              <a:rPr lang="nl-BE" dirty="0"/>
              <a:t> </a:t>
            </a:r>
            <a:r>
              <a:rPr lang="nl-BE" dirty="0" err="1"/>
              <a:t>sire</a:t>
            </a:r>
            <a:r>
              <a:rPr lang="nl-BE" dirty="0"/>
              <a:t> effect”</a:t>
            </a:r>
          </a:p>
        </p:txBody>
      </p:sp>
    </p:spTree>
    <p:extLst>
      <p:ext uri="{BB962C8B-B14F-4D97-AF65-F5344CB8AC3E}">
        <p14:creationId xmlns:p14="http://schemas.microsoft.com/office/powerpoint/2010/main" val="3464768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Founder</a:t>
            </a:r>
            <a:r>
              <a:rPr lang="nl-BE" dirty="0"/>
              <a:t>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E.g. a new </a:t>
            </a:r>
            <a:r>
              <a:rPr lang="nl-BE" dirty="0" err="1"/>
              <a:t>breeding</a:t>
            </a:r>
            <a:r>
              <a:rPr lang="nl-BE" dirty="0"/>
              <a:t> project: starts </a:t>
            </a:r>
            <a:r>
              <a:rPr lang="nl-BE" dirty="0" err="1"/>
              <a:t>from</a:t>
            </a:r>
            <a:r>
              <a:rPr lang="nl-BE" dirty="0"/>
              <a:t> a </a:t>
            </a:r>
            <a:r>
              <a:rPr lang="nl-BE" dirty="0" err="1"/>
              <a:t>limited</a:t>
            </a:r>
            <a:r>
              <a:rPr lang="nl-BE" dirty="0"/>
              <a:t> </a:t>
            </a:r>
            <a:r>
              <a:rPr lang="nl-BE" dirty="0" err="1"/>
              <a:t>number</a:t>
            </a:r>
            <a:r>
              <a:rPr lang="nl-BE" dirty="0"/>
              <a:t> of </a:t>
            </a:r>
            <a:r>
              <a:rPr lang="nl-BE" dirty="0" err="1"/>
              <a:t>founding</a:t>
            </a:r>
            <a:r>
              <a:rPr lang="nl-BE" dirty="0"/>
              <a:t> dogs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67" y="2654537"/>
            <a:ext cx="1246055" cy="93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222946" y="3005773"/>
            <a:ext cx="3905336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5576494" y="3005773"/>
            <a:ext cx="6371300" cy="5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1221" y="2873830"/>
            <a:ext cx="461578" cy="4006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6213" y="3773172"/>
            <a:ext cx="11669568" cy="967953"/>
            <a:chOff x="443774" y="5734480"/>
            <a:chExt cx="11669568" cy="967953"/>
          </a:xfrm>
        </p:grpSpPr>
        <p:grpSp>
          <p:nvGrpSpPr>
            <p:cNvPr id="9" name="Group 8"/>
            <p:cNvGrpSpPr/>
            <p:nvPr/>
          </p:nvGrpSpPr>
          <p:grpSpPr>
            <a:xfrm>
              <a:off x="443774" y="5734480"/>
              <a:ext cx="11669568" cy="967953"/>
              <a:chOff x="443774" y="5734480"/>
              <a:chExt cx="11669568" cy="96795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43774" y="5734480"/>
                <a:ext cx="10360559" cy="938868"/>
                <a:chOff x="1170427" y="2684206"/>
                <a:chExt cx="10360559" cy="938868"/>
              </a:xfrm>
            </p:grpSpPr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0427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9511" y="2684206"/>
                  <a:ext cx="1246055" cy="93886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</p:pic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8595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7679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46763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5847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84931" y="2684206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67287" y="5763565"/>
                <a:ext cx="1246055" cy="938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682" y="5956085"/>
              <a:ext cx="461578" cy="40064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9720" y="5911253"/>
              <a:ext cx="461578" cy="400645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789" y="5935943"/>
              <a:ext cx="461578" cy="400645"/>
            </a:xfrm>
            <a:prstGeom prst="rect">
              <a:avLst/>
            </a:prstGeom>
          </p:spPr>
        </p:pic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2395" y="5911253"/>
              <a:ext cx="461578" cy="400645"/>
            </a:xfrm>
            <a:prstGeom prst="rect">
              <a:avLst/>
            </a:prstGeom>
          </p:spPr>
        </p:pic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5111" y="5935943"/>
              <a:ext cx="461578" cy="400645"/>
            </a:xfrm>
            <a:prstGeom prst="rect">
              <a:avLst/>
            </a:prstGeom>
          </p:spPr>
        </p:pic>
        <p:pic>
          <p:nvPicPr>
            <p:cNvPr id="15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10587" y="5911253"/>
              <a:ext cx="461578" cy="400645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14170" y="5956084"/>
              <a:ext cx="461578" cy="400645"/>
            </a:xfrm>
            <a:prstGeom prst="rect">
              <a:avLst/>
            </a:prstGeom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12999" y="5981061"/>
              <a:ext cx="461578" cy="400645"/>
            </a:xfrm>
            <a:prstGeom prst="rect">
              <a:avLst/>
            </a:prstGeom>
          </p:spPr>
        </p:pic>
      </p:grpSp>
      <p:sp>
        <p:nvSpPr>
          <p:cNvPr id="27" name="Oval 26"/>
          <p:cNvSpPr/>
          <p:nvPr/>
        </p:nvSpPr>
        <p:spPr>
          <a:xfrm>
            <a:off x="216682" y="3310843"/>
            <a:ext cx="11410334" cy="15141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780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What</a:t>
            </a:r>
            <a:r>
              <a:rPr lang="nl-BE" dirty="0"/>
              <a:t> has </a:t>
            </a:r>
            <a:r>
              <a:rPr lang="nl-BE" dirty="0" err="1"/>
              <a:t>caused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high </a:t>
            </a:r>
            <a:r>
              <a:rPr lang="nl-BE" dirty="0" err="1"/>
              <a:t>prevalence</a:t>
            </a:r>
            <a:r>
              <a:rPr lang="nl-BE" dirty="0"/>
              <a:t> of these disorders?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Other</a:t>
            </a:r>
            <a:r>
              <a:rPr lang="nl-BE" dirty="0"/>
              <a:t> </a:t>
            </a:r>
            <a:r>
              <a:rPr lang="nl-BE" dirty="0" err="1"/>
              <a:t>examples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a </a:t>
            </a:r>
            <a:r>
              <a:rPr lang="nl-BE" dirty="0" err="1"/>
              <a:t>similar</a:t>
            </a:r>
            <a:r>
              <a:rPr lang="nl-BE" dirty="0"/>
              <a:t> effect:</a:t>
            </a:r>
          </a:p>
          <a:p>
            <a:pPr lvl="1"/>
            <a:r>
              <a:rPr lang="nl-BE" dirty="0"/>
              <a:t>The “</a:t>
            </a:r>
            <a:r>
              <a:rPr lang="nl-BE" dirty="0" err="1"/>
              <a:t>founder</a:t>
            </a:r>
            <a:r>
              <a:rPr lang="nl-BE" dirty="0"/>
              <a:t> effect” </a:t>
            </a:r>
          </a:p>
          <a:p>
            <a:pPr lvl="1"/>
            <a:r>
              <a:rPr lang="nl-BE" b="1" dirty="0"/>
              <a:t>The “</a:t>
            </a:r>
            <a:r>
              <a:rPr lang="nl-BE" b="1" dirty="0" err="1"/>
              <a:t>popular</a:t>
            </a:r>
            <a:r>
              <a:rPr lang="nl-BE" b="1" dirty="0"/>
              <a:t> </a:t>
            </a:r>
            <a:r>
              <a:rPr lang="nl-BE" b="1" dirty="0" err="1"/>
              <a:t>sire</a:t>
            </a:r>
            <a:r>
              <a:rPr lang="nl-BE" b="1" dirty="0"/>
              <a:t> effect”</a:t>
            </a:r>
          </a:p>
        </p:txBody>
      </p:sp>
    </p:spTree>
    <p:extLst>
      <p:ext uri="{BB962C8B-B14F-4D97-AF65-F5344CB8AC3E}">
        <p14:creationId xmlns:p14="http://schemas.microsoft.com/office/powerpoint/2010/main" val="4219998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Popular</a:t>
            </a:r>
            <a:r>
              <a:rPr lang="nl-BE" dirty="0"/>
              <a:t> </a:t>
            </a:r>
            <a:r>
              <a:rPr lang="nl-BE" dirty="0" err="1"/>
              <a:t>sire</a:t>
            </a:r>
            <a:r>
              <a:rPr lang="nl-BE" dirty="0"/>
              <a:t>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overuse</a:t>
            </a:r>
            <a:r>
              <a:rPr lang="nl-BE" dirty="0"/>
              <a:t> of a </a:t>
            </a:r>
            <a:r>
              <a:rPr lang="nl-BE" dirty="0" err="1"/>
              <a:t>certain</a:t>
            </a:r>
            <a:r>
              <a:rPr lang="nl-BE" dirty="0"/>
              <a:t> </a:t>
            </a:r>
            <a:r>
              <a:rPr lang="nl-BE" dirty="0" err="1"/>
              <a:t>breeder</a:t>
            </a:r>
            <a:endParaRPr lang="nl-BE" dirty="0"/>
          </a:p>
          <a:p>
            <a:pPr>
              <a:buFont typeface="Symbol" panose="05050102010706020507" pitchFamily="18" charset="2"/>
              <a:buChar char="Þ"/>
            </a:pPr>
            <a:r>
              <a:rPr lang="nl-BE" dirty="0" err="1"/>
              <a:t>This</a:t>
            </a:r>
            <a:r>
              <a:rPr lang="nl-BE" dirty="0"/>
              <a:t> (male) </a:t>
            </a:r>
            <a:r>
              <a:rPr lang="nl-BE" dirty="0" err="1"/>
              <a:t>animal</a:t>
            </a:r>
            <a:r>
              <a:rPr lang="nl-BE" dirty="0"/>
              <a:t> </a:t>
            </a:r>
            <a:r>
              <a:rPr lang="nl-BE" dirty="0" err="1"/>
              <a:t>contributes</a:t>
            </a:r>
            <a:r>
              <a:rPr lang="nl-BE" dirty="0"/>
              <a:t> </a:t>
            </a:r>
            <a:r>
              <a:rPr lang="nl-BE" dirty="0" err="1"/>
              <a:t>too</a:t>
            </a:r>
            <a:r>
              <a:rPr lang="nl-BE" dirty="0"/>
              <a:t> </a:t>
            </a:r>
            <a:r>
              <a:rPr lang="nl-BE" dirty="0" err="1"/>
              <a:t>much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next </a:t>
            </a:r>
            <a:r>
              <a:rPr lang="nl-BE" dirty="0" err="1"/>
              <a:t>generations</a:t>
            </a:r>
            <a:endParaRPr lang="nl-BE" dirty="0"/>
          </a:p>
          <a:p>
            <a:pPr>
              <a:buFont typeface="Symbol" panose="05050102010706020507" pitchFamily="18" charset="2"/>
              <a:buChar char="Þ"/>
            </a:pPr>
            <a:r>
              <a:rPr lang="nl-BE" dirty="0"/>
              <a:t>Spread of </a:t>
            </a:r>
            <a:r>
              <a:rPr lang="nl-BE" dirty="0" err="1"/>
              <a:t>its</a:t>
            </a:r>
            <a:r>
              <a:rPr lang="nl-BE" dirty="0"/>
              <a:t> </a:t>
            </a:r>
            <a:r>
              <a:rPr lang="nl-BE" dirty="0" err="1"/>
              <a:t>disease-causing</a:t>
            </a:r>
            <a:r>
              <a:rPr lang="nl-BE" dirty="0"/>
              <a:t> </a:t>
            </a:r>
            <a:r>
              <a:rPr lang="nl-BE" dirty="0" err="1"/>
              <a:t>mutations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143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What</a:t>
            </a:r>
            <a:r>
              <a:rPr lang="nl-BE" dirty="0"/>
              <a:t> has </a:t>
            </a:r>
            <a:r>
              <a:rPr lang="nl-BE" dirty="0" err="1"/>
              <a:t>caused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high </a:t>
            </a:r>
            <a:r>
              <a:rPr lang="nl-BE" dirty="0" err="1"/>
              <a:t>prevalence</a:t>
            </a:r>
            <a:r>
              <a:rPr lang="nl-BE" dirty="0"/>
              <a:t> of these disorders?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Other</a:t>
            </a:r>
            <a:r>
              <a:rPr lang="nl-BE" dirty="0"/>
              <a:t> </a:t>
            </a:r>
            <a:r>
              <a:rPr lang="nl-BE" dirty="0" err="1"/>
              <a:t>examples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a </a:t>
            </a:r>
            <a:r>
              <a:rPr lang="nl-BE" dirty="0" err="1"/>
              <a:t>similar</a:t>
            </a:r>
            <a:r>
              <a:rPr lang="nl-BE" dirty="0"/>
              <a:t> effect:</a:t>
            </a:r>
          </a:p>
          <a:p>
            <a:pPr lvl="1"/>
            <a:r>
              <a:rPr lang="nl-BE" dirty="0"/>
              <a:t>The “</a:t>
            </a:r>
            <a:r>
              <a:rPr lang="nl-BE" dirty="0" err="1"/>
              <a:t>founder</a:t>
            </a:r>
            <a:r>
              <a:rPr lang="nl-BE" dirty="0"/>
              <a:t> effect”</a:t>
            </a:r>
          </a:p>
          <a:p>
            <a:pPr lvl="1"/>
            <a:r>
              <a:rPr lang="nl-BE" dirty="0"/>
              <a:t>The “</a:t>
            </a:r>
            <a:r>
              <a:rPr lang="nl-BE" dirty="0" err="1"/>
              <a:t>popular</a:t>
            </a:r>
            <a:r>
              <a:rPr lang="nl-BE" dirty="0"/>
              <a:t> </a:t>
            </a:r>
            <a:r>
              <a:rPr lang="nl-BE" dirty="0" err="1"/>
              <a:t>sire</a:t>
            </a:r>
            <a:r>
              <a:rPr lang="nl-BE" dirty="0"/>
              <a:t> effect”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nl-BE" b="1" dirty="0"/>
              <a:t>The spread of </a:t>
            </a:r>
            <a:r>
              <a:rPr lang="nl-BE" b="1" dirty="0" err="1"/>
              <a:t>disease-causing</a:t>
            </a:r>
            <a:r>
              <a:rPr lang="nl-BE" b="1" dirty="0"/>
              <a:t> </a:t>
            </a:r>
            <a:r>
              <a:rPr lang="nl-BE" b="1" dirty="0" err="1"/>
              <a:t>mutations</a:t>
            </a:r>
            <a:endParaRPr lang="nl-BE" b="1" dirty="0"/>
          </a:p>
          <a:p>
            <a:r>
              <a:rPr lang="nl-BE" dirty="0"/>
              <a:t>But </a:t>
            </a: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inbreeding</a:t>
            </a:r>
            <a:r>
              <a:rPr lang="nl-BE" dirty="0"/>
              <a:t>?</a:t>
            </a:r>
          </a:p>
          <a:p>
            <a:pPr lvl="1"/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417810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Situation</a:t>
            </a:r>
            <a:r>
              <a:rPr lang="nl-BE" dirty="0"/>
              <a:t> in Belgium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Back in 2018:</a:t>
            </a:r>
          </a:p>
          <a:p>
            <a:pPr lvl="1"/>
            <a:r>
              <a:rPr lang="nl-BE" dirty="0"/>
              <a:t>60%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puppies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start </a:t>
            </a:r>
            <a:r>
              <a:rPr lang="nl-BE" dirty="0" err="1"/>
              <a:t>the</a:t>
            </a:r>
            <a:r>
              <a:rPr lang="nl-BE" dirty="0"/>
              <a:t> training are </a:t>
            </a:r>
            <a:r>
              <a:rPr lang="nl-BE" dirty="0" err="1"/>
              <a:t>rejected</a:t>
            </a:r>
            <a:endParaRPr lang="nl-BE" dirty="0"/>
          </a:p>
        </p:txBody>
      </p:sp>
      <p:pic>
        <p:nvPicPr>
          <p:cNvPr id="8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3828865" y="3229460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2300744" y="4909871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5356986" y="4909871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een fotobeschrijving beschikbaa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9"/>
          <a:stretch/>
        </p:blipFill>
        <p:spPr bwMode="auto">
          <a:xfrm>
            <a:off x="8413228" y="4909871"/>
            <a:ext cx="1263171" cy="154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5"/>
          <p:cNvSpPr txBox="1"/>
          <p:nvPr/>
        </p:nvSpPr>
        <p:spPr>
          <a:xfrm>
            <a:off x="291829" y="6381345"/>
            <a:ext cx="4252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Bogaerts et al. (2019)</a:t>
            </a:r>
          </a:p>
        </p:txBody>
      </p:sp>
    </p:spTree>
    <p:extLst>
      <p:ext uri="{BB962C8B-B14F-4D97-AF65-F5344CB8AC3E}">
        <p14:creationId xmlns:p14="http://schemas.microsoft.com/office/powerpoint/2010/main" val="266411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Inbreeding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Definition:</a:t>
            </a:r>
          </a:p>
          <a:p>
            <a:pPr marL="0" indent="0">
              <a:buNone/>
            </a:pPr>
            <a:r>
              <a:rPr lang="nl-BE" i="1" dirty="0"/>
              <a:t>“The </a:t>
            </a:r>
            <a:r>
              <a:rPr lang="nl-BE" i="1" dirty="0" err="1"/>
              <a:t>mating</a:t>
            </a:r>
            <a:r>
              <a:rPr lang="nl-BE" i="1" dirty="0"/>
              <a:t> of </a:t>
            </a:r>
            <a:r>
              <a:rPr lang="nl-BE" i="1" dirty="0" err="1"/>
              <a:t>two</a:t>
            </a:r>
            <a:r>
              <a:rPr lang="nl-BE" i="1" dirty="0"/>
              <a:t> </a:t>
            </a:r>
            <a:r>
              <a:rPr lang="nl-BE" i="1" dirty="0" err="1"/>
              <a:t>genetically</a:t>
            </a:r>
            <a:r>
              <a:rPr lang="nl-BE" i="1" dirty="0"/>
              <a:t> </a:t>
            </a:r>
            <a:r>
              <a:rPr lang="nl-BE" i="1" dirty="0" err="1"/>
              <a:t>related</a:t>
            </a:r>
            <a:r>
              <a:rPr lang="nl-BE" i="1" dirty="0"/>
              <a:t> </a:t>
            </a:r>
            <a:r>
              <a:rPr lang="nl-BE" i="1" dirty="0" err="1"/>
              <a:t>individuals</a:t>
            </a:r>
            <a:r>
              <a:rPr lang="nl-BE" i="1" dirty="0"/>
              <a:t> is </a:t>
            </a:r>
            <a:r>
              <a:rPr lang="nl-BE" i="1" dirty="0" err="1"/>
              <a:t>called</a:t>
            </a:r>
            <a:r>
              <a:rPr lang="nl-BE" i="1" dirty="0"/>
              <a:t> </a:t>
            </a:r>
            <a:r>
              <a:rPr lang="nl-BE" b="1" i="1" dirty="0" err="1"/>
              <a:t>inbreeding</a:t>
            </a:r>
            <a:r>
              <a:rPr lang="nl-BE" i="1" dirty="0"/>
              <a:t>”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38671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Inbreeding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8157"/>
            <a:ext cx="10515600" cy="4351338"/>
          </a:xfrm>
          <a:solidFill>
            <a:schemeClr val="bg1"/>
          </a:solidFill>
        </p:spPr>
        <p:txBody>
          <a:bodyPr/>
          <a:lstStyle/>
          <a:p>
            <a:endParaRPr lang="nl-BE" dirty="0"/>
          </a:p>
        </p:txBody>
      </p:sp>
      <p:grpSp>
        <p:nvGrpSpPr>
          <p:cNvPr id="28" name="Group 27"/>
          <p:cNvGrpSpPr/>
          <p:nvPr/>
        </p:nvGrpSpPr>
        <p:grpSpPr>
          <a:xfrm>
            <a:off x="222946" y="1304198"/>
            <a:ext cx="11842835" cy="2086588"/>
            <a:chOff x="222946" y="2654537"/>
            <a:chExt cx="11842835" cy="208658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667" y="2654537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222946" y="3005773"/>
              <a:ext cx="3905336" cy="5876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 flipV="1">
              <a:off x="5576494" y="3005773"/>
              <a:ext cx="6371300" cy="5876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1221" y="2873830"/>
              <a:ext cx="461578" cy="40064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396213" y="3773172"/>
              <a:ext cx="11669568" cy="967953"/>
              <a:chOff x="443774" y="5734480"/>
              <a:chExt cx="11669568" cy="967953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43774" y="5734480"/>
                <a:ext cx="11669568" cy="967953"/>
                <a:chOff x="443774" y="5734480"/>
                <a:chExt cx="11669568" cy="967953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443774" y="5734480"/>
                  <a:ext cx="10360559" cy="938868"/>
                  <a:chOff x="1170427" y="2684206"/>
                  <a:chExt cx="10360559" cy="938868"/>
                </a:xfrm>
              </p:grpSpPr>
              <p:pic>
                <p:nvPicPr>
                  <p:cNvPr id="2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70427" y="2684206"/>
                    <a:ext cx="1246055" cy="9388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89511" y="2684206"/>
                    <a:ext cx="1246055" cy="93886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</p:pic>
              <p:pic>
                <p:nvPicPr>
                  <p:cNvPr id="22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8595" y="2684206"/>
                    <a:ext cx="1246055" cy="9388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27679" y="2684206"/>
                    <a:ext cx="1246055" cy="9388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46763" y="2684206"/>
                    <a:ext cx="1246055" cy="9388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65847" y="2684206"/>
                    <a:ext cx="1246055" cy="9388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84931" y="2684206"/>
                    <a:ext cx="1246055" cy="9388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67287" y="5763565"/>
                  <a:ext cx="1246055" cy="9388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47682" y="5956085"/>
                <a:ext cx="461578" cy="400645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329720" y="5911253"/>
                <a:ext cx="461578" cy="400645"/>
              </a:xfrm>
              <a:prstGeom prst="rect">
                <a:avLst/>
              </a:prstGeom>
            </p:spPr>
          </p:pic>
          <p:pic>
            <p:nvPicPr>
              <p:cNvPr id="12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851789" y="5935943"/>
                <a:ext cx="461578" cy="400645"/>
              </a:xfrm>
              <a:prstGeom prst="rect">
                <a:avLst/>
              </a:prstGeom>
            </p:spPr>
          </p:pic>
          <p:pic>
            <p:nvPicPr>
              <p:cNvPr id="13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352395" y="5911253"/>
                <a:ext cx="461578" cy="400645"/>
              </a:xfrm>
              <a:prstGeom prst="rect">
                <a:avLst/>
              </a:prstGeom>
            </p:spPr>
          </p:pic>
          <p:pic>
            <p:nvPicPr>
              <p:cNvPr id="14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795111" y="5935943"/>
                <a:ext cx="461578" cy="400645"/>
              </a:xfrm>
              <a:prstGeom prst="rect">
                <a:avLst/>
              </a:prstGeom>
            </p:spPr>
          </p:pic>
          <p:pic>
            <p:nvPicPr>
              <p:cNvPr id="15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10587" y="5911253"/>
                <a:ext cx="461578" cy="400645"/>
              </a:xfrm>
              <a:prstGeom prst="rect">
                <a:avLst/>
              </a:prstGeom>
            </p:spPr>
          </p:pic>
          <p:pic>
            <p:nvPicPr>
              <p:cNvPr id="16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914170" y="5956084"/>
                <a:ext cx="461578" cy="400645"/>
              </a:xfrm>
              <a:prstGeom prst="rect">
                <a:avLst/>
              </a:prstGeom>
            </p:spPr>
          </p:pic>
          <p:pic>
            <p:nvPicPr>
              <p:cNvPr id="17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212999" y="5981061"/>
                <a:ext cx="461578" cy="400645"/>
              </a:xfrm>
              <a:prstGeom prst="rect">
                <a:avLst/>
              </a:prstGeom>
            </p:spPr>
          </p:pic>
        </p:grpSp>
      </p:grpSp>
      <p:grpSp>
        <p:nvGrpSpPr>
          <p:cNvPr id="31" name="Group 30"/>
          <p:cNvGrpSpPr/>
          <p:nvPr/>
        </p:nvGrpSpPr>
        <p:grpSpPr>
          <a:xfrm>
            <a:off x="3466280" y="3382404"/>
            <a:ext cx="2661619" cy="477211"/>
            <a:chOff x="3434381" y="3467469"/>
            <a:chExt cx="2661619" cy="753657"/>
          </a:xfrm>
        </p:grpSpPr>
        <p:sp>
          <p:nvSpPr>
            <p:cNvPr id="29" name="Rectangle 28"/>
            <p:cNvSpPr/>
            <p:nvPr/>
          </p:nvSpPr>
          <p:spPr>
            <a:xfrm>
              <a:off x="4057408" y="3476847"/>
              <a:ext cx="1519084" cy="74427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34381" y="3467469"/>
              <a:ext cx="2661619" cy="2002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225821" y="4394924"/>
            <a:ext cx="1246055" cy="938868"/>
            <a:chOff x="4174061" y="4321164"/>
            <a:chExt cx="1246055" cy="938868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4061" y="4321164"/>
              <a:ext cx="1246055" cy="938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8326" y="4501039"/>
              <a:ext cx="461578" cy="400645"/>
            </a:xfrm>
            <a:prstGeom prst="rect">
              <a:avLst/>
            </a:prstGeom>
          </p:spPr>
        </p:pic>
      </p:grpSp>
      <p:cxnSp>
        <p:nvCxnSpPr>
          <p:cNvPr id="36" name="Straight Connector 35"/>
          <p:cNvCxnSpPr/>
          <p:nvPr/>
        </p:nvCxnSpPr>
        <p:spPr>
          <a:xfrm>
            <a:off x="4780875" y="3863814"/>
            <a:ext cx="0" cy="55237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3" t="51487" r="38233"/>
          <a:stretch/>
        </p:blipFill>
        <p:spPr>
          <a:xfrm>
            <a:off x="3152936" y="3459788"/>
            <a:ext cx="812780" cy="1404570"/>
          </a:xfrm>
          <a:prstGeom prst="rect">
            <a:avLst/>
          </a:prstGeom>
        </p:spPr>
      </p:pic>
      <p:pic>
        <p:nvPicPr>
          <p:cNvPr id="37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3" t="51487" r="38233"/>
          <a:stretch/>
        </p:blipFill>
        <p:spPr>
          <a:xfrm>
            <a:off x="6050378" y="3509221"/>
            <a:ext cx="812780" cy="1404570"/>
          </a:xfrm>
          <a:prstGeom prst="rect">
            <a:avLst/>
          </a:prstGeom>
        </p:spPr>
      </p:pic>
      <p:pic>
        <p:nvPicPr>
          <p:cNvPr id="38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3" t="51487" r="38233"/>
          <a:stretch/>
        </p:blipFill>
        <p:spPr>
          <a:xfrm>
            <a:off x="4355620" y="5413964"/>
            <a:ext cx="812780" cy="1404570"/>
          </a:xfrm>
          <a:prstGeom prst="rect">
            <a:avLst/>
          </a:prstGeom>
        </p:spPr>
      </p:pic>
      <p:pic>
        <p:nvPicPr>
          <p:cNvPr id="39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8" t="51487" r="66303"/>
          <a:stretch/>
        </p:blipFill>
        <p:spPr>
          <a:xfrm>
            <a:off x="3593843" y="5406475"/>
            <a:ext cx="778023" cy="1404000"/>
          </a:xfrm>
          <a:prstGeom prst="rect">
            <a:avLst/>
          </a:prstGeom>
        </p:spPr>
      </p:pic>
      <p:pic>
        <p:nvPicPr>
          <p:cNvPr id="40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2" t="51487" r="10880"/>
          <a:stretch/>
        </p:blipFill>
        <p:spPr>
          <a:xfrm>
            <a:off x="5083301" y="5406475"/>
            <a:ext cx="846876" cy="14040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6E74B09-0658-A07A-D323-C7CA82A959E2}"/>
              </a:ext>
            </a:extLst>
          </p:cNvPr>
          <p:cNvSpPr/>
          <p:nvPr/>
        </p:nvSpPr>
        <p:spPr>
          <a:xfrm>
            <a:off x="5151480" y="5158295"/>
            <a:ext cx="959499" cy="176348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205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Inbreeding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Definition:</a:t>
            </a:r>
          </a:p>
          <a:p>
            <a:pPr marL="0" indent="0">
              <a:buNone/>
            </a:pPr>
            <a:r>
              <a:rPr lang="nl-BE" i="1" dirty="0"/>
              <a:t>“The </a:t>
            </a:r>
            <a:r>
              <a:rPr lang="nl-BE" i="1" dirty="0" err="1"/>
              <a:t>mating</a:t>
            </a:r>
            <a:r>
              <a:rPr lang="nl-BE" i="1" dirty="0"/>
              <a:t> of </a:t>
            </a:r>
            <a:r>
              <a:rPr lang="nl-BE" i="1" dirty="0" err="1"/>
              <a:t>two</a:t>
            </a:r>
            <a:r>
              <a:rPr lang="nl-BE" i="1" dirty="0"/>
              <a:t> </a:t>
            </a:r>
            <a:r>
              <a:rPr lang="nl-BE" i="1" dirty="0" err="1"/>
              <a:t>genetically</a:t>
            </a:r>
            <a:r>
              <a:rPr lang="nl-BE" i="1" dirty="0"/>
              <a:t> </a:t>
            </a:r>
            <a:r>
              <a:rPr lang="nl-BE" i="1" dirty="0" err="1"/>
              <a:t>related</a:t>
            </a:r>
            <a:r>
              <a:rPr lang="nl-BE" i="1" dirty="0"/>
              <a:t> </a:t>
            </a:r>
            <a:r>
              <a:rPr lang="nl-BE" i="1" dirty="0" err="1"/>
              <a:t>individuals</a:t>
            </a:r>
            <a:r>
              <a:rPr lang="nl-BE" i="1" dirty="0"/>
              <a:t> is </a:t>
            </a:r>
            <a:r>
              <a:rPr lang="nl-BE" i="1" dirty="0" err="1"/>
              <a:t>called</a:t>
            </a:r>
            <a:r>
              <a:rPr lang="nl-BE" i="1" dirty="0"/>
              <a:t> </a:t>
            </a:r>
            <a:r>
              <a:rPr lang="nl-BE" b="1" i="1" dirty="0" err="1"/>
              <a:t>inbreeding</a:t>
            </a:r>
            <a:r>
              <a:rPr lang="nl-BE" i="1" dirty="0"/>
              <a:t>”</a:t>
            </a:r>
          </a:p>
          <a:p>
            <a:r>
              <a:rPr lang="nl-BE" dirty="0" err="1"/>
              <a:t>Diseases</a:t>
            </a:r>
            <a:r>
              <a:rPr lang="nl-BE" dirty="0"/>
              <a:t> </a:t>
            </a:r>
            <a:r>
              <a:rPr lang="nl-BE" dirty="0" err="1"/>
              <a:t>become</a:t>
            </a:r>
            <a:r>
              <a:rPr lang="nl-BE" dirty="0"/>
              <a:t> </a:t>
            </a:r>
            <a:r>
              <a:rPr lang="nl-BE" dirty="0" err="1"/>
              <a:t>visible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44430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What</a:t>
            </a:r>
            <a:r>
              <a:rPr lang="nl-BE" dirty="0"/>
              <a:t> has </a:t>
            </a:r>
            <a:r>
              <a:rPr lang="nl-BE" dirty="0" err="1"/>
              <a:t>caused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high </a:t>
            </a:r>
            <a:r>
              <a:rPr lang="nl-BE" dirty="0" err="1"/>
              <a:t>prevalence</a:t>
            </a:r>
            <a:r>
              <a:rPr lang="nl-BE" dirty="0"/>
              <a:t> of these disorders?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combined</a:t>
            </a:r>
            <a:r>
              <a:rPr lang="nl-BE" dirty="0"/>
              <a:t> effect of:</a:t>
            </a:r>
          </a:p>
          <a:p>
            <a:pPr lvl="1"/>
            <a:r>
              <a:rPr lang="nl-BE" dirty="0"/>
              <a:t>Bottlenecks</a:t>
            </a:r>
          </a:p>
          <a:p>
            <a:pPr lvl="1"/>
            <a:r>
              <a:rPr lang="nl-BE" dirty="0" err="1"/>
              <a:t>Founder</a:t>
            </a:r>
            <a:r>
              <a:rPr lang="nl-BE" dirty="0"/>
              <a:t> effect</a:t>
            </a:r>
          </a:p>
          <a:p>
            <a:pPr lvl="1"/>
            <a:r>
              <a:rPr lang="nl-BE" dirty="0" err="1"/>
              <a:t>Popular</a:t>
            </a:r>
            <a:r>
              <a:rPr lang="nl-BE" dirty="0"/>
              <a:t> </a:t>
            </a:r>
            <a:r>
              <a:rPr lang="nl-BE" dirty="0" err="1"/>
              <a:t>sire</a:t>
            </a:r>
            <a:r>
              <a:rPr lang="nl-BE" dirty="0"/>
              <a:t> effect</a:t>
            </a:r>
          </a:p>
          <a:p>
            <a:pPr lvl="1"/>
            <a:r>
              <a:rPr lang="nl-BE" dirty="0" err="1"/>
              <a:t>Inbreeding</a:t>
            </a:r>
            <a:endParaRPr lang="nl-BE" dirty="0"/>
          </a:p>
          <a:p>
            <a:pPr marL="457200" lvl="1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36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What</a:t>
            </a:r>
            <a:r>
              <a:rPr lang="nl-BE" dirty="0"/>
              <a:t> has </a:t>
            </a:r>
            <a:r>
              <a:rPr lang="nl-BE" dirty="0" err="1"/>
              <a:t>caused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high </a:t>
            </a:r>
            <a:r>
              <a:rPr lang="nl-BE" dirty="0" err="1"/>
              <a:t>prevalence</a:t>
            </a:r>
            <a:r>
              <a:rPr lang="nl-BE" dirty="0"/>
              <a:t> of these disorders?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combined</a:t>
            </a:r>
            <a:r>
              <a:rPr lang="nl-BE" dirty="0"/>
              <a:t> effect of:</a:t>
            </a:r>
          </a:p>
          <a:p>
            <a:pPr lvl="1"/>
            <a:r>
              <a:rPr lang="nl-BE" dirty="0"/>
              <a:t>Bottlenecks</a:t>
            </a:r>
          </a:p>
          <a:p>
            <a:pPr lvl="1"/>
            <a:r>
              <a:rPr lang="nl-BE" dirty="0" err="1"/>
              <a:t>Founder</a:t>
            </a:r>
            <a:r>
              <a:rPr lang="nl-BE" dirty="0"/>
              <a:t> effect</a:t>
            </a:r>
          </a:p>
          <a:p>
            <a:pPr lvl="1"/>
            <a:r>
              <a:rPr lang="nl-BE" dirty="0" err="1"/>
              <a:t>Popular</a:t>
            </a:r>
            <a:r>
              <a:rPr lang="nl-BE" dirty="0"/>
              <a:t> </a:t>
            </a:r>
            <a:r>
              <a:rPr lang="nl-BE" dirty="0" err="1"/>
              <a:t>sire</a:t>
            </a:r>
            <a:r>
              <a:rPr lang="nl-BE" dirty="0"/>
              <a:t> effect</a:t>
            </a:r>
          </a:p>
          <a:p>
            <a:pPr lvl="1"/>
            <a:r>
              <a:rPr lang="nl-BE" dirty="0" err="1"/>
              <a:t>Inbreeding</a:t>
            </a:r>
            <a:endParaRPr lang="nl-BE" dirty="0"/>
          </a:p>
          <a:p>
            <a:pPr lvl="1"/>
            <a:endParaRPr lang="nl-BE" dirty="0"/>
          </a:p>
          <a:p>
            <a:pPr marL="0" indent="0" algn="ctr">
              <a:buNone/>
            </a:pPr>
            <a:r>
              <a:rPr lang="nl-BE" dirty="0" err="1">
                <a:solidFill>
                  <a:srgbClr val="FF0000"/>
                </a:solidFill>
              </a:rPr>
              <a:t>Genetic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diversity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should</a:t>
            </a:r>
            <a:r>
              <a:rPr lang="nl-BE" dirty="0">
                <a:solidFill>
                  <a:srgbClr val="FF0000"/>
                </a:solidFill>
              </a:rPr>
              <a:t> ALWAYS </a:t>
            </a:r>
            <a:r>
              <a:rPr lang="nl-BE" dirty="0" err="1">
                <a:solidFill>
                  <a:srgbClr val="FF0000"/>
                </a:solidFill>
              </a:rPr>
              <a:t>be</a:t>
            </a:r>
            <a:r>
              <a:rPr lang="nl-BE" dirty="0">
                <a:solidFill>
                  <a:srgbClr val="FF0000"/>
                </a:solidFill>
              </a:rPr>
              <a:t> taken </a:t>
            </a:r>
            <a:r>
              <a:rPr lang="nl-BE" dirty="0" err="1">
                <a:solidFill>
                  <a:srgbClr val="FF0000"/>
                </a:solidFill>
              </a:rPr>
              <a:t>into</a:t>
            </a:r>
            <a:r>
              <a:rPr lang="nl-BE" dirty="0">
                <a:solidFill>
                  <a:srgbClr val="FF0000"/>
                </a:solidFill>
              </a:rPr>
              <a:t> account!</a:t>
            </a:r>
          </a:p>
          <a:p>
            <a:pPr algn="ctr">
              <a:buFont typeface="Symbol" panose="05050102010706020507" pitchFamily="18" charset="2"/>
              <a:buChar char="Þ"/>
            </a:pPr>
            <a:r>
              <a:rPr lang="nl-BE" dirty="0">
                <a:solidFill>
                  <a:srgbClr val="FF0000"/>
                </a:solidFill>
              </a:rPr>
              <a:t>We have </a:t>
            </a:r>
            <a:r>
              <a:rPr lang="nl-BE" dirty="0" err="1">
                <a:solidFill>
                  <a:srgbClr val="FF0000"/>
                </a:solidFill>
              </a:rPr>
              <a:t>to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learn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from</a:t>
            </a:r>
            <a:r>
              <a:rPr lang="nl-BE" dirty="0">
                <a:solidFill>
                  <a:srgbClr val="FF0000"/>
                </a:solidFill>
              </a:rPr>
              <a:t> </a:t>
            </a:r>
            <a:r>
              <a:rPr lang="nl-BE" dirty="0" err="1">
                <a:solidFill>
                  <a:srgbClr val="FF0000"/>
                </a:solidFill>
              </a:rPr>
              <a:t>the</a:t>
            </a:r>
            <a:r>
              <a:rPr lang="nl-BE" dirty="0">
                <a:solidFill>
                  <a:srgbClr val="FF0000"/>
                </a:solidFill>
              </a:rPr>
              <a:t> past!</a:t>
            </a:r>
          </a:p>
          <a:p>
            <a:pPr marL="0" indent="0" algn="ctr">
              <a:buNone/>
            </a:pPr>
            <a:endParaRPr lang="nl-BE" dirty="0">
              <a:solidFill>
                <a:srgbClr val="FF0000"/>
              </a:solidFill>
            </a:endParaRPr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2688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F1E7-C676-2F63-F1BF-05CF032B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But how?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67305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Practically</a:t>
            </a:r>
            <a:endParaRPr lang="en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66C1C-EE65-233C-5360-D3679BDAE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Size matters</a:t>
            </a:r>
          </a:p>
          <a:p>
            <a:pPr marL="0" indent="0">
              <a:buNone/>
            </a:pPr>
            <a:r>
              <a:rPr lang="en-GB" dirty="0"/>
              <a:t>Genetic diversity: </a:t>
            </a:r>
          </a:p>
          <a:p>
            <a:r>
              <a:rPr lang="en-GB" dirty="0"/>
              <a:t>Focus on N</a:t>
            </a:r>
            <a:r>
              <a:rPr lang="en-GB" baseline="-25000" dirty="0"/>
              <a:t>e </a:t>
            </a:r>
            <a:r>
              <a:rPr lang="en-GB" dirty="0"/>
              <a:t>= effective population size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dirty="0"/>
              <a:t>Based on how you manage your population, how many animals are there genetically present in your breeding program?</a:t>
            </a:r>
          </a:p>
          <a:p>
            <a:pPr marL="0" indent="0" algn="ctr">
              <a:buNone/>
            </a:pPr>
            <a:r>
              <a:rPr lang="en-GB" dirty="0"/>
              <a:t>≠ the number of animals you have</a:t>
            </a:r>
          </a:p>
        </p:txBody>
      </p:sp>
    </p:spTree>
    <p:extLst>
      <p:ext uri="{BB962C8B-B14F-4D97-AF65-F5344CB8AC3E}">
        <p14:creationId xmlns:p14="http://schemas.microsoft.com/office/powerpoint/2010/main" val="124099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66C1C-EE65-233C-5360-D3679BDAE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What is a good N</a:t>
            </a:r>
            <a:r>
              <a:rPr lang="en-GB" baseline="-25000" dirty="0"/>
              <a:t>e</a:t>
            </a:r>
            <a:r>
              <a:rPr lang="en-GB" dirty="0"/>
              <a:t>?</a:t>
            </a:r>
          </a:p>
          <a:p>
            <a:r>
              <a:rPr lang="en-GB" dirty="0"/>
              <a:t>Cut-offs often reported: </a:t>
            </a:r>
          </a:p>
          <a:p>
            <a:pPr lvl="1"/>
            <a:r>
              <a:rPr lang="en-GB" dirty="0"/>
              <a:t>N</a:t>
            </a:r>
            <a:r>
              <a:rPr lang="en-GB" baseline="-25000" dirty="0"/>
              <a:t>e</a:t>
            </a:r>
            <a:r>
              <a:rPr lang="en-GB" dirty="0"/>
              <a:t> = 100</a:t>
            </a:r>
          </a:p>
          <a:p>
            <a:pPr lvl="1"/>
            <a:r>
              <a:rPr lang="en-GB" dirty="0"/>
              <a:t>N</a:t>
            </a:r>
            <a:r>
              <a:rPr lang="en-GB" baseline="-25000" dirty="0"/>
              <a:t>e</a:t>
            </a:r>
            <a:r>
              <a:rPr lang="en-GB" dirty="0"/>
              <a:t> = 50</a:t>
            </a:r>
          </a:p>
          <a:p>
            <a:pPr lvl="1"/>
            <a:r>
              <a:rPr lang="en-GB" dirty="0"/>
              <a:t>N</a:t>
            </a:r>
            <a:r>
              <a:rPr lang="en-GB" baseline="-25000" dirty="0"/>
              <a:t>e </a:t>
            </a:r>
            <a:r>
              <a:rPr lang="en-GB" dirty="0"/>
              <a:t> = 25</a:t>
            </a:r>
          </a:p>
          <a:p>
            <a:r>
              <a:rPr lang="en-GB" dirty="0"/>
              <a:t>Arbitrary, but the higher the better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FB533D6-2E89-C8D3-037A-ACD1F4035FBF}"/>
              </a:ext>
            </a:extLst>
          </p:cNvPr>
          <p:cNvSpPr/>
          <p:nvPr/>
        </p:nvSpPr>
        <p:spPr>
          <a:xfrm rot="16200000">
            <a:off x="2615294" y="3257549"/>
            <a:ext cx="870857" cy="342900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74000">
                <a:srgbClr val="FFC000"/>
              </a:gs>
              <a:gs pos="83000">
                <a:srgbClr val="FF0000"/>
              </a:gs>
              <a:gs pos="100000">
                <a:srgbClr val="FF000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2681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66C1C-EE65-233C-5360-D3679BDAE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Various calculation methods:</a:t>
            </a:r>
          </a:p>
          <a:p>
            <a:r>
              <a:rPr lang="en-GB" dirty="0"/>
              <a:t>Link with number of bitches and studs: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Practically: a population of 1000 dogs =&gt; </a:t>
            </a:r>
          </a:p>
          <a:p>
            <a:pPr marL="0" indent="0">
              <a:buNone/>
            </a:pPr>
            <a:r>
              <a:rPr lang="en-GB" dirty="0"/>
              <a:t>1) one stud and 999 bitches		Ne = 3.996		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/>
              <a:t>2) 500 studs and 500 bitches		Ne = 1000		</a:t>
            </a:r>
            <a:r>
              <a:rPr lang="en-GB" dirty="0">
                <a:sym typeface="Wingdings" panose="05000000000000000000" pitchFamily="2" charset="2"/>
              </a:rPr>
              <a:t> </a:t>
            </a:r>
            <a:endParaRPr lang="en-GB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/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nl-BE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num>
                        <m:den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den>
                      </m:f>
                    </m:oMath>
                  </m:oMathPara>
                </a14:m>
                <a:endParaRPr kumimoji="0" lang="nl-B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61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66C1C-EE65-233C-5360-D3679BDAE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Various calculation methods:</a:t>
            </a:r>
          </a:p>
          <a:p>
            <a:r>
              <a:rPr lang="en-GB" dirty="0"/>
              <a:t>Link with number of bitches and studs: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Practically: a population of 1000 dogs =&gt; </a:t>
            </a:r>
          </a:p>
          <a:p>
            <a:pPr marL="0" indent="0">
              <a:buNone/>
            </a:pPr>
            <a:r>
              <a:rPr lang="en-GB" dirty="0"/>
              <a:t>1) one stud and 999 bitches		Ne = 3.996		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/>
              <a:t>2) 500 studs and 500 bitches		Ne = 1000		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/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nl-BE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num>
                        <m:den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den>
                      </m:f>
                    </m:oMath>
                  </m:oMathPara>
                </a14:m>
                <a:endParaRPr kumimoji="0" lang="nl-B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6518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Situation</a:t>
            </a:r>
            <a:r>
              <a:rPr lang="nl-BE" dirty="0"/>
              <a:t> in Belgium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Back in 2018:</a:t>
            </a:r>
          </a:p>
          <a:p>
            <a:pPr lvl="1"/>
            <a:r>
              <a:rPr lang="nl-BE" dirty="0"/>
              <a:t>60%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puppies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start </a:t>
            </a:r>
            <a:r>
              <a:rPr lang="nl-BE" dirty="0" err="1"/>
              <a:t>the</a:t>
            </a:r>
            <a:r>
              <a:rPr lang="nl-BE" dirty="0"/>
              <a:t> training are </a:t>
            </a:r>
            <a:r>
              <a:rPr lang="nl-BE" dirty="0" err="1"/>
              <a:t>rejected</a:t>
            </a:r>
            <a:endParaRPr lang="nl-BE" dirty="0"/>
          </a:p>
          <a:p>
            <a:pPr lvl="1"/>
            <a:r>
              <a:rPr lang="nl-BE" dirty="0" err="1"/>
              <a:t>Average</a:t>
            </a:r>
            <a:r>
              <a:rPr lang="nl-BE" dirty="0"/>
              <a:t> </a:t>
            </a:r>
            <a:r>
              <a:rPr lang="nl-BE" dirty="0" err="1"/>
              <a:t>cost</a:t>
            </a:r>
            <a:r>
              <a:rPr lang="nl-BE" dirty="0"/>
              <a:t> of a </a:t>
            </a:r>
            <a:r>
              <a:rPr lang="nl-BE" dirty="0" err="1"/>
              <a:t>rejected</a:t>
            </a:r>
            <a:r>
              <a:rPr lang="nl-BE" dirty="0"/>
              <a:t> dog</a:t>
            </a:r>
          </a:p>
          <a:p>
            <a:pPr marL="457200" lvl="1" indent="0">
              <a:buNone/>
            </a:pPr>
            <a:endParaRPr lang="nl-BE" dirty="0"/>
          </a:p>
          <a:p>
            <a:pPr marL="457200" lvl="1" indent="0">
              <a:buNone/>
            </a:pPr>
            <a:r>
              <a:rPr lang="nl-BE" dirty="0"/>
              <a:t>				≈</a:t>
            </a:r>
            <a:r>
              <a:rPr lang="nl-BE" sz="2400" dirty="0"/>
              <a:t> 10 000 euro</a:t>
            </a:r>
          </a:p>
          <a:p>
            <a:pPr marL="914400" lvl="2" indent="0">
              <a:buNone/>
            </a:pPr>
            <a:endParaRPr lang="nl-BE" sz="2400" dirty="0"/>
          </a:p>
          <a:p>
            <a:pPr marL="914400" lvl="2" indent="0">
              <a:buNone/>
            </a:pPr>
            <a:endParaRPr lang="nl-BE" sz="2400" dirty="0"/>
          </a:p>
          <a:p>
            <a:pPr marL="0" indent="0" algn="ctr">
              <a:buNone/>
            </a:pPr>
            <a:r>
              <a:rPr lang="nl-BE" sz="3200" dirty="0">
                <a:solidFill>
                  <a:srgbClr val="FF0000"/>
                </a:solidFill>
              </a:rPr>
              <a:t>Major </a:t>
            </a:r>
            <a:r>
              <a:rPr lang="nl-BE" sz="3200" dirty="0" err="1">
                <a:solidFill>
                  <a:srgbClr val="FF0000"/>
                </a:solidFill>
              </a:rPr>
              <a:t>problem</a:t>
            </a:r>
            <a:r>
              <a:rPr lang="nl-BE" sz="32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184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66C1C-EE65-233C-5360-D3679BDAE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Various calculation methods:</a:t>
            </a:r>
          </a:p>
          <a:p>
            <a:r>
              <a:rPr lang="en-GB" dirty="0"/>
              <a:t>Link with number of bitches and studs: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Advice 1: balance the number of bitches and studs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/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nl-BE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num>
                        <m:den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den>
                      </m:f>
                    </m:oMath>
                  </m:oMathPara>
                </a14:m>
                <a:endParaRPr kumimoji="0" lang="nl-B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78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66C1C-EE65-233C-5360-D3679BDAE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Various calculation methods:</a:t>
            </a:r>
          </a:p>
          <a:p>
            <a:r>
              <a:rPr lang="en-GB" dirty="0"/>
              <a:t>Link with number of bitches and studs: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Advice 1: balance the number of bitches and </a:t>
            </a:r>
            <a:r>
              <a:rPr lang="en-GB" b="1" dirty="0"/>
              <a:t>studs</a:t>
            </a:r>
          </a:p>
          <a:p>
            <a:pPr marL="0" indent="0">
              <a:buNone/>
            </a:pP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/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nl-BE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num>
                        <m:den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den>
                      </m:f>
                    </m:oMath>
                  </m:oMathPara>
                </a14:m>
                <a:endParaRPr kumimoji="0" lang="nl-B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1097CA3-6A2E-615A-60E0-8E82E5E1D8C9}"/>
              </a:ext>
            </a:extLst>
          </p:cNvPr>
          <p:cNvSpPr txBox="1"/>
          <p:nvPr/>
        </p:nvSpPr>
        <p:spPr>
          <a:xfrm>
            <a:off x="6034088" y="5312329"/>
            <a:ext cx="4538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Semen collection and continue training: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dirty="0"/>
              <a:t>No loss of time invested by trainers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dirty="0"/>
              <a:t>No loss of valuable genetic material</a:t>
            </a:r>
            <a:endParaRPr lang="en-BE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75D8CFD-07F8-2555-A966-1EDBA001FFA8}"/>
              </a:ext>
            </a:extLst>
          </p:cNvPr>
          <p:cNvSpPr/>
          <p:nvPr/>
        </p:nvSpPr>
        <p:spPr>
          <a:xfrm>
            <a:off x="7684415" y="4828182"/>
            <a:ext cx="304800" cy="400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15125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/>
                  <a:t>Various calculation methods:</a:t>
                </a:r>
              </a:p>
              <a:p>
                <a:r>
                  <a:rPr lang="en-GB" dirty="0"/>
                  <a:t>Link with number of bitches and studs: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Practically: size of the breeding program =&gt; </a:t>
                </a:r>
              </a:p>
              <a:p>
                <a:pPr marL="0" indent="0">
                  <a:buNone/>
                </a:pPr>
                <a:r>
                  <a:rPr lang="en-GB" dirty="0"/>
                  <a:t>1) 10 bitches and 10 studs		</a:t>
                </a:r>
                <a:r>
                  <a:rPr kumimoji="0" lang="nl-BE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= 20		</a:t>
                </a:r>
              </a:p>
              <a:p>
                <a:pPr marL="0" indent="0">
                  <a:buNone/>
                </a:pPr>
                <a:r>
                  <a:rPr lang="en-GB" dirty="0"/>
                  <a:t>2) 20 bitches and 20 studs		</a:t>
                </a:r>
                <a:r>
                  <a:rPr kumimoji="0" lang="nl-BE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= 40 			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/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nl-BE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num>
                        <m:den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den>
                      </m:f>
                    </m:oMath>
                  </m:oMathPara>
                </a14:m>
                <a:endParaRPr kumimoji="0" lang="nl-B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953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/>
                  <a:t>Various calculation methods:</a:t>
                </a:r>
              </a:p>
              <a:p>
                <a:r>
                  <a:rPr lang="en-GB" dirty="0"/>
                  <a:t>Link with number of bitches and studs: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Practically: size of the breeding program =&gt; </a:t>
                </a:r>
              </a:p>
              <a:p>
                <a:pPr marL="0" indent="0">
                  <a:buNone/>
                </a:pPr>
                <a:r>
                  <a:rPr lang="en-GB" dirty="0"/>
                  <a:t>1) 10 bitches and 10 studs		</a:t>
                </a:r>
                <a:r>
                  <a:rPr kumimoji="0" lang="nl-BE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= 20		</a:t>
                </a:r>
                <a:r>
                  <a:rPr lang="en-GB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2) 20 bitches and 20 studs		</a:t>
                </a:r>
                <a:r>
                  <a:rPr kumimoji="0" lang="nl-BE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nl-BE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= 40 		</a:t>
                </a:r>
                <a:r>
                  <a:rPr lang="en-GB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 </a:t>
                </a:r>
                <a:r>
                  <a:rPr lang="en-GB" dirty="0"/>
                  <a:t>	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/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nl-BE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num>
                        <m:den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den>
                      </m:f>
                    </m:oMath>
                  </m:oMathPara>
                </a14:m>
                <a:endParaRPr kumimoji="0" lang="nl-B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14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66C1C-EE65-233C-5360-D3679BDAE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Various calculation methods:</a:t>
            </a:r>
          </a:p>
          <a:p>
            <a:r>
              <a:rPr lang="en-GB" dirty="0"/>
              <a:t>Link with number of bitches and studs: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Advice 1: balance the number of bitches and studs</a:t>
            </a:r>
          </a:p>
          <a:p>
            <a:pPr marL="0" indent="0">
              <a:buNone/>
            </a:pPr>
            <a:r>
              <a:rPr lang="en-GB" dirty="0"/>
              <a:t>Advice 2: increase the size of the breeding program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/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nl-BE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num>
                        <m:den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♂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nl-BE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nl-BE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♀</m:t>
                          </m:r>
                        </m:den>
                      </m:f>
                    </m:oMath>
                  </m:oMathPara>
                </a14:m>
                <a:endParaRPr kumimoji="0" lang="nl-B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9">
                <a:extLst>
                  <a:ext uri="{FF2B5EF4-FFF2-40B4-BE49-F238E27FC236}">
                    <a16:creationId xmlns:a16="http://schemas.microsoft.com/office/drawing/2014/main" id="{1E28BF72-7FBF-2ACB-3FFD-83DC235C8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557" y="2967751"/>
                <a:ext cx="4059258" cy="9224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526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Purpose Dogs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Breeding project </a:t>
            </a:r>
            <a:r>
              <a:rPr lang="nl-BE" dirty="0" err="1"/>
              <a:t>for</a:t>
            </a:r>
            <a:r>
              <a:rPr lang="nl-BE" dirty="0"/>
              <a:t> 1 </a:t>
            </a:r>
            <a:r>
              <a:rPr lang="nl-BE" dirty="0" err="1"/>
              <a:t>association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cxnSp>
        <p:nvCxnSpPr>
          <p:cNvPr id="5" name="Rechte verbindingslijn 4"/>
          <p:cNvCxnSpPr/>
          <p:nvPr/>
        </p:nvCxnSpPr>
        <p:spPr>
          <a:xfrm flipH="1">
            <a:off x="1872343" y="1690688"/>
            <a:ext cx="2342606" cy="7651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640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Purpose Dogs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Breeding project </a:t>
            </a:r>
            <a:r>
              <a:rPr lang="nl-BE" dirty="0" err="1"/>
              <a:t>for</a:t>
            </a:r>
            <a:r>
              <a:rPr lang="nl-BE" dirty="0"/>
              <a:t> 1 </a:t>
            </a:r>
            <a:r>
              <a:rPr lang="nl-BE" dirty="0" err="1"/>
              <a:t>association</a:t>
            </a:r>
            <a:r>
              <a:rPr lang="nl-BE" dirty="0"/>
              <a:t> =&gt; Breeding project on a </a:t>
            </a:r>
            <a:r>
              <a:rPr lang="nl-BE" dirty="0" err="1"/>
              <a:t>national</a:t>
            </a:r>
            <a:r>
              <a:rPr lang="nl-BE" dirty="0"/>
              <a:t> </a:t>
            </a:r>
            <a:r>
              <a:rPr lang="nl-BE" dirty="0" err="1"/>
              <a:t>scale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cxnSp>
        <p:nvCxnSpPr>
          <p:cNvPr id="5" name="Rechte verbindingslijn 4"/>
          <p:cNvCxnSpPr/>
          <p:nvPr/>
        </p:nvCxnSpPr>
        <p:spPr>
          <a:xfrm flipH="1">
            <a:off x="1872343" y="1690688"/>
            <a:ext cx="2342606" cy="7651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7197A5A0-77B3-2D48-8F81-AD5AE02FF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9" t="21619" r="55803" b="10000"/>
          <a:stretch/>
        </p:blipFill>
        <p:spPr>
          <a:xfrm>
            <a:off x="3026229" y="2309528"/>
            <a:ext cx="7293428" cy="44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434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/>
                  <a:t>Various calculation methods:</a:t>
                </a:r>
              </a:p>
              <a:p>
                <a:r>
                  <a:rPr lang="en-GB" dirty="0"/>
                  <a:t>Link with number of bitches and studs:</a:t>
                </a:r>
              </a:p>
              <a:p>
                <a:r>
                  <a:rPr lang="en-GB" dirty="0"/>
                  <a:t>Link with inbreeding coefficient (F or COI):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nl-BE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rgbClr val="000000"/>
                              </a:solidFill>
                            </a:rPr>
                            <m:t>Δ</m:t>
                          </m:r>
                          <m:r>
                            <m:rPr>
                              <m:nor/>
                            </m:rPr>
                            <a:rPr lang="nl-BE" dirty="0">
                              <a:solidFill>
                                <a:srgbClr val="000000"/>
                              </a:solidFill>
                            </a:rPr>
                            <m:t>F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What is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dirty="0" smtClean="0">
                        <a:solidFill>
                          <a:srgbClr val="000000"/>
                        </a:solidFill>
                      </a:rPr>
                      <m:t>Δ</m:t>
                    </m:r>
                    <m:r>
                      <m:rPr>
                        <m:nor/>
                      </m:rPr>
                      <a:rPr lang="nl-BE" dirty="0" smtClean="0">
                        <a:solidFill>
                          <a:srgbClr val="000000"/>
                        </a:solidFill>
                      </a:rPr>
                      <m:t>F</m:t>
                    </m:r>
                  </m:oMath>
                </a14:m>
                <a:r>
                  <a:rPr lang="en-GB" dirty="0"/>
                  <a:t>?</a:t>
                </a:r>
              </a:p>
              <a:p>
                <a:pPr marL="0" indent="0">
                  <a:buNone/>
                </a:pPr>
                <a:r>
                  <a:rPr lang="en-GB" dirty="0"/>
                  <a:t>The </a:t>
                </a:r>
                <a:r>
                  <a:rPr lang="en-GB" b="1" dirty="0"/>
                  <a:t>increase </a:t>
                </a:r>
                <a:r>
                  <a:rPr lang="en-GB" dirty="0"/>
                  <a:t>of the coefficient of inbreeding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471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6AEF-767B-0EFA-BE11-4181797CE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Calculation of coefficient of inbreeding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58248-D6F1-2821-5AD9-6891AFF63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Search for common ancestor(s)</a:t>
            </a:r>
          </a:p>
          <a:p>
            <a:pPr marL="0" indent="0">
              <a:buNone/>
            </a:pPr>
            <a:r>
              <a:rPr lang="en-GB" dirty="0"/>
              <a:t>Practically:</a:t>
            </a:r>
          </a:p>
          <a:p>
            <a:r>
              <a:rPr lang="en-GB" dirty="0"/>
              <a:t> # Ancestors = 2</a:t>
            </a:r>
            <a:r>
              <a:rPr lang="en-GB" baseline="30000" dirty="0"/>
              <a:t>n </a:t>
            </a:r>
            <a:r>
              <a:rPr lang="en-GB" dirty="0"/>
              <a:t> with </a:t>
            </a:r>
            <a:r>
              <a:rPr lang="en-GB" i="1" dirty="0"/>
              <a:t>n</a:t>
            </a:r>
            <a:r>
              <a:rPr lang="en-GB" dirty="0"/>
              <a:t> the number of generations</a:t>
            </a:r>
          </a:p>
          <a:p>
            <a:pPr marL="0" indent="0">
              <a:buNone/>
            </a:pPr>
            <a:r>
              <a:rPr lang="en-GB" dirty="0"/>
              <a:t>e.g. 2 parents =&gt; 4 grandparents =&gt; 8 great-grandparents =&gt; 16 … =&gt; 32 … =&gt; 10</a:t>
            </a:r>
            <a:r>
              <a:rPr lang="en-GB" baseline="30000" dirty="0"/>
              <a:t>th</a:t>
            </a:r>
            <a:r>
              <a:rPr lang="en-GB" dirty="0"/>
              <a:t> generation: 1024 =&gt; 15</a:t>
            </a:r>
            <a:r>
              <a:rPr lang="en-GB" baseline="30000" dirty="0"/>
              <a:t>th</a:t>
            </a:r>
            <a:r>
              <a:rPr lang="en-GB" dirty="0"/>
              <a:t> generation: &gt; 30 000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dirty="0"/>
              <a:t>Finding a common ancestor ≠ horrible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dirty="0"/>
              <a:t>What is important: is the </a:t>
            </a:r>
            <a:r>
              <a:rPr lang="en-GB" b="1" dirty="0"/>
              <a:t>amount </a:t>
            </a:r>
            <a:r>
              <a:rPr lang="en-GB" dirty="0"/>
              <a:t>of inbreeding/</a:t>
            </a:r>
            <a:r>
              <a:rPr lang="en-GB" b="1" dirty="0"/>
              <a:t>magnitude </a:t>
            </a:r>
            <a:r>
              <a:rPr lang="en-GB" dirty="0"/>
              <a:t>of the inbreeding coefficient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Font typeface="Symbol" panose="05050102010706020507" pitchFamily="18" charset="2"/>
              <a:buChar char="Þ"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706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838B-0C38-B701-5E35-474D1A23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coefficient of inbreeding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74511-A1AA-88DA-98E6-42B194337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Pedigree completeness = key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282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5400" dirty="0" err="1"/>
              <a:t>Why</a:t>
            </a:r>
            <a:r>
              <a:rPr lang="nl-BE" sz="5400" dirty="0"/>
              <a:t> was </a:t>
            </a:r>
            <a:r>
              <a:rPr lang="nl-BE" sz="5400" dirty="0" err="1"/>
              <a:t>the</a:t>
            </a:r>
            <a:r>
              <a:rPr lang="nl-BE" sz="5400" dirty="0"/>
              <a:t> </a:t>
            </a:r>
            <a:r>
              <a:rPr lang="nl-BE" sz="5400" dirty="0" err="1"/>
              <a:t>success</a:t>
            </a:r>
            <a:r>
              <a:rPr lang="nl-BE" sz="5400" dirty="0"/>
              <a:t> </a:t>
            </a:r>
            <a:r>
              <a:rPr lang="nl-BE" sz="5400" dirty="0" err="1"/>
              <a:t>rate</a:t>
            </a:r>
            <a:r>
              <a:rPr lang="nl-BE" sz="5400" dirty="0"/>
              <a:t> </a:t>
            </a:r>
            <a:r>
              <a:rPr lang="nl-BE" sz="5400" dirty="0" err="1"/>
              <a:t>that</a:t>
            </a:r>
            <a:r>
              <a:rPr lang="nl-BE" sz="5400" dirty="0"/>
              <a:t> low?</a:t>
            </a:r>
          </a:p>
        </p:txBody>
      </p:sp>
    </p:spTree>
    <p:extLst>
      <p:ext uri="{BB962C8B-B14F-4D97-AF65-F5344CB8AC3E}">
        <p14:creationId xmlns:p14="http://schemas.microsoft.com/office/powerpoint/2010/main" val="1970622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C18BB568-7228-F7C5-666B-A32DEB186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651894"/>
              </p:ext>
            </p:extLst>
          </p:nvPr>
        </p:nvGraphicFramePr>
        <p:xfrm>
          <a:off x="2355850" y="462280"/>
          <a:ext cx="6502400" cy="593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7352469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3576535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0178942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58209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Phil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Tennessee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8183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Brandy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999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O’Joint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Jolt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516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Elvira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57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Snuffy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Scotch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67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Caledonia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56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Hajk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Zero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Snickers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239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Quoia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605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Hagendas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Foxmulder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768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383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Belle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Timon</a:t>
                      </a:r>
                      <a:endParaRPr lang="en-BE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17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75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Eden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Shadow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Timon</a:t>
                      </a:r>
                      <a:endParaRPr lang="en-BE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6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Ruby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976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Snickers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87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Quoia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8503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D96D91-14E4-C650-B18B-9402F2E0CA23}"/>
              </a:ext>
            </a:extLst>
          </p:cNvPr>
          <p:cNvSpPr txBox="1"/>
          <p:nvPr/>
        </p:nvSpPr>
        <p:spPr>
          <a:xfrm>
            <a:off x="1533525" y="323850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  <a:endParaRPr lang="en-B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108563-CF26-CB7C-81BA-D898F8DF973D}"/>
              </a:ext>
            </a:extLst>
          </p:cNvPr>
          <p:cNvCxnSpPr/>
          <p:nvPr/>
        </p:nvCxnSpPr>
        <p:spPr>
          <a:xfrm flipH="1">
            <a:off x="2028825" y="3429000"/>
            <a:ext cx="327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97D9CA6-1857-71AA-B4F1-E0C79AE99B2D}"/>
              </a:ext>
            </a:extLst>
          </p:cNvPr>
          <p:cNvSpPr/>
          <p:nvPr/>
        </p:nvSpPr>
        <p:spPr>
          <a:xfrm>
            <a:off x="3990975" y="344369"/>
            <a:ext cx="6134100" cy="6176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D5493-C468-49DB-E255-65DB803EDD8F}"/>
              </a:ext>
            </a:extLst>
          </p:cNvPr>
          <p:cNvSpPr txBox="1"/>
          <p:nvPr/>
        </p:nvSpPr>
        <p:spPr>
          <a:xfrm>
            <a:off x="60325" y="1776363"/>
            <a:ext cx="2295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COI = 0</a:t>
            </a:r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3288772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C18BB568-7228-F7C5-666B-A32DEB186030}"/>
              </a:ext>
            </a:extLst>
          </p:cNvPr>
          <p:cNvGraphicFramePr>
            <a:graphicFrameLocks noGrp="1"/>
          </p:cNvGraphicFramePr>
          <p:nvPr/>
        </p:nvGraphicFramePr>
        <p:xfrm>
          <a:off x="2355850" y="462280"/>
          <a:ext cx="6502400" cy="593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7352469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3576535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0178942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58209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Phil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Tennessee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8183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Brandy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999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O’Joint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Jolt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516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Elvira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57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Snuffy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Scotch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67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Caledonia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56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Hajk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Zero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Snickers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239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Quoia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605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Hagendas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Foxmulder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768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383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Belle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Timon</a:t>
                      </a:r>
                      <a:endParaRPr lang="en-BE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17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75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Eden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Shadow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Timon</a:t>
                      </a:r>
                      <a:endParaRPr lang="en-BE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6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Ruby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976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Snickers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87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Quoia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8503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D96D91-14E4-C650-B18B-9402F2E0CA23}"/>
              </a:ext>
            </a:extLst>
          </p:cNvPr>
          <p:cNvSpPr txBox="1"/>
          <p:nvPr/>
        </p:nvSpPr>
        <p:spPr>
          <a:xfrm>
            <a:off x="1533525" y="323850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  <a:endParaRPr lang="en-B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108563-CF26-CB7C-81BA-D898F8DF973D}"/>
              </a:ext>
            </a:extLst>
          </p:cNvPr>
          <p:cNvCxnSpPr/>
          <p:nvPr/>
        </p:nvCxnSpPr>
        <p:spPr>
          <a:xfrm flipH="1">
            <a:off x="2028825" y="3429000"/>
            <a:ext cx="327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97D9CA6-1857-71AA-B4F1-E0C79AE99B2D}"/>
              </a:ext>
            </a:extLst>
          </p:cNvPr>
          <p:cNvSpPr/>
          <p:nvPr/>
        </p:nvSpPr>
        <p:spPr>
          <a:xfrm>
            <a:off x="5629275" y="344369"/>
            <a:ext cx="4457700" cy="6176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A5A9E-9402-D5D8-B051-DAEB06047D43}"/>
              </a:ext>
            </a:extLst>
          </p:cNvPr>
          <p:cNvSpPr txBox="1"/>
          <p:nvPr/>
        </p:nvSpPr>
        <p:spPr>
          <a:xfrm>
            <a:off x="60325" y="1776363"/>
            <a:ext cx="2295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COI = 0</a:t>
            </a:r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36958457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C18BB568-7228-F7C5-666B-A32DEB186030}"/>
              </a:ext>
            </a:extLst>
          </p:cNvPr>
          <p:cNvGraphicFramePr>
            <a:graphicFrameLocks noGrp="1"/>
          </p:cNvGraphicFramePr>
          <p:nvPr/>
        </p:nvGraphicFramePr>
        <p:xfrm>
          <a:off x="2355850" y="462280"/>
          <a:ext cx="6502400" cy="593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7352469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3576535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0178942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58209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Phil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Tennessee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8183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Brandy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999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O’Joint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Jolt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516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Elvira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57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Snuffy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Scotch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67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Caledonia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56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Hajk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Zero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Snickers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239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Quoia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605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Hagendas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Foxmulder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768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383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Belle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Timon</a:t>
                      </a:r>
                      <a:endParaRPr lang="en-BE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17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75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Eden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Shadow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Timon</a:t>
                      </a:r>
                      <a:endParaRPr lang="en-BE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6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Ruby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976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Snickers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87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Quoia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8503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D96D91-14E4-C650-B18B-9402F2E0CA23}"/>
              </a:ext>
            </a:extLst>
          </p:cNvPr>
          <p:cNvSpPr txBox="1"/>
          <p:nvPr/>
        </p:nvSpPr>
        <p:spPr>
          <a:xfrm>
            <a:off x="1533525" y="323850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  <a:endParaRPr lang="en-B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108563-CF26-CB7C-81BA-D898F8DF973D}"/>
              </a:ext>
            </a:extLst>
          </p:cNvPr>
          <p:cNvCxnSpPr/>
          <p:nvPr/>
        </p:nvCxnSpPr>
        <p:spPr>
          <a:xfrm flipH="1">
            <a:off x="2028825" y="3429000"/>
            <a:ext cx="327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97D9CA6-1857-71AA-B4F1-E0C79AE99B2D}"/>
              </a:ext>
            </a:extLst>
          </p:cNvPr>
          <p:cNvSpPr/>
          <p:nvPr/>
        </p:nvSpPr>
        <p:spPr>
          <a:xfrm>
            <a:off x="7248525" y="344369"/>
            <a:ext cx="2819400" cy="6176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77174C-ECB5-1951-8177-C6E14C6A4433}"/>
              </a:ext>
            </a:extLst>
          </p:cNvPr>
          <p:cNvSpPr txBox="1"/>
          <p:nvPr/>
        </p:nvSpPr>
        <p:spPr>
          <a:xfrm>
            <a:off x="60325" y="1776363"/>
            <a:ext cx="2295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COI = 0 =&gt; 0.03</a:t>
            </a:r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3402266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C18BB568-7228-F7C5-666B-A32DEB186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149445"/>
              </p:ext>
            </p:extLst>
          </p:nvPr>
        </p:nvGraphicFramePr>
        <p:xfrm>
          <a:off x="2355850" y="462280"/>
          <a:ext cx="6502400" cy="593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7352469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3576535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0178942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58209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Phil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Tennessee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8183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Brandy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999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O’Joint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Jolt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516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Elvira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57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Snuffy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Scotch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67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Caledonia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56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Hajk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Zero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Snickers</a:t>
                      </a:r>
                      <a:endParaRPr lang="en-BE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239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Quoia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605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Hagendas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Foxmulder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768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383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Belle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Timon</a:t>
                      </a:r>
                      <a:endParaRPr lang="en-B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17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75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Eden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Shadow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Timon</a:t>
                      </a:r>
                      <a:endParaRPr lang="en-B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6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Ruby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976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Snickers</a:t>
                      </a:r>
                      <a:endParaRPr lang="en-BE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87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Quoia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8503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D96D91-14E4-C650-B18B-9402F2E0CA23}"/>
              </a:ext>
            </a:extLst>
          </p:cNvPr>
          <p:cNvSpPr txBox="1"/>
          <p:nvPr/>
        </p:nvSpPr>
        <p:spPr>
          <a:xfrm>
            <a:off x="1533525" y="323850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  <a:endParaRPr lang="en-B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108563-CF26-CB7C-81BA-D898F8DF973D}"/>
              </a:ext>
            </a:extLst>
          </p:cNvPr>
          <p:cNvCxnSpPr/>
          <p:nvPr/>
        </p:nvCxnSpPr>
        <p:spPr>
          <a:xfrm flipH="1">
            <a:off x="2028825" y="3429000"/>
            <a:ext cx="327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E4F7239-6069-15E7-7A5C-E6073BC4B58E}"/>
              </a:ext>
            </a:extLst>
          </p:cNvPr>
          <p:cNvSpPr txBox="1"/>
          <p:nvPr/>
        </p:nvSpPr>
        <p:spPr>
          <a:xfrm>
            <a:off x="9375683" y="3171825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</a:t>
            </a:r>
            <a:endParaRPr lang="en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617AF-118E-8DE1-E7E1-4BFC48C430C5}"/>
              </a:ext>
            </a:extLst>
          </p:cNvPr>
          <p:cNvSpPr txBox="1"/>
          <p:nvPr/>
        </p:nvSpPr>
        <p:spPr>
          <a:xfrm>
            <a:off x="60325" y="1776363"/>
            <a:ext cx="2295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COI = 0 =&gt; 0.03 =&gt; …</a:t>
            </a:r>
            <a:endParaRPr lang="en-B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3FA78-0BEB-EE47-FC57-4E9031DA444A}"/>
              </a:ext>
            </a:extLst>
          </p:cNvPr>
          <p:cNvSpPr txBox="1"/>
          <p:nvPr/>
        </p:nvSpPr>
        <p:spPr>
          <a:xfrm>
            <a:off x="8972550" y="1945640"/>
            <a:ext cx="163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Snickers</a:t>
            </a:r>
            <a:endParaRPr lang="en-B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3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C18BB568-7228-F7C5-666B-A32DEB186030}"/>
              </a:ext>
            </a:extLst>
          </p:cNvPr>
          <p:cNvGraphicFramePr>
            <a:graphicFrameLocks noGrp="1"/>
          </p:cNvGraphicFramePr>
          <p:nvPr/>
        </p:nvGraphicFramePr>
        <p:xfrm>
          <a:off x="2355850" y="462280"/>
          <a:ext cx="6502400" cy="593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7352469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3576535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0178942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58209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Phil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Tennessee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8183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Brandy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999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O’Joint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Jolt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516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Elvira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57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Snuffy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Scotch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67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Caledonia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56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Hajk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Zero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Snickers</a:t>
                      </a:r>
                      <a:endParaRPr lang="en-BE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239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Quoia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605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Hagendas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Foxmulder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Dusty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768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383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Belle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Timon</a:t>
                      </a:r>
                      <a:endParaRPr lang="en-B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17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675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Eden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Shadow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Timon</a:t>
                      </a:r>
                      <a:endParaRPr lang="en-B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69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Ruby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976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rgbClr val="FF0000"/>
                          </a:solidFill>
                        </a:rPr>
                        <a:t>Vecheyenne</a:t>
                      </a:r>
                      <a:endParaRPr lang="en-B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Snickers</a:t>
                      </a:r>
                      <a:endParaRPr lang="en-BE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87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Quoia</a:t>
                      </a:r>
                      <a:endParaRPr lang="en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8503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D96D91-14E4-C650-B18B-9402F2E0CA23}"/>
              </a:ext>
            </a:extLst>
          </p:cNvPr>
          <p:cNvSpPr txBox="1"/>
          <p:nvPr/>
        </p:nvSpPr>
        <p:spPr>
          <a:xfrm>
            <a:off x="1533525" y="323850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  <a:endParaRPr lang="en-B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108563-CF26-CB7C-81BA-D898F8DF973D}"/>
              </a:ext>
            </a:extLst>
          </p:cNvPr>
          <p:cNvCxnSpPr/>
          <p:nvPr/>
        </p:nvCxnSpPr>
        <p:spPr>
          <a:xfrm flipH="1">
            <a:off x="2028825" y="3429000"/>
            <a:ext cx="327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E4F7239-6069-15E7-7A5C-E6073BC4B58E}"/>
              </a:ext>
            </a:extLst>
          </p:cNvPr>
          <p:cNvSpPr txBox="1"/>
          <p:nvPr/>
        </p:nvSpPr>
        <p:spPr>
          <a:xfrm>
            <a:off x="9375683" y="3171825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</a:t>
            </a:r>
            <a:endParaRPr lang="en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3FA78-0BEB-EE47-FC57-4E9031DA444A}"/>
              </a:ext>
            </a:extLst>
          </p:cNvPr>
          <p:cNvSpPr txBox="1"/>
          <p:nvPr/>
        </p:nvSpPr>
        <p:spPr>
          <a:xfrm>
            <a:off x="8972550" y="1945640"/>
            <a:ext cx="1638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Snickers</a:t>
            </a:r>
            <a:endParaRPr lang="en-BE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F1305B-92AC-C57F-A11A-1F1A643F9E92}"/>
              </a:ext>
            </a:extLst>
          </p:cNvPr>
          <p:cNvSpPr txBox="1"/>
          <p:nvPr/>
        </p:nvSpPr>
        <p:spPr>
          <a:xfrm>
            <a:off x="60325" y="1776363"/>
            <a:ext cx="2295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COI = 0 =&gt; 0.03 =&gt; </a:t>
            </a:r>
            <a:r>
              <a:rPr lang="en-GB" sz="1600" b="1" dirty="0">
                <a:solidFill>
                  <a:srgbClr val="00B0F0"/>
                </a:solidFill>
              </a:rPr>
              <a:t>0.1956</a:t>
            </a:r>
            <a:r>
              <a:rPr lang="en-GB" sz="1600" dirty="0"/>
              <a:t>  </a:t>
            </a:r>
            <a:endParaRPr lang="en-BE" sz="1600" dirty="0"/>
          </a:p>
        </p:txBody>
      </p:sp>
    </p:spTree>
    <p:extLst>
      <p:ext uri="{BB962C8B-B14F-4D97-AF65-F5344CB8AC3E}">
        <p14:creationId xmlns:p14="http://schemas.microsoft.com/office/powerpoint/2010/main" val="676044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838B-0C38-B701-5E35-474D1A23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coefficient of inbreeding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74511-A1AA-88DA-98E6-42B194337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Pedigree completeness = key</a:t>
            </a:r>
          </a:p>
          <a:p>
            <a:r>
              <a:rPr lang="en-GB" dirty="0"/>
              <a:t>Increase in number of ancestors known:</a:t>
            </a:r>
          </a:p>
          <a:p>
            <a:pPr>
              <a:buFontTx/>
              <a:buChar char="-"/>
            </a:pPr>
            <a:r>
              <a:rPr lang="en-GB" dirty="0"/>
              <a:t>More correct estimates!</a:t>
            </a:r>
          </a:p>
          <a:p>
            <a:pPr>
              <a:buFontTx/>
              <a:buChar char="-"/>
            </a:pPr>
            <a:r>
              <a:rPr lang="en-GB" dirty="0"/>
              <a:t>Calculation becomes more difficult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dirty="0"/>
              <a:t>Use software</a:t>
            </a:r>
          </a:p>
          <a:p>
            <a:pPr>
              <a:buFont typeface="Symbol" panose="05050102010706020507" pitchFamily="18" charset="2"/>
              <a:buChar char="Þ"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68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/>
                  <a:t>Various calculation methods:</a:t>
                </a:r>
              </a:p>
              <a:p>
                <a:r>
                  <a:rPr lang="en-GB" dirty="0"/>
                  <a:t>Link with number of bitches and studs:</a:t>
                </a:r>
              </a:p>
              <a:p>
                <a:r>
                  <a:rPr lang="en-GB" dirty="0"/>
                  <a:t>Link with inbreeding coefficient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nl-BE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rgbClr val="000000"/>
                              </a:solidFill>
                            </a:rPr>
                            <m:t>Δ</m:t>
                          </m:r>
                          <m:r>
                            <m:rPr>
                              <m:nor/>
                            </m:rPr>
                            <a:rPr lang="nl-BE" dirty="0">
                              <a:solidFill>
                                <a:srgbClr val="000000"/>
                              </a:solidFill>
                            </a:rPr>
                            <m:t>F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Advice 3: if several mating partners: choose the one which results in the lowest inbreeding coefficient for the progeny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4100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/>
                  <a:t>Various calculation methods:</a:t>
                </a:r>
              </a:p>
              <a:p>
                <a:r>
                  <a:rPr lang="en-GB" dirty="0"/>
                  <a:t>Link with number of bitches and studs:</a:t>
                </a:r>
              </a:p>
              <a:p>
                <a:r>
                  <a:rPr lang="en-GB" dirty="0"/>
                  <a:t>Link with inbreeding coefficient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nl-BE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rgbClr val="000000"/>
                              </a:solidFill>
                            </a:rPr>
                            <m:t>Δ</m:t>
                          </m:r>
                          <m:r>
                            <m:rPr>
                              <m:nor/>
                            </m:rPr>
                            <a:rPr lang="nl-BE" dirty="0">
                              <a:solidFill>
                                <a:srgbClr val="000000"/>
                              </a:solidFill>
                            </a:rPr>
                            <m:t>F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Advice 3: if several mating partners: choose the one which results in the lowest inbreeding coefficient for the progeny</a:t>
                </a:r>
              </a:p>
              <a:p>
                <a:pPr marL="0" indent="0">
                  <a:buNone/>
                </a:pPr>
                <a:r>
                  <a:rPr lang="en-GB" dirty="0"/>
                  <a:t>Advice 4: limit the number of times one sire is used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62152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48ACD-66F5-608B-78EF-181C27FF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Effective population size N</a:t>
            </a:r>
            <a:r>
              <a:rPr lang="en-GB" baseline="-25000" dirty="0"/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/>
                  <a:t>Various calculation methods:</a:t>
                </a:r>
              </a:p>
              <a:p>
                <a:r>
                  <a:rPr lang="en-GB" dirty="0"/>
                  <a:t>Link with number of bitches and studs:</a:t>
                </a:r>
              </a:p>
              <a:p>
                <a:r>
                  <a:rPr lang="en-GB" dirty="0"/>
                  <a:t>Link with inbreeding coefficient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nl-BE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BE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rgbClr val="000000"/>
                              </a:solidFill>
                            </a:rPr>
                            <m:t>Δ</m:t>
                          </m:r>
                          <m:r>
                            <m:rPr>
                              <m:nor/>
                            </m:rPr>
                            <a:rPr lang="nl-BE" dirty="0">
                              <a:solidFill>
                                <a:srgbClr val="000000"/>
                              </a:solidFill>
                            </a:rPr>
                            <m:t>F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Advice 3: if several mating partners: choose the one which results in the lowest inbreeding coefficient for the progeny</a:t>
                </a:r>
              </a:p>
              <a:p>
                <a:pPr marL="0" indent="0">
                  <a:buNone/>
                </a:pPr>
                <a:r>
                  <a:rPr lang="en-GB" dirty="0"/>
                  <a:t>Advice 4: limit the number of times one sire is used</a:t>
                </a:r>
              </a:p>
              <a:p>
                <a:pPr marL="0" indent="0">
                  <a:buNone/>
                </a:pPr>
                <a:r>
                  <a:rPr lang="en-GB" dirty="0"/>
                  <a:t>Advice 5: international collaboration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A66C1C-EE65-233C-5360-D3679BDAE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3728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362B9-1EE9-E1EC-AB67-44B6D3ED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International collaboration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735DF-769B-DA4D-CE71-7D7795225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Pro:</a:t>
            </a:r>
          </a:p>
          <a:p>
            <a:pPr marL="0" indent="0">
              <a:buNone/>
            </a:pPr>
            <a:r>
              <a:rPr lang="en-GB" dirty="0"/>
              <a:t>“new” genetic material =&gt; genetic diversity </a:t>
            </a:r>
          </a:p>
          <a:p>
            <a:r>
              <a:rPr lang="en-GB" dirty="0"/>
              <a:t>Con:</a:t>
            </a:r>
          </a:p>
          <a:p>
            <a:pPr marL="0" indent="0">
              <a:buNone/>
            </a:pPr>
            <a:r>
              <a:rPr lang="en-GB" dirty="0"/>
              <a:t>Potentially unpredictable results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GB" dirty="0"/>
              <a:t>Check whether you have the same screening tools/standards/…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Balance input!</a:t>
            </a:r>
          </a:p>
          <a:p>
            <a:pPr marL="0" indent="0">
              <a:buNone/>
            </a:pPr>
            <a:endParaRPr lang="en-GB" dirty="0"/>
          </a:p>
          <a:p>
            <a:endParaRPr lang="en-BE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E0D605E-AD77-A43F-EEF0-66D9CC8A039A}"/>
              </a:ext>
            </a:extLst>
          </p:cNvPr>
          <p:cNvCxnSpPr>
            <a:cxnSpLocks/>
          </p:cNvCxnSpPr>
          <p:nvPr/>
        </p:nvCxnSpPr>
        <p:spPr>
          <a:xfrm flipV="1">
            <a:off x="7181850" y="2381250"/>
            <a:ext cx="266700" cy="361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71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Why</a:t>
            </a:r>
            <a:r>
              <a:rPr lang="nl-BE" dirty="0"/>
              <a:t> was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success</a:t>
            </a:r>
            <a:r>
              <a:rPr lang="nl-BE" dirty="0"/>
              <a:t> </a:t>
            </a:r>
            <a:r>
              <a:rPr lang="nl-BE" dirty="0" err="1"/>
              <a:t>rate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low?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Causes</a:t>
            </a:r>
            <a:r>
              <a:rPr lang="nl-NL" dirty="0"/>
              <a:t>:</a:t>
            </a:r>
          </a:p>
          <a:p>
            <a:pPr lvl="1"/>
            <a:r>
              <a:rPr lang="nl-NL" dirty="0" err="1"/>
              <a:t>Orthopedic</a:t>
            </a:r>
            <a:r>
              <a:rPr lang="nl-NL" dirty="0"/>
              <a:t> disorders</a:t>
            </a:r>
          </a:p>
          <a:p>
            <a:pPr lvl="1"/>
            <a:r>
              <a:rPr lang="nl-NL" dirty="0" err="1"/>
              <a:t>Behavioural</a:t>
            </a:r>
            <a:r>
              <a:rPr lang="nl-NL" dirty="0"/>
              <a:t> </a:t>
            </a:r>
            <a:r>
              <a:rPr lang="nl-NL" dirty="0" err="1"/>
              <a:t>rejections</a:t>
            </a:r>
            <a:endParaRPr lang="nl-NL" dirty="0"/>
          </a:p>
          <a:p>
            <a:pPr marL="0" indent="0">
              <a:buNone/>
            </a:pPr>
            <a:endParaRPr lang="nl-BE" dirty="0"/>
          </a:p>
          <a:p>
            <a:pPr>
              <a:buFont typeface="Symbol" panose="05050102010706020507" pitchFamily="18" charset="2"/>
              <a:buChar char="Þ"/>
            </a:pPr>
            <a:r>
              <a:rPr lang="nl-NL" dirty="0" err="1"/>
              <a:t>Characteristics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 </a:t>
            </a:r>
            <a:r>
              <a:rPr lang="nl-NL" dirty="0" err="1"/>
              <a:t>genetic</a:t>
            </a:r>
            <a:r>
              <a:rPr lang="nl-NL" dirty="0"/>
              <a:t> basis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7980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7094FD-7E52-BEB9-2272-2307D21B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025458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B6FA30-6733-6A9F-F635-A6F8BB7E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Results</a:t>
            </a:r>
            <a:endParaRPr lang="en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04AD25-2798-E04A-1E75-171BEFB46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Diversity:</a:t>
            </a:r>
          </a:p>
          <a:p>
            <a:pPr lvl="1"/>
            <a:r>
              <a:rPr lang="en-GB" dirty="0"/>
              <a:t>4 bitches</a:t>
            </a:r>
          </a:p>
          <a:p>
            <a:pPr lvl="1"/>
            <a:r>
              <a:rPr lang="en-GB" dirty="0"/>
              <a:t>4 studs</a:t>
            </a:r>
          </a:p>
          <a:p>
            <a:endParaRPr lang="en-GB" dirty="0"/>
          </a:p>
          <a:p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D59FB-EB74-C460-8394-DC4BAC359047}"/>
              </a:ext>
            </a:extLst>
          </p:cNvPr>
          <p:cNvSpPr txBox="1"/>
          <p:nvPr/>
        </p:nvSpPr>
        <p:spPr>
          <a:xfrm>
            <a:off x="6313715" y="2438400"/>
            <a:ext cx="230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</a:t>
            </a:r>
            <a:r>
              <a:rPr lang="en-GB" baseline="-25000" dirty="0"/>
              <a:t>e </a:t>
            </a:r>
            <a:r>
              <a:rPr lang="en-GB" dirty="0"/>
              <a:t> = 8</a:t>
            </a:r>
            <a:endParaRPr lang="en-BE" baseline="-25000" dirty="0"/>
          </a:p>
        </p:txBody>
      </p:sp>
    </p:spTree>
    <p:extLst>
      <p:ext uri="{BB962C8B-B14F-4D97-AF65-F5344CB8AC3E}">
        <p14:creationId xmlns:p14="http://schemas.microsoft.com/office/powerpoint/2010/main" val="3595712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B6FA30-6733-6A9F-F635-A6F8BB7E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Results</a:t>
            </a:r>
            <a:endParaRPr lang="en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404AD25-2798-E04A-1E75-171BEFB46A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Diversity:</a:t>
                </a:r>
              </a:p>
              <a:p>
                <a:pPr lvl="1"/>
                <a:r>
                  <a:rPr lang="en-GB" dirty="0"/>
                  <a:t>4 bitches =&gt; </a:t>
                </a:r>
                <a:r>
                  <a:rPr lang="en-GB" dirty="0">
                    <a:solidFill>
                      <a:srgbClr val="00B050"/>
                    </a:solidFill>
                  </a:rPr>
                  <a:t>11 bitches</a:t>
                </a:r>
              </a:p>
              <a:p>
                <a:pPr lvl="1"/>
                <a:r>
                  <a:rPr lang="en-GB" dirty="0"/>
                  <a:t>4 studs =&gt; </a:t>
                </a:r>
                <a:r>
                  <a:rPr lang="en-GB" dirty="0">
                    <a:solidFill>
                      <a:srgbClr val="00B050"/>
                    </a:solidFill>
                  </a:rPr>
                  <a:t>10 studs</a:t>
                </a:r>
              </a:p>
              <a:p>
                <a:pPr lvl="1"/>
                <a:r>
                  <a:rPr lang="en-GB" dirty="0">
                    <a:solidFill>
                      <a:srgbClr val="00B050"/>
                    </a:solidFill>
                  </a:rPr>
                  <a:t>N</a:t>
                </a:r>
                <a:r>
                  <a:rPr lang="en-GB" baseline="-25000" dirty="0">
                    <a:solidFill>
                      <a:srgbClr val="00B050"/>
                    </a:solidFill>
                  </a:rPr>
                  <a:t>e </a:t>
                </a:r>
                <a:r>
                  <a:rPr lang="en-GB" dirty="0">
                    <a:solidFill>
                      <a:srgbClr val="00B050"/>
                    </a:solidFill>
                  </a:rPr>
                  <a:t> (based 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dirty="0" smtClean="0">
                        <a:solidFill>
                          <a:srgbClr val="00B050"/>
                        </a:solidFill>
                      </a:rPr>
                      <m:t>Δ</m:t>
                    </m:r>
                  </m:oMath>
                </a14:m>
                <a:r>
                  <a:rPr lang="en-GB" dirty="0">
                    <a:solidFill>
                      <a:srgbClr val="00B050"/>
                    </a:solidFill>
                  </a:rPr>
                  <a:t>F) = </a:t>
                </a:r>
              </a:p>
              <a:p>
                <a:pPr marL="457200" lvl="1" indent="0">
                  <a:buNone/>
                </a:pPr>
                <a:endParaRPr lang="en-GB" dirty="0">
                  <a:solidFill>
                    <a:srgbClr val="00B050"/>
                  </a:solidFill>
                </a:endParaRPr>
              </a:p>
              <a:p>
                <a:r>
                  <a:rPr lang="en-GB" dirty="0" err="1"/>
                  <a:t>Succes</a:t>
                </a:r>
                <a:r>
                  <a:rPr lang="en-GB" dirty="0"/>
                  <a:t>%:</a:t>
                </a:r>
              </a:p>
              <a:p>
                <a:pPr marL="914400" lvl="2" indent="0">
                  <a:buNone/>
                </a:pPr>
                <a:r>
                  <a:rPr lang="en-GB" dirty="0"/>
                  <a:t>Not bred by Purpose Dogs: 	38 – 50%</a:t>
                </a:r>
              </a:p>
              <a:p>
                <a:pPr marL="914400" lvl="2" indent="0">
                  <a:buNone/>
                </a:pPr>
                <a:r>
                  <a:rPr lang="en-GB" dirty="0"/>
                  <a:t>Bred by Purpose Dogs: 		63 – 71%</a:t>
                </a:r>
              </a:p>
              <a:p>
                <a:pPr lvl="1"/>
                <a:endParaRPr lang="en-GB" dirty="0"/>
              </a:p>
              <a:p>
                <a:endParaRPr lang="en-GB" dirty="0"/>
              </a:p>
              <a:p>
                <a:endParaRPr lang="en-BE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404AD25-2798-E04A-1E75-171BEFB46A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83D59FB-EB74-C460-8394-DC4BAC359047}"/>
              </a:ext>
            </a:extLst>
          </p:cNvPr>
          <p:cNvSpPr txBox="1"/>
          <p:nvPr/>
        </p:nvSpPr>
        <p:spPr>
          <a:xfrm>
            <a:off x="6313715" y="2438400"/>
            <a:ext cx="230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</a:t>
            </a:r>
            <a:r>
              <a:rPr lang="en-GB" baseline="-25000" dirty="0"/>
              <a:t>e </a:t>
            </a:r>
            <a:r>
              <a:rPr lang="en-GB" dirty="0"/>
              <a:t> = 8 =&gt; </a:t>
            </a:r>
            <a:r>
              <a:rPr lang="en-GB" dirty="0">
                <a:solidFill>
                  <a:srgbClr val="00B050"/>
                </a:solidFill>
              </a:rPr>
              <a:t>N</a:t>
            </a:r>
            <a:r>
              <a:rPr lang="en-GB" baseline="-25000" dirty="0">
                <a:solidFill>
                  <a:srgbClr val="00B050"/>
                </a:solidFill>
              </a:rPr>
              <a:t>e </a:t>
            </a:r>
            <a:r>
              <a:rPr lang="en-GB" dirty="0">
                <a:solidFill>
                  <a:srgbClr val="00B050"/>
                </a:solidFill>
              </a:rPr>
              <a:t>≈ 21  </a:t>
            </a:r>
            <a:endParaRPr lang="en-BE" baseline="-250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40A4F-5DD3-A2A8-99D6-5D95BA3C152B}"/>
              </a:ext>
            </a:extLst>
          </p:cNvPr>
          <p:cNvSpPr txBox="1"/>
          <p:nvPr/>
        </p:nvSpPr>
        <p:spPr>
          <a:xfrm>
            <a:off x="7228115" y="4419600"/>
            <a:ext cx="230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Overall: + 21%</a:t>
            </a:r>
            <a:endParaRPr lang="en-BE" baseline="-2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7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AAA8-5B24-2524-3F47-7C60AFF2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Conclusion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A7625-50FF-6738-9194-AB7C61343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The</a:t>
            </a:r>
            <a:r>
              <a:rPr lang="en-GB" dirty="0"/>
              <a:t> cause </a:t>
            </a:r>
            <a:r>
              <a:rPr lang="en-GB"/>
              <a:t>of widespread genetic </a:t>
            </a:r>
            <a:r>
              <a:rPr lang="en-GB" dirty="0"/>
              <a:t>diseases</a:t>
            </a:r>
          </a:p>
          <a:p>
            <a:r>
              <a:rPr lang="en-GB" dirty="0"/>
              <a:t>Not necessarily easy to understand/nor calculate</a:t>
            </a:r>
          </a:p>
          <a:p>
            <a:r>
              <a:rPr lang="en-GB" dirty="0"/>
              <a:t>Essential to take into account</a:t>
            </a:r>
          </a:p>
          <a:p>
            <a:r>
              <a:rPr lang="en-GB" dirty="0"/>
              <a:t>Improved phenotypes AND high diversity =&gt; both possible!</a:t>
            </a:r>
          </a:p>
          <a:p>
            <a:pPr marL="0" indent="0">
              <a:buNone/>
            </a:pPr>
            <a:endParaRPr lang="en-GB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502735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61" dirty="0"/>
              <a:t>Prof. </a:t>
            </a:r>
            <a:r>
              <a:rPr lang="en-GB" sz="2461" dirty="0" err="1"/>
              <a:t>dr.</a:t>
            </a:r>
            <a:r>
              <a:rPr lang="en-GB" sz="2461" dirty="0"/>
              <a:t> Bart Broeckx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cap="all" dirty="0"/>
              <a:t>Department of Veterinary and Biosciences</a:t>
            </a:r>
            <a:br>
              <a:rPr lang="en-GB" cap="all" dirty="0"/>
            </a:br>
            <a:r>
              <a:rPr lang="nl-BE" cap="all" dirty="0" err="1"/>
              <a:t>laboratory</a:t>
            </a:r>
            <a:r>
              <a:rPr lang="nl-BE" cap="all" dirty="0"/>
              <a:t> of </a:t>
            </a:r>
            <a:r>
              <a:rPr lang="nl-BE" cap="all" dirty="0" err="1"/>
              <a:t>animal</a:t>
            </a:r>
            <a:r>
              <a:rPr lang="nl-BE" cap="all" dirty="0"/>
              <a:t> </a:t>
            </a:r>
            <a:r>
              <a:rPr lang="nl-BE" cap="all" dirty="0" err="1"/>
              <a:t>genetics</a:t>
            </a:r>
            <a:br>
              <a:rPr lang="nl-BE" cap="all" dirty="0"/>
            </a:br>
            <a:br>
              <a:rPr lang="nl-BE" cap="all" dirty="0"/>
            </a:br>
            <a:r>
              <a:rPr lang="nl-BE" dirty="0"/>
              <a:t>E	bart.broeckx@ugent.be</a:t>
            </a: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dirty="0"/>
              <a:t>www.ugent.be/di/di07</a:t>
            </a:r>
            <a:br>
              <a:rPr lang="nl-BE" dirty="0"/>
            </a:br>
            <a:endParaRPr lang="en-GB" dirty="0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35C9C8D9-4CBF-1945-B012-BDB335C9D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02" y="2728045"/>
            <a:ext cx="197168" cy="235744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94509437-3355-BD78-F868-B05791733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01" y="3021335"/>
            <a:ext cx="197168" cy="250746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7D98B92F-9186-5ED6-774C-26599DDD7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02" y="3390271"/>
            <a:ext cx="197168" cy="197168"/>
          </a:xfrm>
          <a:prstGeom prst="rect">
            <a:avLst/>
          </a:prstGeom>
        </p:spPr>
      </p:pic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CD246CF2-2C64-9DEB-224D-3C8A5E8BC9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7017" y="2658582"/>
            <a:ext cx="5103311" cy="1207947"/>
          </a:xfrm>
        </p:spPr>
        <p:txBody>
          <a:bodyPr>
            <a:normAutofit/>
          </a:bodyPr>
          <a:lstStyle/>
          <a:p>
            <a:pPr marL="60273"/>
            <a:r>
              <a:rPr lang="nl-NL" dirty="0" err="1"/>
              <a:t>Ghent</a:t>
            </a:r>
            <a:r>
              <a:rPr lang="nl-NL" dirty="0"/>
              <a:t> University</a:t>
            </a:r>
            <a:br>
              <a:rPr lang="nl-NL" dirty="0"/>
            </a:br>
            <a:r>
              <a:rPr lang="nl-NL" dirty="0"/>
              <a:t>@</a:t>
            </a:r>
            <a:r>
              <a:rPr lang="nl-NL" dirty="0" err="1"/>
              <a:t>ugent</a:t>
            </a:r>
            <a:br>
              <a:rPr lang="nl-NL" dirty="0"/>
            </a:br>
            <a:r>
              <a:rPr lang="nl-NL" dirty="0" err="1"/>
              <a:t>Ghent</a:t>
            </a:r>
            <a:r>
              <a:rPr lang="nl-NL" dirty="0"/>
              <a:t> University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963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35C732-AD2A-837B-44C8-57D94CE0D4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1CC2C-575D-C04F-AAA0-3B8A2910D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5200">
                <a:solidFill>
                  <a:srgbClr val="FFFFFF"/>
                </a:solidFill>
              </a:rPr>
            </a:br>
            <a:br>
              <a:rPr lang="en-US" sz="5200" b="1">
                <a:solidFill>
                  <a:srgbClr val="FFFFFF"/>
                </a:solidFill>
              </a:rPr>
            </a:br>
            <a:endParaRPr lang="en-US" sz="5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96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CC0AA8F-632E-5B8F-F7DF-6534989C7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5" r="4348" b="-1"/>
          <a:stretch/>
        </p:blipFill>
        <p:spPr>
          <a:xfrm>
            <a:off x="-3047" y="1"/>
            <a:ext cx="9669656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17196A-C720-DFE1-F961-74B9C2945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2150" y="497927"/>
            <a:ext cx="2138033" cy="1307077"/>
          </a:xfrm>
        </p:spPr>
        <p:txBody>
          <a:bodyPr>
            <a:normAutofit/>
          </a:bodyPr>
          <a:lstStyle/>
          <a:p>
            <a:r>
              <a:rPr lang="en-US" sz="4000" dirty="0"/>
              <a:t>PADS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4D5A1-72F0-1B03-4D12-095431430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786" y="1448635"/>
            <a:ext cx="3822189" cy="491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Breeding program since 2001</a:t>
            </a:r>
          </a:p>
          <a:p>
            <a:pPr marL="0" indent="0">
              <a:buNone/>
            </a:pPr>
            <a:r>
              <a:rPr lang="en-US" sz="2000" b="1" dirty="0"/>
              <a:t>Challenges:</a:t>
            </a:r>
          </a:p>
          <a:p>
            <a:pPr marL="0" indent="0">
              <a:buNone/>
            </a:pPr>
            <a:r>
              <a:rPr lang="en-US" sz="2000" dirty="0"/>
              <a:t>How to prioritize diversity?</a:t>
            </a:r>
          </a:p>
          <a:p>
            <a:r>
              <a:rPr lang="en-US" sz="2000" dirty="0"/>
              <a:t>Geographically isolated</a:t>
            </a:r>
          </a:p>
          <a:p>
            <a:r>
              <a:rPr lang="en-US" sz="2000" dirty="0"/>
              <a:t>Most assistance dog schools small, limited cooperation</a:t>
            </a:r>
          </a:p>
          <a:p>
            <a:pPr marL="0" indent="0">
              <a:buNone/>
            </a:pPr>
            <a:r>
              <a:rPr lang="en-US" sz="2000" b="1" dirty="0"/>
              <a:t>Advantages:</a:t>
            </a:r>
          </a:p>
          <a:p>
            <a:r>
              <a:rPr lang="en-US" sz="2000" dirty="0"/>
              <a:t>Seeded with puppies &amp; stud services by established schools</a:t>
            </a:r>
          </a:p>
          <a:p>
            <a:r>
              <a:rPr lang="en-US" sz="2000" dirty="0"/>
              <a:t>Formation of ABC</a:t>
            </a:r>
          </a:p>
          <a:p>
            <a:r>
              <a:rPr lang="en-US" sz="2000" dirty="0"/>
              <a:t>Trust of our Training department &amp; management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96695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17196A-C720-DFE1-F961-74B9C2945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PADS</a:t>
            </a:r>
            <a:endParaRPr lang="en-US" sz="4000" dirty="0"/>
          </a:p>
        </p:txBody>
      </p:sp>
      <p:pic>
        <p:nvPicPr>
          <p:cNvPr id="5" name="Picture 4" descr="A group of dogs wearing harnesses&#10;&#10;Description automatically generated with medium confidence">
            <a:extLst>
              <a:ext uri="{FF2B5EF4-FFF2-40B4-BE49-F238E27FC236}">
                <a16:creationId xmlns:a16="http://schemas.microsoft.com/office/drawing/2014/main" id="{CDD11886-9DF3-6BEA-895A-4EAAA7AA8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r="11655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4D5A1-72F0-1B03-4D12-095431430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/>
              <a:t>Current Composition:</a:t>
            </a:r>
          </a:p>
          <a:p>
            <a:r>
              <a:rPr lang="en-US" sz="2000"/>
              <a:t>Female breeders: 17</a:t>
            </a:r>
          </a:p>
          <a:p>
            <a:r>
              <a:rPr lang="en-US" sz="2000"/>
              <a:t>Male breeders: 5</a:t>
            </a:r>
          </a:p>
          <a:p>
            <a:r>
              <a:rPr lang="en-US" sz="2000"/>
              <a:t>Use of outside males/yr: avg 6</a:t>
            </a:r>
          </a:p>
          <a:p>
            <a:endParaRPr lang="en-US" sz="2000"/>
          </a:p>
          <a:p>
            <a:pPr marL="0" indent="0">
              <a:buNone/>
            </a:pPr>
            <a:r>
              <a:rPr lang="en-US" sz="2000" b="1"/>
              <a:t>Breeder Selection Targets/Yr:</a:t>
            </a:r>
            <a:endParaRPr lang="en-US" sz="2000"/>
          </a:p>
          <a:p>
            <a:r>
              <a:rPr lang="en-US" sz="2000"/>
              <a:t>Females: 6</a:t>
            </a:r>
          </a:p>
          <a:p>
            <a:r>
              <a:rPr lang="en-US" sz="2000"/>
              <a:t>Males: 1-2</a:t>
            </a:r>
          </a:p>
          <a:p>
            <a:endParaRPr lang="en-US" sz="200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61163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13C15-0043-86AD-E171-4A8F49F85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000" dirty="0"/>
              <a:t>Approaches to Diversity – Stock Acquisition</a:t>
            </a:r>
          </a:p>
        </p:txBody>
      </p:sp>
      <p:pic>
        <p:nvPicPr>
          <p:cNvPr id="5" name="Picture 4" descr="Half of a dog's face">
            <a:extLst>
              <a:ext uri="{FF2B5EF4-FFF2-40B4-BE49-F238E27FC236}">
                <a16:creationId xmlns:a16="http://schemas.microsoft.com/office/drawing/2014/main" id="{CF5B94A5-02F4-CAE6-BC58-B3D84B6F8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88" r="3292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79D82-6C1E-58CB-7160-236F79240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1200" dirty="0"/>
              <a:t>Not assistance/guide dog bred</a:t>
            </a:r>
          </a:p>
          <a:p>
            <a:pPr lvl="1"/>
            <a:r>
              <a:rPr lang="en-US" sz="1200" dirty="0"/>
              <a:t>Traits looking for? </a:t>
            </a:r>
          </a:p>
          <a:p>
            <a:pPr lvl="1"/>
            <a:r>
              <a:rPr lang="en-US" sz="1200" dirty="0"/>
              <a:t>Consistency?</a:t>
            </a:r>
          </a:p>
          <a:p>
            <a:pPr lvl="1"/>
            <a:r>
              <a:rPr lang="en-US" sz="1200" dirty="0"/>
              <a:t>More readily available </a:t>
            </a:r>
          </a:p>
          <a:p>
            <a:pPr lvl="1"/>
            <a:r>
              <a:rPr lang="en-US" sz="1200" dirty="0"/>
              <a:t>Risk of less success</a:t>
            </a:r>
          </a:p>
          <a:p>
            <a:pPr lvl="1"/>
            <a:r>
              <a:rPr lang="en-US" sz="1200" dirty="0"/>
              <a:t>Turning over generations quickly</a:t>
            </a:r>
          </a:p>
          <a:p>
            <a:pPr lvl="1"/>
            <a:r>
              <a:rPr lang="en-US" sz="1200" dirty="0"/>
              <a:t>What you breed them to</a:t>
            </a:r>
          </a:p>
          <a:p>
            <a:r>
              <a:rPr lang="en-US" sz="1200" dirty="0"/>
              <a:t>Purpose assistance/guide dog bred</a:t>
            </a:r>
          </a:p>
          <a:p>
            <a:pPr lvl="1"/>
            <a:r>
              <a:rPr lang="en-US" sz="1200" dirty="0"/>
              <a:t>Traits looking for </a:t>
            </a:r>
          </a:p>
          <a:p>
            <a:pPr lvl="1"/>
            <a:r>
              <a:rPr lang="en-US" sz="1200" dirty="0"/>
              <a:t>Consistency</a:t>
            </a:r>
          </a:p>
          <a:p>
            <a:pPr lvl="1"/>
            <a:r>
              <a:rPr lang="en-US" sz="1200" dirty="0"/>
              <a:t>Less readily available</a:t>
            </a:r>
          </a:p>
          <a:p>
            <a:pPr lvl="1"/>
            <a:r>
              <a:rPr lang="en-US" sz="1200" dirty="0"/>
              <a:t>Odds of greater success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Diversity not just about #’s – need quality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21099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1D18-2069-6E38-BEC5-BF2CB1513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Approaches to Diversity – </a:t>
            </a:r>
            <a:br>
              <a:rPr lang="en-US" dirty="0"/>
            </a:br>
            <a:r>
              <a:rPr lang="en-US" dirty="0"/>
              <a:t>Access to More (Quality) Stock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1F364-C91F-5A41-3629-F6E656854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Puppy acquisitions</a:t>
            </a:r>
          </a:p>
          <a:p>
            <a:r>
              <a:rPr lang="en-US" dirty="0"/>
              <a:t>Stud services (fresh, frozen)</a:t>
            </a:r>
          </a:p>
          <a:p>
            <a:r>
              <a:rPr lang="en-US" dirty="0" err="1"/>
              <a:t>Multisire</a:t>
            </a:r>
            <a:r>
              <a:rPr lang="en-US" dirty="0"/>
              <a:t> litters</a:t>
            </a:r>
          </a:p>
          <a:p>
            <a:r>
              <a:rPr lang="en-US" dirty="0"/>
              <a:t>Partnerships with individual schools</a:t>
            </a:r>
          </a:p>
          <a:p>
            <a:r>
              <a:rPr lang="en-US" dirty="0"/>
              <a:t>Cooperatives</a:t>
            </a:r>
          </a:p>
          <a:p>
            <a:r>
              <a:rPr lang="en-US" dirty="0"/>
              <a:t>Commercial breeders of guide/assistance type pups</a:t>
            </a:r>
          </a:p>
        </p:txBody>
      </p:sp>
    </p:spTree>
    <p:extLst>
      <p:ext uri="{BB962C8B-B14F-4D97-AF65-F5344CB8AC3E}">
        <p14:creationId xmlns:p14="http://schemas.microsoft.com/office/powerpoint/2010/main" val="2126139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Solution?</a:t>
            </a:r>
          </a:p>
        </p:txBody>
      </p:sp>
    </p:spTree>
    <p:extLst>
      <p:ext uri="{BB962C8B-B14F-4D97-AF65-F5344CB8AC3E}">
        <p14:creationId xmlns:p14="http://schemas.microsoft.com/office/powerpoint/2010/main" val="1866140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29664-181D-4120-E24B-6FDEBC922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10855234" cy="1329575"/>
          </a:xfrm>
        </p:spPr>
        <p:txBody>
          <a:bodyPr anchor="b">
            <a:normAutofit/>
          </a:bodyPr>
          <a:lstStyle/>
          <a:p>
            <a:pPr algn="ctr"/>
            <a:r>
              <a:rPr lang="en-US" sz="4200" dirty="0"/>
              <a:t>Cooperatives: International Breeding Cooperative (IBC)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312AD-5793-A4D9-B7C3-D0A08C0D3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50907"/>
            <a:ext cx="5980853" cy="3541068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68 member organizations across 3 regions/continents, </a:t>
            </a:r>
            <a:r>
              <a:rPr lang="en-US" sz="1800"/>
              <a:t>9 countries</a:t>
            </a:r>
          </a:p>
          <a:p>
            <a:r>
              <a:rPr lang="en-US" sz="1800" dirty="0"/>
              <a:t>Large breeding population housed across Host member schools</a:t>
            </a:r>
          </a:p>
          <a:p>
            <a:r>
              <a:rPr lang="en-US" sz="1800" dirty="0"/>
              <a:t>Increased access to quality diverse stock</a:t>
            </a:r>
          </a:p>
          <a:p>
            <a:r>
              <a:rPr lang="en-US" sz="1800" dirty="0"/>
              <a:t>Common measurements &amp; data storage platform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D69EE27-93D2-0880-A1B0-0A68BBBD80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r="2668"/>
          <a:stretch/>
        </p:blipFill>
        <p:spPr>
          <a:xfrm>
            <a:off x="7261013" y="2282083"/>
            <a:ext cx="3643517" cy="363250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465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DACC2-1323-F3B5-B568-E15C843C4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000"/>
              <a:t>Approaches to Diversity – What To Keep/Cut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2F02B4-2392-A433-D256-0F33F2D1DF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90865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57829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A9DD-1D89-BBD9-1CDC-9B0EF6F3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Produce &amp; Keep More Breeders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10215-BA37-9793-D73D-ADBFAE77F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Few litters = few replacement breeders.</a:t>
            </a:r>
          </a:p>
          <a:p>
            <a:r>
              <a:rPr lang="en-US" dirty="0"/>
              <a:t>Few breeders = less diversity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3EF51402-7EDC-6B94-2F03-659829CD4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417" y="2852875"/>
            <a:ext cx="5694740" cy="31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315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48FA8B4-7967-47BE-8794-2493F03B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7846F-2511-B8E1-5E47-64A62271B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3622"/>
            <a:ext cx="5897271" cy="133084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Options to Increase Diversity - Females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50E37-8F5D-720C-4B14-F28F936A6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200081"/>
            <a:ext cx="5897271" cy="3902607"/>
          </a:xfrm>
        </p:spPr>
        <p:txBody>
          <a:bodyPr>
            <a:normAutofit/>
          </a:bodyPr>
          <a:lstStyle/>
          <a:p>
            <a:pPr lvl="1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Breed each female fewer times over normal career timespan</a:t>
            </a:r>
          </a:p>
          <a:p>
            <a:pPr lvl="1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Breed per normal schedule, distribute excess</a:t>
            </a:r>
          </a:p>
          <a:p>
            <a:pPr lvl="1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Turn over generations quickly &amp; return to training</a:t>
            </a:r>
          </a:p>
          <a:p>
            <a:pPr lvl="1"/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Loan/Exchange with other organizations</a:t>
            </a:r>
          </a:p>
          <a:p>
            <a:pPr marL="0" indent="0">
              <a:buNone/>
            </a:pP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767D8D7-ED86-4F44-A26B-8D67E0801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69436" y="0"/>
            <a:ext cx="3822565" cy="6858000"/>
          </a:xfrm>
          <a:custGeom>
            <a:avLst/>
            <a:gdLst>
              <a:gd name="connsiteX0" fmla="*/ 1908781 w 3822565"/>
              <a:gd name="connsiteY0" fmla="*/ 0 h 6858000"/>
              <a:gd name="connsiteX1" fmla="*/ 3822565 w 3822565"/>
              <a:gd name="connsiteY1" fmla="*/ 0 h 6858000"/>
              <a:gd name="connsiteX2" fmla="*/ 3822565 w 3822565"/>
              <a:gd name="connsiteY2" fmla="*/ 6858000 h 6858000"/>
              <a:gd name="connsiteX3" fmla="*/ 0 w 3822565"/>
              <a:gd name="connsiteY3" fmla="*/ 6858000 h 6858000"/>
              <a:gd name="connsiteX4" fmla="*/ 151 w 3822565"/>
              <a:gd name="connsiteY4" fmla="*/ 6857680 h 6858000"/>
              <a:gd name="connsiteX5" fmla="*/ 4412 w 3822565"/>
              <a:gd name="connsiteY5" fmla="*/ 6839759 h 6858000"/>
              <a:gd name="connsiteX6" fmla="*/ 34385 w 3822565"/>
              <a:gd name="connsiteY6" fmla="*/ 6772457 h 6858000"/>
              <a:gd name="connsiteX7" fmla="*/ 68653 w 3822565"/>
              <a:gd name="connsiteY7" fmla="*/ 6472529 h 6858000"/>
              <a:gd name="connsiteX8" fmla="*/ 29272 w 3822565"/>
              <a:gd name="connsiteY8" fmla="*/ 6321544 h 6858000"/>
              <a:gd name="connsiteX9" fmla="*/ 59534 w 3822565"/>
              <a:gd name="connsiteY9" fmla="*/ 6173230 h 6858000"/>
              <a:gd name="connsiteX10" fmla="*/ 58116 w 3822565"/>
              <a:gd name="connsiteY10" fmla="*/ 6119111 h 6858000"/>
              <a:gd name="connsiteX11" fmla="*/ 83035 w 3822565"/>
              <a:gd name="connsiteY11" fmla="*/ 6046531 h 6858000"/>
              <a:gd name="connsiteX12" fmla="*/ 105720 w 3822565"/>
              <a:gd name="connsiteY12" fmla="*/ 5994588 h 6858000"/>
              <a:gd name="connsiteX13" fmla="*/ 94826 w 3822565"/>
              <a:gd name="connsiteY13" fmla="*/ 5939582 h 6858000"/>
              <a:gd name="connsiteX14" fmla="*/ 104200 w 3822565"/>
              <a:gd name="connsiteY14" fmla="*/ 5882479 h 6858000"/>
              <a:gd name="connsiteX15" fmla="*/ 87761 w 3822565"/>
              <a:gd name="connsiteY15" fmla="*/ 5832837 h 6858000"/>
              <a:gd name="connsiteX16" fmla="*/ 99110 w 3822565"/>
              <a:gd name="connsiteY16" fmla="*/ 5680404 h 6858000"/>
              <a:gd name="connsiteX17" fmla="*/ 131086 w 3822565"/>
              <a:gd name="connsiteY17" fmla="*/ 5602902 h 6858000"/>
              <a:gd name="connsiteX18" fmla="*/ 154429 w 3822565"/>
              <a:gd name="connsiteY18" fmla="*/ 5515339 h 6858000"/>
              <a:gd name="connsiteX19" fmla="*/ 165472 w 3822565"/>
              <a:gd name="connsiteY19" fmla="*/ 5469987 h 6858000"/>
              <a:gd name="connsiteX20" fmla="*/ 170135 w 3822565"/>
              <a:gd name="connsiteY20" fmla="*/ 5377607 h 6858000"/>
              <a:gd name="connsiteX21" fmla="*/ 208132 w 3822565"/>
              <a:gd name="connsiteY21" fmla="*/ 5324153 h 6858000"/>
              <a:gd name="connsiteX22" fmla="*/ 224105 w 3822565"/>
              <a:gd name="connsiteY22" fmla="*/ 5214686 h 6858000"/>
              <a:gd name="connsiteX23" fmla="*/ 245848 w 3822565"/>
              <a:gd name="connsiteY23" fmla="*/ 5114050 h 6858000"/>
              <a:gd name="connsiteX24" fmla="*/ 249121 w 3822565"/>
              <a:gd name="connsiteY24" fmla="*/ 5056546 h 6858000"/>
              <a:gd name="connsiteX25" fmla="*/ 274945 w 3822565"/>
              <a:gd name="connsiteY25" fmla="*/ 4931796 h 6858000"/>
              <a:gd name="connsiteX26" fmla="*/ 284851 w 3822565"/>
              <a:gd name="connsiteY26" fmla="*/ 4846391 h 6858000"/>
              <a:gd name="connsiteX27" fmla="*/ 305290 w 3822565"/>
              <a:gd name="connsiteY27" fmla="*/ 4729708 h 6858000"/>
              <a:gd name="connsiteX28" fmla="*/ 354498 w 3822565"/>
              <a:gd name="connsiteY28" fmla="*/ 4675611 h 6858000"/>
              <a:gd name="connsiteX29" fmla="*/ 397164 w 3822565"/>
              <a:gd name="connsiteY29" fmla="*/ 4630471 h 6858000"/>
              <a:gd name="connsiteX30" fmla="*/ 466650 w 3822565"/>
              <a:gd name="connsiteY30" fmla="*/ 4546515 h 6858000"/>
              <a:gd name="connsiteX31" fmla="*/ 495823 w 3822565"/>
              <a:gd name="connsiteY31" fmla="*/ 4474195 h 6858000"/>
              <a:gd name="connsiteX32" fmla="*/ 558479 w 3822565"/>
              <a:gd name="connsiteY32" fmla="*/ 4297282 h 6858000"/>
              <a:gd name="connsiteX33" fmla="*/ 625703 w 3822565"/>
              <a:gd name="connsiteY33" fmla="*/ 4165319 h 6858000"/>
              <a:gd name="connsiteX34" fmla="*/ 678274 w 3822565"/>
              <a:gd name="connsiteY34" fmla="*/ 4092709 h 6858000"/>
              <a:gd name="connsiteX35" fmla="*/ 736308 w 3822565"/>
              <a:gd name="connsiteY35" fmla="*/ 3990039 h 6858000"/>
              <a:gd name="connsiteX36" fmla="*/ 835278 w 3822565"/>
              <a:gd name="connsiteY36" fmla="*/ 3897243 h 6858000"/>
              <a:gd name="connsiteX37" fmla="*/ 880809 w 3822565"/>
              <a:gd name="connsiteY37" fmla="*/ 3845042 h 6858000"/>
              <a:gd name="connsiteX38" fmla="*/ 918515 w 3822565"/>
              <a:gd name="connsiteY38" fmla="*/ 3779285 h 6858000"/>
              <a:gd name="connsiteX39" fmla="*/ 941283 w 3822565"/>
              <a:gd name="connsiteY39" fmla="*/ 3740219 h 6858000"/>
              <a:gd name="connsiteX40" fmla="*/ 985757 w 3822565"/>
              <a:gd name="connsiteY40" fmla="*/ 3616522 h 6858000"/>
              <a:gd name="connsiteX41" fmla="*/ 1020050 w 3822565"/>
              <a:gd name="connsiteY41" fmla="*/ 3363325 h 6858000"/>
              <a:gd name="connsiteX42" fmla="*/ 1042196 w 3822565"/>
              <a:gd name="connsiteY42" fmla="*/ 3299604 h 6858000"/>
              <a:gd name="connsiteX43" fmla="*/ 1051512 w 3822565"/>
              <a:gd name="connsiteY43" fmla="*/ 3296010 h 6858000"/>
              <a:gd name="connsiteX44" fmla="*/ 1060369 w 3822565"/>
              <a:gd name="connsiteY44" fmla="*/ 3113268 h 6858000"/>
              <a:gd name="connsiteX45" fmla="*/ 1096336 w 3822565"/>
              <a:gd name="connsiteY45" fmla="*/ 2985142 h 6858000"/>
              <a:gd name="connsiteX46" fmla="*/ 1167734 w 3822565"/>
              <a:gd name="connsiteY46" fmla="*/ 2726168 h 6858000"/>
              <a:gd name="connsiteX47" fmla="*/ 1202970 w 3822565"/>
              <a:gd name="connsiteY47" fmla="*/ 2531784 h 6858000"/>
              <a:gd name="connsiteX48" fmla="*/ 1212964 w 3822565"/>
              <a:gd name="connsiteY48" fmla="*/ 2296688 h 6858000"/>
              <a:gd name="connsiteX49" fmla="*/ 1220808 w 3822565"/>
              <a:gd name="connsiteY49" fmla="*/ 1973300 h 6858000"/>
              <a:gd name="connsiteX50" fmla="*/ 1215718 w 3822565"/>
              <a:gd name="connsiteY50" fmla="*/ 1796075 h 6858000"/>
              <a:gd name="connsiteX51" fmla="*/ 1257417 w 3822565"/>
              <a:gd name="connsiteY51" fmla="*/ 1435754 h 6858000"/>
              <a:gd name="connsiteX52" fmla="*/ 1329777 w 3822565"/>
              <a:gd name="connsiteY52" fmla="*/ 1215388 h 6858000"/>
              <a:gd name="connsiteX53" fmla="*/ 1595941 w 3822565"/>
              <a:gd name="connsiteY53" fmla="*/ 762839 h 6858000"/>
              <a:gd name="connsiteX54" fmla="*/ 1697280 w 3822565"/>
              <a:gd name="connsiteY54" fmla="*/ 601296 h 6858000"/>
              <a:gd name="connsiteX55" fmla="*/ 1747154 w 3822565"/>
              <a:gd name="connsiteY55" fmla="*/ 485563 h 6858000"/>
              <a:gd name="connsiteX56" fmla="*/ 1776962 w 3822565"/>
              <a:gd name="connsiteY56" fmla="*/ 324002 h 6858000"/>
              <a:gd name="connsiteX57" fmla="*/ 1809493 w 3822565"/>
              <a:gd name="connsiteY57" fmla="*/ 163998 h 6858000"/>
              <a:gd name="connsiteX58" fmla="*/ 1892490 w 3822565"/>
              <a:gd name="connsiteY58" fmla="*/ 24283 h 6858000"/>
              <a:gd name="connsiteX59" fmla="*/ 1907147 w 3822565"/>
              <a:gd name="connsiteY59" fmla="*/ 16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822565" h="6858000">
                <a:moveTo>
                  <a:pt x="1908781" y="0"/>
                </a:moveTo>
                <a:lnTo>
                  <a:pt x="3822565" y="0"/>
                </a:lnTo>
                <a:lnTo>
                  <a:pt x="3822565" y="6858000"/>
                </a:lnTo>
                <a:lnTo>
                  <a:pt x="0" y="6858000"/>
                </a:lnTo>
                <a:lnTo>
                  <a:pt x="151" y="6857680"/>
                </a:lnTo>
                <a:cubicBezTo>
                  <a:pt x="2131" y="6852550"/>
                  <a:pt x="3681" y="6846860"/>
                  <a:pt x="4412" y="6839759"/>
                </a:cubicBezTo>
                <a:cubicBezTo>
                  <a:pt x="14124" y="6808033"/>
                  <a:pt x="51215" y="6809270"/>
                  <a:pt x="34385" y="6772457"/>
                </a:cubicBezTo>
                <a:cubicBezTo>
                  <a:pt x="45091" y="6711253"/>
                  <a:pt x="62628" y="6547679"/>
                  <a:pt x="68653" y="6472529"/>
                </a:cubicBezTo>
                <a:cubicBezTo>
                  <a:pt x="81305" y="6382203"/>
                  <a:pt x="3692" y="6369465"/>
                  <a:pt x="29272" y="6321544"/>
                </a:cubicBezTo>
                <a:lnTo>
                  <a:pt x="59534" y="6173230"/>
                </a:lnTo>
                <a:lnTo>
                  <a:pt x="58116" y="6119111"/>
                </a:lnTo>
                <a:lnTo>
                  <a:pt x="83035" y="6046531"/>
                </a:lnTo>
                <a:cubicBezTo>
                  <a:pt x="77636" y="6045101"/>
                  <a:pt x="108080" y="5997705"/>
                  <a:pt x="105720" y="5994588"/>
                </a:cubicBezTo>
                <a:lnTo>
                  <a:pt x="94826" y="5939582"/>
                </a:lnTo>
                <a:lnTo>
                  <a:pt x="104200" y="5882479"/>
                </a:lnTo>
                <a:cubicBezTo>
                  <a:pt x="112880" y="5859592"/>
                  <a:pt x="73314" y="5873584"/>
                  <a:pt x="87761" y="5832837"/>
                </a:cubicBezTo>
                <a:cubicBezTo>
                  <a:pt x="105881" y="5767500"/>
                  <a:pt x="84560" y="5713477"/>
                  <a:pt x="99110" y="5680404"/>
                </a:cubicBezTo>
                <a:cubicBezTo>
                  <a:pt x="107833" y="5624754"/>
                  <a:pt x="104141" y="5654308"/>
                  <a:pt x="131086" y="5602902"/>
                </a:cubicBezTo>
                <a:cubicBezTo>
                  <a:pt x="136477" y="5562448"/>
                  <a:pt x="146077" y="5556793"/>
                  <a:pt x="154429" y="5515339"/>
                </a:cubicBezTo>
                <a:cubicBezTo>
                  <a:pt x="153594" y="5489048"/>
                  <a:pt x="150372" y="5473241"/>
                  <a:pt x="165472" y="5469987"/>
                </a:cubicBezTo>
                <a:cubicBezTo>
                  <a:pt x="169051" y="5457556"/>
                  <a:pt x="160698" y="5394423"/>
                  <a:pt x="170135" y="5377607"/>
                </a:cubicBezTo>
                <a:lnTo>
                  <a:pt x="208132" y="5324153"/>
                </a:lnTo>
                <a:lnTo>
                  <a:pt x="224105" y="5214686"/>
                </a:lnTo>
                <a:cubicBezTo>
                  <a:pt x="255243" y="5194467"/>
                  <a:pt x="214833" y="5142529"/>
                  <a:pt x="245848" y="5114050"/>
                </a:cubicBezTo>
                <a:cubicBezTo>
                  <a:pt x="252698" y="5090951"/>
                  <a:pt x="237369" y="5098703"/>
                  <a:pt x="249121" y="5056546"/>
                </a:cubicBezTo>
                <a:cubicBezTo>
                  <a:pt x="265676" y="4994004"/>
                  <a:pt x="257766" y="4990341"/>
                  <a:pt x="274945" y="4931796"/>
                </a:cubicBezTo>
                <a:cubicBezTo>
                  <a:pt x="298706" y="4870955"/>
                  <a:pt x="271345" y="4870244"/>
                  <a:pt x="284851" y="4846391"/>
                </a:cubicBezTo>
                <a:cubicBezTo>
                  <a:pt x="303927" y="4823696"/>
                  <a:pt x="285949" y="4738670"/>
                  <a:pt x="305290" y="4729708"/>
                </a:cubicBezTo>
                <a:cubicBezTo>
                  <a:pt x="329296" y="4703441"/>
                  <a:pt x="333964" y="4685191"/>
                  <a:pt x="354498" y="4675611"/>
                </a:cubicBezTo>
                <a:cubicBezTo>
                  <a:pt x="384484" y="4641207"/>
                  <a:pt x="371563" y="4626895"/>
                  <a:pt x="397164" y="4630471"/>
                </a:cubicBezTo>
                <a:lnTo>
                  <a:pt x="466650" y="4546515"/>
                </a:lnTo>
                <a:cubicBezTo>
                  <a:pt x="462857" y="4515905"/>
                  <a:pt x="477394" y="4471295"/>
                  <a:pt x="495823" y="4474195"/>
                </a:cubicBezTo>
                <a:cubicBezTo>
                  <a:pt x="539055" y="4413202"/>
                  <a:pt x="529132" y="4327946"/>
                  <a:pt x="558479" y="4297282"/>
                </a:cubicBezTo>
                <a:cubicBezTo>
                  <a:pt x="610205" y="4219086"/>
                  <a:pt x="605736" y="4199415"/>
                  <a:pt x="625703" y="4165319"/>
                </a:cubicBezTo>
                <a:cubicBezTo>
                  <a:pt x="645668" y="4131224"/>
                  <a:pt x="644690" y="4125053"/>
                  <a:pt x="678274" y="4092709"/>
                </a:cubicBezTo>
                <a:lnTo>
                  <a:pt x="736308" y="3990039"/>
                </a:lnTo>
                <a:cubicBezTo>
                  <a:pt x="740825" y="3974064"/>
                  <a:pt x="842139" y="3897354"/>
                  <a:pt x="835278" y="3897243"/>
                </a:cubicBezTo>
                <a:lnTo>
                  <a:pt x="880809" y="3845042"/>
                </a:lnTo>
                <a:cubicBezTo>
                  <a:pt x="872731" y="3792204"/>
                  <a:pt x="906785" y="3818473"/>
                  <a:pt x="918515" y="3779285"/>
                </a:cubicBezTo>
                <a:cubicBezTo>
                  <a:pt x="918915" y="3753725"/>
                  <a:pt x="923776" y="3741624"/>
                  <a:pt x="941283" y="3740219"/>
                </a:cubicBezTo>
                <a:cubicBezTo>
                  <a:pt x="940952" y="3619477"/>
                  <a:pt x="963757" y="3698593"/>
                  <a:pt x="985757" y="3616522"/>
                </a:cubicBezTo>
                <a:cubicBezTo>
                  <a:pt x="1001756" y="3541706"/>
                  <a:pt x="1027821" y="3467898"/>
                  <a:pt x="1020050" y="3363325"/>
                </a:cubicBezTo>
                <a:cubicBezTo>
                  <a:pt x="1014723" y="3338724"/>
                  <a:pt x="1024641" y="3310193"/>
                  <a:pt x="1042196" y="3299604"/>
                </a:cubicBezTo>
                <a:cubicBezTo>
                  <a:pt x="1045219" y="3297780"/>
                  <a:pt x="1048358" y="3296570"/>
                  <a:pt x="1051512" y="3296010"/>
                </a:cubicBezTo>
                <a:cubicBezTo>
                  <a:pt x="1063944" y="3257622"/>
                  <a:pt x="1040840" y="3164543"/>
                  <a:pt x="1060369" y="3113268"/>
                </a:cubicBezTo>
                <a:cubicBezTo>
                  <a:pt x="1077277" y="3087626"/>
                  <a:pt x="1102876" y="3027943"/>
                  <a:pt x="1096336" y="2985142"/>
                </a:cubicBezTo>
                <a:cubicBezTo>
                  <a:pt x="1113053" y="3000832"/>
                  <a:pt x="1148636" y="2729614"/>
                  <a:pt x="1167734" y="2726168"/>
                </a:cubicBezTo>
                <a:cubicBezTo>
                  <a:pt x="1190795" y="2667518"/>
                  <a:pt x="1182010" y="2588173"/>
                  <a:pt x="1202970" y="2531784"/>
                </a:cubicBezTo>
                <a:cubicBezTo>
                  <a:pt x="1205818" y="2517669"/>
                  <a:pt x="1207284" y="2306159"/>
                  <a:pt x="1212964" y="2296688"/>
                </a:cubicBezTo>
                <a:lnTo>
                  <a:pt x="1220808" y="1973300"/>
                </a:lnTo>
                <a:cubicBezTo>
                  <a:pt x="1225733" y="1856164"/>
                  <a:pt x="1210793" y="1913211"/>
                  <a:pt x="1215718" y="1796075"/>
                </a:cubicBezTo>
                <a:cubicBezTo>
                  <a:pt x="1224330" y="1608169"/>
                  <a:pt x="1249061" y="1617958"/>
                  <a:pt x="1257417" y="1435754"/>
                </a:cubicBezTo>
                <a:cubicBezTo>
                  <a:pt x="1258804" y="1361199"/>
                  <a:pt x="1313903" y="1320689"/>
                  <a:pt x="1329777" y="1215388"/>
                </a:cubicBezTo>
                <a:cubicBezTo>
                  <a:pt x="1328525" y="1144450"/>
                  <a:pt x="1592827" y="872612"/>
                  <a:pt x="1595941" y="762839"/>
                </a:cubicBezTo>
                <a:cubicBezTo>
                  <a:pt x="1614481" y="685181"/>
                  <a:pt x="1687499" y="675770"/>
                  <a:pt x="1697280" y="601296"/>
                </a:cubicBezTo>
                <a:cubicBezTo>
                  <a:pt x="1696061" y="583389"/>
                  <a:pt x="1718153" y="493595"/>
                  <a:pt x="1747154" y="485563"/>
                </a:cubicBezTo>
                <a:cubicBezTo>
                  <a:pt x="1722594" y="385255"/>
                  <a:pt x="1782944" y="358926"/>
                  <a:pt x="1776962" y="324002"/>
                </a:cubicBezTo>
                <a:cubicBezTo>
                  <a:pt x="1774356" y="241980"/>
                  <a:pt x="1800551" y="259648"/>
                  <a:pt x="1809493" y="163998"/>
                </a:cubicBezTo>
                <a:cubicBezTo>
                  <a:pt x="1806761" y="87555"/>
                  <a:pt x="1923228" y="86891"/>
                  <a:pt x="1892490" y="24283"/>
                </a:cubicBezTo>
                <a:cubicBezTo>
                  <a:pt x="1892973" y="18759"/>
                  <a:pt x="1898739" y="10793"/>
                  <a:pt x="1907147" y="160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1A5FD61-AF28-4544-AF3E-7193BDDDC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7812" y="948187"/>
            <a:ext cx="3603790" cy="432250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dog wearing a harness&#10;&#10;Description automatically generated with medium confidence">
            <a:extLst>
              <a:ext uri="{FF2B5EF4-FFF2-40B4-BE49-F238E27FC236}">
                <a16:creationId xmlns:a16="http://schemas.microsoft.com/office/drawing/2014/main" id="{D102250D-F9F8-31DE-F8B4-2FF365BC2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" b="-4"/>
          <a:stretch/>
        </p:blipFill>
        <p:spPr>
          <a:xfrm rot="5400000">
            <a:off x="7481953" y="1475581"/>
            <a:ext cx="4017393" cy="3253619"/>
          </a:xfrm>
          <a:prstGeom prst="rect">
            <a:avLst/>
          </a:prstGeom>
        </p:spPr>
      </p:pic>
      <p:sp>
        <p:nvSpPr>
          <p:cNvPr id="40" name="Rectangle 6">
            <a:extLst>
              <a:ext uri="{FF2B5EF4-FFF2-40B4-BE49-F238E27FC236}">
                <a16:creationId xmlns:a16="http://schemas.microsoft.com/office/drawing/2014/main" id="{2A28F9BF-B057-474E-AB83-C75485CA6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7009">
            <a:off x="10382160" y="813415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34">
            <a:extLst>
              <a:ext uri="{FF2B5EF4-FFF2-40B4-BE49-F238E27FC236}">
                <a16:creationId xmlns:a16="http://schemas.microsoft.com/office/drawing/2014/main" id="{85306E64-E868-4378-9486-393C92BC8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2770" y="4416926"/>
            <a:ext cx="2517432" cy="1775449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black dog with a leash&#10;&#10;Description automatically generated with low confidence">
            <a:extLst>
              <a:ext uri="{FF2B5EF4-FFF2-40B4-BE49-F238E27FC236}">
                <a16:creationId xmlns:a16="http://schemas.microsoft.com/office/drawing/2014/main" id="{C1D82781-DA8E-DFDD-EBA5-18564F9ABB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7" r="7" b="13996"/>
          <a:stretch/>
        </p:blipFill>
        <p:spPr>
          <a:xfrm>
            <a:off x="9092771" y="4410923"/>
            <a:ext cx="2517431" cy="17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679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BDC8-EE88-9CBB-1AF9-E43C65CF1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to Increase Diversity – Males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EF254-7C8E-5F8C-4371-136CA12BD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Career studs</a:t>
            </a:r>
          </a:p>
          <a:p>
            <a:r>
              <a:rPr lang="en-US" dirty="0"/>
              <a:t>Short term studs or</a:t>
            </a:r>
          </a:p>
          <a:p>
            <a:r>
              <a:rPr lang="en-US" dirty="0"/>
              <a:t>Freeze &amp; neuter</a:t>
            </a:r>
          </a:p>
          <a:p>
            <a:r>
              <a:rPr lang="en-US" dirty="0"/>
              <a:t>Other schools’ studs </a:t>
            </a:r>
          </a:p>
          <a:p>
            <a:r>
              <a:rPr lang="en-US" dirty="0"/>
              <a:t>Stud Services to other schools</a:t>
            </a:r>
          </a:p>
        </p:txBody>
      </p:sp>
    </p:spTree>
    <p:extLst>
      <p:ext uri="{BB962C8B-B14F-4D97-AF65-F5344CB8AC3E}">
        <p14:creationId xmlns:p14="http://schemas.microsoft.com/office/powerpoint/2010/main" val="29768272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12BB-3993-5025-D5AC-E29A927E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Semen Banking – Scenarios &amp;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9CA4D-F4A7-9323-0279-B45751514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 u="sng" dirty="0"/>
              <a:t>Training needs good dogs</a:t>
            </a:r>
          </a:p>
          <a:p>
            <a:pPr marL="0" indent="0">
              <a:buNone/>
            </a:pPr>
            <a:r>
              <a:rPr lang="en-US" dirty="0"/>
              <a:t>Advantages of banking semen and returning to training:</a:t>
            </a:r>
          </a:p>
          <a:p>
            <a:r>
              <a:rPr lang="en-US" dirty="0"/>
              <a:t>Balances diversity &amp; placement needs</a:t>
            </a:r>
          </a:p>
          <a:p>
            <a:pPr lvl="1"/>
            <a:r>
              <a:rPr lang="en-US" dirty="0"/>
              <a:t>Top males can be used for both breeding &amp; placed with a client</a:t>
            </a:r>
          </a:p>
          <a:p>
            <a:pPr lvl="1"/>
            <a:r>
              <a:rPr lang="en-US" dirty="0"/>
              <a:t>More studs from one litter can be used without impacting Training’s production – increases diversity (# genes for each parent represented)</a:t>
            </a:r>
          </a:p>
          <a:p>
            <a:pPr lvl="1"/>
            <a:r>
              <a:rPr lang="en-US" dirty="0"/>
              <a:t>Limits your use of stud</a:t>
            </a:r>
          </a:p>
          <a:p>
            <a:r>
              <a:rPr lang="en-US" dirty="0"/>
              <a:t>Diversity “insurance” to fall back on</a:t>
            </a:r>
          </a:p>
          <a:p>
            <a:r>
              <a:rPr lang="en-US" dirty="0"/>
              <a:t>Impacts on placement success/</a:t>
            </a:r>
            <a:r>
              <a:rPr lang="en-US" dirty="0" err="1"/>
              <a:t>behaviour</a:t>
            </a:r>
            <a:r>
              <a:rPr lang="en-US" dirty="0"/>
              <a:t>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638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21425-7F14-BFD0-4785-8E35BBB0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Semen Banking – Other Impacts on 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F2991-A64A-FCD6-3169-78387E18C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Ability to freeze semen for later use on short-term exchange studs</a:t>
            </a:r>
          </a:p>
          <a:p>
            <a:r>
              <a:rPr lang="en-US" dirty="0"/>
              <a:t>Ability to assess production &amp; use stud further</a:t>
            </a:r>
          </a:p>
          <a:p>
            <a:r>
              <a:rPr lang="en-US" dirty="0"/>
              <a:t>Acquiring semen from proven studs with EBVs from other schools</a:t>
            </a:r>
          </a:p>
          <a:p>
            <a:r>
              <a:rPr lang="en-US" dirty="0"/>
              <a:t>Options for hard-to-pair females (low genetic diversity, Carrier statuses or EBVs, shipping disruptions) – dip into the tank</a:t>
            </a:r>
          </a:p>
          <a:p>
            <a:r>
              <a:rPr lang="en-US" dirty="0"/>
              <a:t>Bring back lost diversity</a:t>
            </a:r>
          </a:p>
        </p:txBody>
      </p:sp>
    </p:spTree>
    <p:extLst>
      <p:ext uri="{BB962C8B-B14F-4D97-AF65-F5344CB8AC3E}">
        <p14:creationId xmlns:p14="http://schemas.microsoft.com/office/powerpoint/2010/main" val="27265085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06E12-807A-55CC-541C-D815F3D7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Barriers to 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3E759-3086-23F5-E3AA-71992A73D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4404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Borders </a:t>
            </a:r>
          </a:p>
          <a:p>
            <a:pPr lvl="1"/>
            <a:r>
              <a:rPr lang="en-US" dirty="0"/>
              <a:t>Regulations</a:t>
            </a:r>
          </a:p>
          <a:p>
            <a:pPr lvl="1"/>
            <a:r>
              <a:rPr lang="en-US" dirty="0"/>
              <a:t>Quarantines</a:t>
            </a:r>
          </a:p>
          <a:p>
            <a:pPr lvl="1"/>
            <a:r>
              <a:rPr lang="en-US" dirty="0"/>
              <a:t>Physical barriers</a:t>
            </a:r>
          </a:p>
          <a:p>
            <a:r>
              <a:rPr lang="en-US" dirty="0"/>
              <a:t>Shipping</a:t>
            </a:r>
          </a:p>
          <a:p>
            <a:pPr lvl="1"/>
            <a:r>
              <a:rPr lang="en-US" dirty="0"/>
              <a:t>Shipping companies</a:t>
            </a:r>
          </a:p>
          <a:p>
            <a:pPr lvl="1"/>
            <a:r>
              <a:rPr lang="en-US" dirty="0"/>
              <a:t>Customs</a:t>
            </a:r>
          </a:p>
          <a:p>
            <a:pPr lvl="1"/>
            <a:r>
              <a:rPr lang="en-US" dirty="0"/>
              <a:t>Holidays</a:t>
            </a:r>
          </a:p>
          <a:p>
            <a:r>
              <a:rPr lang="en-US" dirty="0"/>
              <a:t>Disruptions</a:t>
            </a:r>
          </a:p>
          <a:p>
            <a:pPr lvl="1"/>
            <a:r>
              <a:rPr lang="en-US" dirty="0"/>
              <a:t>COVID</a:t>
            </a:r>
          </a:p>
          <a:p>
            <a:pPr lvl="1"/>
            <a:r>
              <a:rPr lang="en-US" dirty="0"/>
              <a:t>Civil conflict / War</a:t>
            </a:r>
          </a:p>
          <a:p>
            <a:pPr lvl="1"/>
            <a:r>
              <a:rPr lang="en-US" dirty="0"/>
              <a:t>Weather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BB7C6FBC-589D-CE0C-AD78-A8F2985C4656}"/>
              </a:ext>
            </a:extLst>
          </p:cNvPr>
          <p:cNvSpPr/>
          <p:nvPr/>
        </p:nvSpPr>
        <p:spPr>
          <a:xfrm>
            <a:off x="5606796" y="3186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0F2B9-9664-D973-2BA9-41534341C0FC}"/>
              </a:ext>
            </a:extLst>
          </p:cNvPr>
          <p:cNvSpPr txBox="1"/>
          <p:nvPr/>
        </p:nvSpPr>
        <p:spPr>
          <a:xfrm>
            <a:off x="7070271" y="2395249"/>
            <a:ext cx="42835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Further reasons to have frozen semen, partnerships with other local schools</a:t>
            </a:r>
          </a:p>
        </p:txBody>
      </p:sp>
    </p:spTree>
    <p:extLst>
      <p:ext uri="{BB962C8B-B14F-4D97-AF65-F5344CB8AC3E}">
        <p14:creationId xmlns:p14="http://schemas.microsoft.com/office/powerpoint/2010/main" val="39222183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9849-8702-0B78-CD8C-041CF412D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Tradeoffs to 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1BE54-BFEB-9F30-F811-F0F35FE94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Bringing in new stock, potential for less consistency in early generations – different selection criteria &amp; preferences between organizations</a:t>
            </a:r>
          </a:p>
          <a:p>
            <a:r>
              <a:rPr lang="en-US" dirty="0"/>
              <a:t>Potential to introduce new “problem” genes, but at lower frequency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658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D31280D7-601E-673E-DF33-DA3F438CE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E32B4F-A47D-EC2A-E07C-34E98C78B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8F139-FCEB-702F-E879-41C54C821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1700">
                <a:solidFill>
                  <a:srgbClr val="FFFFFF"/>
                </a:solidFill>
              </a:rPr>
              <a:t>Jackie Clark</a:t>
            </a:r>
          </a:p>
          <a:p>
            <a:pPr>
              <a:spcBef>
                <a:spcPts val="0"/>
              </a:spcBef>
            </a:pPr>
            <a:r>
              <a:rPr lang="en-US" sz="1700">
                <a:solidFill>
                  <a:srgbClr val="FFFFFF"/>
                </a:solidFill>
              </a:rPr>
              <a:t>Breeding and Puppy-Raising Manager</a:t>
            </a:r>
          </a:p>
          <a:p>
            <a:pPr>
              <a:spcBef>
                <a:spcPts val="0"/>
              </a:spcBef>
            </a:pPr>
            <a:r>
              <a:rPr lang="en-US" sz="1700">
                <a:solidFill>
                  <a:srgbClr val="FFFFFF"/>
                </a:solidFill>
              </a:rPr>
              <a:t>Pacific Assistance Dogs Society (PADS)</a:t>
            </a:r>
          </a:p>
          <a:p>
            <a:pPr>
              <a:spcBef>
                <a:spcPts val="0"/>
              </a:spcBef>
            </a:pPr>
            <a:endParaRPr lang="en-US" sz="170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</a:pPr>
            <a:r>
              <a:rPr lang="en-US" sz="1700">
                <a:solidFill>
                  <a:srgbClr val="FFFFFF"/>
                </a:solidFill>
              </a:rPr>
              <a:t>E-mail: jackie@pads.ca</a:t>
            </a:r>
          </a:p>
        </p:txBody>
      </p:sp>
    </p:spTree>
    <p:extLst>
      <p:ext uri="{BB962C8B-B14F-4D97-AF65-F5344CB8AC3E}">
        <p14:creationId xmlns:p14="http://schemas.microsoft.com/office/powerpoint/2010/main" val="3385534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Solution?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Observation</a:t>
            </a:r>
            <a:r>
              <a:rPr lang="nl-BE" dirty="0"/>
              <a:t>:</a:t>
            </a:r>
          </a:p>
          <a:p>
            <a:pPr lvl="1"/>
            <a:r>
              <a:rPr lang="nl-BE" dirty="0" err="1"/>
              <a:t>All</a:t>
            </a:r>
            <a:r>
              <a:rPr lang="nl-BE" dirty="0"/>
              <a:t> these </a:t>
            </a:r>
            <a:r>
              <a:rPr lang="nl-BE" dirty="0" err="1"/>
              <a:t>characteristics</a:t>
            </a:r>
            <a:r>
              <a:rPr lang="nl-BE" dirty="0"/>
              <a:t> (</a:t>
            </a:r>
            <a:r>
              <a:rPr lang="nl-BE" dirty="0" err="1"/>
              <a:t>behaviour</a:t>
            </a:r>
            <a:r>
              <a:rPr lang="nl-BE" dirty="0"/>
              <a:t>, joints) are </a:t>
            </a:r>
            <a:r>
              <a:rPr lang="nl-BE" dirty="0" err="1"/>
              <a:t>heritable</a:t>
            </a:r>
            <a:endParaRPr lang="nl-BE" dirty="0"/>
          </a:p>
          <a:p>
            <a:pPr marL="457200" lvl="1" indent="0" algn="ctr">
              <a:buNone/>
            </a:pPr>
            <a:r>
              <a:rPr lang="nl-BE" dirty="0"/>
              <a:t> “</a:t>
            </a:r>
            <a:r>
              <a:rPr lang="nl-BE" dirty="0" err="1"/>
              <a:t>you</a:t>
            </a:r>
            <a:r>
              <a:rPr lang="nl-BE" dirty="0"/>
              <a:t> look like </a:t>
            </a:r>
            <a:r>
              <a:rPr lang="nl-BE" dirty="0" err="1"/>
              <a:t>your</a:t>
            </a:r>
            <a:r>
              <a:rPr lang="nl-BE" dirty="0"/>
              <a:t> family”</a:t>
            </a:r>
          </a:p>
          <a:p>
            <a:pPr lvl="1"/>
            <a:endParaRPr lang="nl-BE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2"/>
          <a:srcRect l="9217" t="38290" r="82922" b="39317"/>
          <a:stretch/>
        </p:blipFill>
        <p:spPr>
          <a:xfrm>
            <a:off x="2157372" y="3347774"/>
            <a:ext cx="3805679" cy="3049200"/>
          </a:xfrm>
          <a:prstGeom prst="rect">
            <a:avLst/>
          </a:prstGeom>
        </p:spPr>
      </p:pic>
      <p:pic>
        <p:nvPicPr>
          <p:cNvPr id="10" name="Picture 6" descr="Afbeelding kan het volgende bevatten: ho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221" y="3347774"/>
            <a:ext cx="4066117" cy="30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09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Solution?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Observation</a:t>
            </a:r>
            <a:r>
              <a:rPr lang="nl-BE" dirty="0"/>
              <a:t>:</a:t>
            </a:r>
          </a:p>
          <a:p>
            <a:pPr lvl="1"/>
            <a:r>
              <a:rPr lang="nl-BE" dirty="0" err="1"/>
              <a:t>All</a:t>
            </a:r>
            <a:r>
              <a:rPr lang="nl-BE" dirty="0"/>
              <a:t> these </a:t>
            </a:r>
            <a:r>
              <a:rPr lang="nl-BE" dirty="0" err="1"/>
              <a:t>characteristics</a:t>
            </a:r>
            <a:r>
              <a:rPr lang="nl-BE" dirty="0"/>
              <a:t> (</a:t>
            </a:r>
            <a:r>
              <a:rPr lang="nl-BE" dirty="0" err="1"/>
              <a:t>behaviour</a:t>
            </a:r>
            <a:r>
              <a:rPr lang="nl-BE" dirty="0"/>
              <a:t>, joints) are </a:t>
            </a:r>
            <a:r>
              <a:rPr lang="nl-BE" dirty="0" err="1"/>
              <a:t>heritable</a:t>
            </a:r>
            <a:endParaRPr lang="nl-BE" dirty="0"/>
          </a:p>
          <a:p>
            <a:pPr marL="457200" lvl="1" indent="0" algn="ctr">
              <a:buNone/>
            </a:pPr>
            <a:r>
              <a:rPr lang="nl-BE" dirty="0"/>
              <a:t> “</a:t>
            </a:r>
            <a:r>
              <a:rPr lang="nl-BE" dirty="0" err="1"/>
              <a:t>you</a:t>
            </a:r>
            <a:r>
              <a:rPr lang="nl-BE" dirty="0"/>
              <a:t> look like </a:t>
            </a:r>
            <a:r>
              <a:rPr lang="nl-BE" dirty="0" err="1"/>
              <a:t>your</a:t>
            </a:r>
            <a:r>
              <a:rPr lang="nl-BE" dirty="0"/>
              <a:t> family”</a:t>
            </a:r>
          </a:p>
          <a:p>
            <a:pPr marL="719138" lvl="1" indent="0" algn="ctr">
              <a:buNone/>
            </a:pPr>
            <a:endParaRPr lang="nl-BE" dirty="0"/>
          </a:p>
          <a:p>
            <a:pPr marL="1062038" lvl="1" indent="-342900">
              <a:buFont typeface="Symbol" panose="05050102010706020507" pitchFamily="18" charset="2"/>
              <a:buChar char="Þ"/>
            </a:pPr>
            <a:r>
              <a:rPr lang="nl-BE" dirty="0" err="1"/>
              <a:t>Improve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parents</a:t>
            </a:r>
            <a:r>
              <a:rPr lang="nl-BE" dirty="0"/>
              <a:t>				</a:t>
            </a:r>
          </a:p>
          <a:p>
            <a:pPr marL="1062038" lvl="1" indent="-342900">
              <a:buFont typeface="Symbol" panose="05050102010706020507" pitchFamily="18" charset="2"/>
              <a:buChar char="Þ"/>
            </a:pPr>
            <a:endParaRPr lang="nl-BE" dirty="0"/>
          </a:p>
          <a:p>
            <a:pPr marL="719138" lvl="1" indent="0">
              <a:buNone/>
            </a:pPr>
            <a:endParaRPr lang="nl-BE" dirty="0"/>
          </a:p>
          <a:p>
            <a:pPr marL="719138" lvl="1" indent="0">
              <a:buNone/>
            </a:pPr>
            <a:endParaRPr lang="nl-BE" dirty="0"/>
          </a:p>
          <a:p>
            <a:pPr marL="719138" lvl="1" indent="0">
              <a:buNone/>
            </a:pPr>
            <a:endParaRPr lang="nl-BE" dirty="0"/>
          </a:p>
          <a:p>
            <a:pPr lvl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71811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4127</TotalTime>
  <Words>3227</Words>
  <Application>Microsoft Macintosh PowerPoint</Application>
  <PresentationFormat>Widescreen</PresentationFormat>
  <Paragraphs>711</Paragraphs>
  <Slides>79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Arial</vt:lpstr>
      <vt:lpstr>Calibri</vt:lpstr>
      <vt:lpstr>Calibri Light</vt:lpstr>
      <vt:lpstr>Cambria Math</vt:lpstr>
      <vt:lpstr>Symbol</vt:lpstr>
      <vt:lpstr>Tema di Office</vt:lpstr>
      <vt:lpstr>Strategies for genetic diversity</vt:lpstr>
      <vt:lpstr>Situation in Belgium</vt:lpstr>
      <vt:lpstr>Situation in Belgium</vt:lpstr>
      <vt:lpstr>Situation in Belgium</vt:lpstr>
      <vt:lpstr>Why was the success rate that low?</vt:lpstr>
      <vt:lpstr>Why was the success rate that low?</vt:lpstr>
      <vt:lpstr>Solution?</vt:lpstr>
      <vt:lpstr>Solution?</vt:lpstr>
      <vt:lpstr>Solution?</vt:lpstr>
      <vt:lpstr>Solution?</vt:lpstr>
      <vt:lpstr>Purpose Dogs VZW</vt:lpstr>
      <vt:lpstr>Purpose Dogs VZW</vt:lpstr>
      <vt:lpstr>Challenges</vt:lpstr>
      <vt:lpstr>Challenges</vt:lpstr>
      <vt:lpstr>Challenges</vt:lpstr>
      <vt:lpstr>Why genetic diversity one of key features?</vt:lpstr>
      <vt:lpstr>On the origin of the dog</vt:lpstr>
      <vt:lpstr>What are the consequences?</vt:lpstr>
      <vt:lpstr>What are the consequences?</vt:lpstr>
      <vt:lpstr>What are the consequences?</vt:lpstr>
      <vt:lpstr>What are the consequences?</vt:lpstr>
      <vt:lpstr>What are the consequences?</vt:lpstr>
      <vt:lpstr>What are the consequences?</vt:lpstr>
      <vt:lpstr>Every dog/human carries genetic diseases</vt:lpstr>
      <vt:lpstr>What has caused the high prevalence of these disorders?</vt:lpstr>
      <vt:lpstr>Founder effect</vt:lpstr>
      <vt:lpstr>What has caused the high prevalence of these disorders?</vt:lpstr>
      <vt:lpstr>Popular sire effect</vt:lpstr>
      <vt:lpstr>What has caused the high prevalence of these disorders?</vt:lpstr>
      <vt:lpstr>Inbreeding</vt:lpstr>
      <vt:lpstr>Inbreeding</vt:lpstr>
      <vt:lpstr>Inbreeding</vt:lpstr>
      <vt:lpstr>What has caused the high prevalence of these disorders?</vt:lpstr>
      <vt:lpstr>What has caused the high prevalence of these disorders?</vt:lpstr>
      <vt:lpstr>But how?</vt:lpstr>
      <vt:lpstr>Practically</vt:lpstr>
      <vt:lpstr>Effective population size Ne</vt:lpstr>
      <vt:lpstr>Effective population size Ne</vt:lpstr>
      <vt:lpstr>Effective population size Ne</vt:lpstr>
      <vt:lpstr>Effective population size Ne</vt:lpstr>
      <vt:lpstr>Effective population size Ne</vt:lpstr>
      <vt:lpstr>Effective population size Ne</vt:lpstr>
      <vt:lpstr>Effective population size Ne</vt:lpstr>
      <vt:lpstr>Effective population size Ne</vt:lpstr>
      <vt:lpstr>Purpose Dogs</vt:lpstr>
      <vt:lpstr>Purpose Dogs</vt:lpstr>
      <vt:lpstr>Effective population size Ne</vt:lpstr>
      <vt:lpstr>Calculation of coefficient of inbreeding</vt:lpstr>
      <vt:lpstr>coefficient of inbreeding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coefficient of inbreeding</vt:lpstr>
      <vt:lpstr>Effective population size Ne</vt:lpstr>
      <vt:lpstr>Effective population size Ne</vt:lpstr>
      <vt:lpstr>Effective population size Ne</vt:lpstr>
      <vt:lpstr>International collaboration</vt:lpstr>
      <vt:lpstr>Results</vt:lpstr>
      <vt:lpstr>Results</vt:lpstr>
      <vt:lpstr>Results</vt:lpstr>
      <vt:lpstr>Conclusion</vt:lpstr>
      <vt:lpstr>Prof. dr. Bart Broeckx   Department of Veterinary and Biosciences laboratory of animal genetics  E bart.broeckx@ugent.be    www.ugent.be/di/di07 </vt:lpstr>
      <vt:lpstr>  </vt:lpstr>
      <vt:lpstr>PADS</vt:lpstr>
      <vt:lpstr>PADS</vt:lpstr>
      <vt:lpstr>Approaches to Diversity – Stock Acquisition</vt:lpstr>
      <vt:lpstr>Approaches to Diversity –  Access to More (Quality) Stock</vt:lpstr>
      <vt:lpstr>Cooperatives: International Breeding Cooperative (IBC)</vt:lpstr>
      <vt:lpstr>Approaches to Diversity – What To Keep/Cut</vt:lpstr>
      <vt:lpstr>Produce &amp; Keep More Breeders</vt:lpstr>
      <vt:lpstr>Options to Increase Diversity - Females</vt:lpstr>
      <vt:lpstr>Options to Increase Diversity – Males</vt:lpstr>
      <vt:lpstr>Semen Banking – Scenarios &amp; Considerations</vt:lpstr>
      <vt:lpstr>Semen Banking – Other Impacts on Diversity</vt:lpstr>
      <vt:lpstr>Barriers to Diversity</vt:lpstr>
      <vt:lpstr>Tradeoffs to Diversity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francesca.mazzucchelli@mzcongressi.com</dc:creator>
  <cp:lastModifiedBy>Jackie Clark</cp:lastModifiedBy>
  <cp:revision>66</cp:revision>
  <dcterms:created xsi:type="dcterms:W3CDTF">2022-05-11T08:40:37Z</dcterms:created>
  <dcterms:modified xsi:type="dcterms:W3CDTF">2023-03-22T16:53:33Z</dcterms:modified>
</cp:coreProperties>
</file>