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ibre Franklin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U0CHT+Zj/+kqRBgXMg4roruCD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ibreFranklin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LibreFranklin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df9414bb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2df9414bb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df9414bb4_0_5"/>
          <p:cNvSpPr/>
          <p:nvPr/>
        </p:nvSpPr>
        <p:spPr>
          <a:xfrm>
            <a:off x="2033067" y="896808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" name="Google Shape;15;g22df9414bb4_0_5"/>
          <p:cNvSpPr/>
          <p:nvPr/>
        </p:nvSpPr>
        <p:spPr>
          <a:xfrm rot="10800000">
            <a:off x="8716786" y="44572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6" name="Google Shape;16;g22df9414bb4_0_5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g22df9414bb4_0_5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8" name="Google Shape;18;g22df9414bb4_0_5"/>
          <p:cNvSpPr txBox="1"/>
          <p:nvPr>
            <p:ph idx="1" type="subTitle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9" name="Google Shape;19;g22df9414bb4_0_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df9414bb4_0_48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2df9414bb4_0_48"/>
          <p:cNvSpPr txBox="1"/>
          <p:nvPr>
            <p:ph hasCustomPrompt="1" type="title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g22df9414bb4_0_48"/>
          <p:cNvSpPr txBox="1"/>
          <p:nvPr>
            <p:ph idx="1" type="body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g22df9414bb4_0_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df9414bb4_0_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df9414bb4_0_5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5" name="Google Shape;65;g22df9414bb4_0_5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g22df9414bb4_0_55"/>
          <p:cNvSpPr txBox="1"/>
          <p:nvPr>
            <p:ph idx="10" type="dt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2df9414bb4_0_55"/>
          <p:cNvSpPr txBox="1"/>
          <p:nvPr>
            <p:ph idx="11" type="ftr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22df9414bb4_0_55"/>
          <p:cNvSpPr txBox="1"/>
          <p:nvPr>
            <p:ph idx="12" type="sldNum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22df9414bb4_0_12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22df9414bb4_0_12"/>
          <p:cNvSpPr txBox="1"/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3" name="Google Shape;23;g22df9414bb4_0_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22df9414bb4_0_16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g22df9414bb4_0_16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g22df9414bb4_0_16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" name="Google Shape;28;g22df9414bb4_0_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g22df9414bb4_0_21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g22df9414bb4_0_21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2" name="Google Shape;32;g22df9414bb4_0_21"/>
          <p:cNvSpPr txBox="1"/>
          <p:nvPr>
            <p:ph idx="1" type="body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22df9414bb4_0_21"/>
          <p:cNvSpPr txBox="1"/>
          <p:nvPr>
            <p:ph idx="2" type="body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22df9414bb4_0_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2df9414bb4_0_27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g22df9414bb4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g22df9414bb4_0_30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g22df9414bb4_0_30"/>
          <p:cNvSpPr txBox="1"/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" name="Google Shape;41;g22df9414bb4_0_30"/>
          <p:cNvSpPr txBox="1"/>
          <p:nvPr>
            <p:ph idx="1" type="body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22df9414bb4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2df9414bb4_0_35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5" name="Google Shape;45;g22df9414bb4_0_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2df9414bb4_0_38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g22df9414bb4_0_38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g22df9414bb4_0_38"/>
          <p:cNvSpPr txBox="1"/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50" name="Google Shape;50;g22df9414bb4_0_38"/>
          <p:cNvSpPr txBox="1"/>
          <p:nvPr>
            <p:ph idx="1" type="subTitle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1" name="Google Shape;51;g22df9414bb4_0_38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22df9414bb4_0_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2df9414bb4_0_45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5" name="Google Shape;55;g22df9414bb4_0_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df9414bb4_0_1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" name="Google Shape;11;g22df9414bb4_0_1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2df9414bb4_0_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west@guidingeyes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type="ctrTitle"/>
          </p:nvPr>
        </p:nvSpPr>
        <p:spPr>
          <a:xfrm>
            <a:off x="1495850" y="764700"/>
            <a:ext cx="9200400" cy="309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sz="4500"/>
              <a:t>Behavioral Scoring in </a:t>
            </a:r>
            <a:endParaRPr sz="4500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sz="4500"/>
              <a:t>Puppy Raising</a:t>
            </a:r>
            <a:endParaRPr sz="4500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t/>
            </a:r>
            <a:endParaRPr sz="4500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sz="6100"/>
              <a:t>Walk &amp; Talks</a:t>
            </a:r>
            <a:endParaRPr sz="6100"/>
          </a:p>
        </p:txBody>
      </p:sp>
      <p:sp>
        <p:nvSpPr>
          <p:cNvPr id="74" name="Google Shape;74;p1"/>
          <p:cNvSpPr txBox="1"/>
          <p:nvPr>
            <p:ph idx="1" type="subTitle"/>
          </p:nvPr>
        </p:nvSpPr>
        <p:spPr>
          <a:xfrm>
            <a:off x="1715525" y="4580025"/>
            <a:ext cx="84915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4899"/>
              <a:buNone/>
            </a:pPr>
            <a:r>
              <a:rPr lang="en-US" sz="8023"/>
              <a:t>Helen West</a:t>
            </a:r>
            <a:endParaRPr sz="8023"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874"/>
              <a:buNone/>
            </a:pPr>
            <a:r>
              <a:rPr lang="en-US" sz="4923"/>
              <a:t>Canine Behavior Specialist - Guiding Eyes for the Blind </a:t>
            </a:r>
            <a:endParaRPr sz="4923"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874"/>
              <a:buNone/>
            </a:pPr>
            <a:r>
              <a:rPr lang="en-US" sz="4923"/>
              <a:t>BCL Consultant - International Working Dog Registry</a:t>
            </a:r>
            <a:endParaRPr sz="4923"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874"/>
              <a:buNone/>
            </a:pPr>
            <a:r>
              <a:rPr lang="en-US" sz="4923" u="sng">
                <a:solidFill>
                  <a:schemeClr val="hlink"/>
                </a:solidFill>
                <a:hlinkClick r:id="rId3"/>
              </a:rPr>
              <a:t>hwest@guidingeyes.org</a:t>
            </a:r>
            <a:r>
              <a:rPr lang="en-US" sz="4923"/>
              <a:t>, helen.west@iwdr.org</a:t>
            </a:r>
            <a:endParaRPr sz="4923"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5153900" y="281125"/>
            <a:ext cx="68403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ibre Franklin"/>
              <a:buNone/>
            </a:pPr>
            <a:r>
              <a:rPr b="1" lang="en-US" sz="4100">
                <a:solidFill>
                  <a:srgbClr val="000000"/>
                </a:solidFill>
              </a:rPr>
              <a:t>What we have learned over the years?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5154025" y="1705700"/>
            <a:ext cx="6363300" cy="48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05784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61">
                <a:solidFill>
                  <a:srgbClr val="000000"/>
                </a:solidFill>
              </a:rPr>
              <a:t>Relationship matters, especially;</a:t>
            </a:r>
            <a:endParaRPr sz="3161">
              <a:solidFill>
                <a:srgbClr val="000000"/>
              </a:solidFill>
            </a:endParaRPr>
          </a:p>
          <a:p>
            <a:pPr indent="-405784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61">
                <a:solidFill>
                  <a:srgbClr val="000000"/>
                </a:solidFill>
              </a:rPr>
              <a:t>Clear communication, use of verbal praise and touch for connection</a:t>
            </a:r>
            <a:endParaRPr sz="2661">
              <a:solidFill>
                <a:srgbClr val="000000"/>
              </a:solidFill>
            </a:endParaRPr>
          </a:p>
          <a:p>
            <a:pPr indent="-405784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61">
                <a:solidFill>
                  <a:srgbClr val="000000"/>
                </a:solidFill>
              </a:rPr>
              <a:t>Importance of repeated positive experiences with time to process things, to build confidence and time to resolve stress after events </a:t>
            </a:r>
            <a:endParaRPr sz="2661">
              <a:solidFill>
                <a:srgbClr val="000000"/>
              </a:solidFill>
            </a:endParaRPr>
          </a:p>
          <a:p>
            <a:pPr indent="-404626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37">
                <a:solidFill>
                  <a:srgbClr val="000000"/>
                </a:solidFill>
              </a:rPr>
              <a:t>Stress can impact both physical and psychological development so health and behavior, especially when it is chronic. </a:t>
            </a:r>
            <a:endParaRPr sz="1837">
              <a:solidFill>
                <a:srgbClr val="000000"/>
              </a:solidFill>
            </a:endParaRPr>
          </a:p>
          <a:p>
            <a:pPr indent="-404626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37">
                <a:solidFill>
                  <a:srgbClr val="000000"/>
                </a:solidFill>
              </a:rPr>
              <a:t>Teaching raisers to recognize stress and giving them the tools to help the dogs to manage this. </a:t>
            </a:r>
            <a:endParaRPr sz="1837">
              <a:solidFill>
                <a:srgbClr val="000000"/>
              </a:solidFill>
            </a:endParaRPr>
          </a:p>
          <a:p>
            <a:pPr indent="-404626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t/>
            </a:r>
            <a:endParaRPr sz="1837">
              <a:solidFill>
                <a:srgbClr val="000000"/>
              </a:solidFill>
            </a:endParaRPr>
          </a:p>
          <a:p>
            <a:pPr indent="-360176" lvl="0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37">
                <a:solidFill>
                  <a:srgbClr val="000000"/>
                </a:solidFill>
              </a:rPr>
              <a:t>Can provide a lot more data and </a:t>
            </a:r>
            <a:r>
              <a:rPr lang="en-US" sz="1837">
                <a:solidFill>
                  <a:srgbClr val="000000"/>
                </a:solidFill>
              </a:rPr>
              <a:t>insight</a:t>
            </a:r>
            <a:r>
              <a:rPr lang="en-US" sz="1837">
                <a:solidFill>
                  <a:srgbClr val="000000"/>
                </a:solidFill>
              </a:rPr>
              <a:t> to your program</a:t>
            </a:r>
            <a:endParaRPr sz="1837">
              <a:solidFill>
                <a:srgbClr val="000000"/>
              </a:solidFill>
            </a:endParaRPr>
          </a:p>
          <a:p>
            <a:pPr indent="-314198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59106"/>
              <a:buNone/>
            </a:pPr>
            <a:r>
              <a:t/>
            </a:r>
            <a:endParaRPr sz="1861">
              <a:solidFill>
                <a:srgbClr val="000000"/>
              </a:solidFill>
            </a:endParaRPr>
          </a:p>
          <a:p>
            <a:pPr indent="-405784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61">
                <a:solidFill>
                  <a:srgbClr val="000000"/>
                </a:solidFill>
              </a:rPr>
              <a:t>Focus on breeding and genetics for highly heritable traits like Body and Harness sensitivity.</a:t>
            </a:r>
            <a:endParaRPr sz="1861"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61">
              <a:solidFill>
                <a:srgbClr val="000000"/>
              </a:solidFill>
            </a:endParaRPr>
          </a:p>
          <a:p>
            <a:pPr indent="-405784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61">
                <a:solidFill>
                  <a:srgbClr val="000000"/>
                </a:solidFill>
              </a:rPr>
              <a:t>Focus on the environmental impact on the puppy during the raising period for less heritable traits like</a:t>
            </a:r>
            <a:endParaRPr sz="3161">
              <a:solidFill>
                <a:srgbClr val="000000"/>
              </a:solidFill>
            </a:endParaRPr>
          </a:p>
          <a:p>
            <a:pPr indent="-405784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61">
                <a:solidFill>
                  <a:srgbClr val="000000"/>
                </a:solidFill>
              </a:rPr>
              <a:t>Distraction</a:t>
            </a:r>
            <a:endParaRPr sz="2661">
              <a:solidFill>
                <a:srgbClr val="000000"/>
              </a:solidFill>
            </a:endParaRPr>
          </a:p>
          <a:p>
            <a:pPr indent="-405784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61">
                <a:solidFill>
                  <a:srgbClr val="000000"/>
                </a:solidFill>
              </a:rPr>
              <a:t>House manners</a:t>
            </a:r>
            <a:endParaRPr sz="2661">
              <a:solidFill>
                <a:srgbClr val="000000"/>
              </a:solidFill>
            </a:endParaRPr>
          </a:p>
          <a:p>
            <a:pPr indent="-405784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-US" sz="1861">
                <a:solidFill>
                  <a:srgbClr val="000000"/>
                </a:solidFill>
              </a:rPr>
              <a:t>Environmental soundness, noise, novel objects etc</a:t>
            </a:r>
            <a:endParaRPr sz="1861">
              <a:solidFill>
                <a:srgbClr val="000000"/>
              </a:solidFill>
            </a:endParaRPr>
          </a:p>
          <a:p>
            <a:pPr indent="-314198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1100"/>
          </a:p>
        </p:txBody>
      </p:sp>
      <p:pic>
        <p:nvPicPr>
          <p:cNvPr id="148" name="Google Shape;1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52" y="1348577"/>
            <a:ext cx="3894651" cy="389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1371600" y="1418896"/>
            <a:ext cx="9601200" cy="75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8800"/>
              <a:t>Any Questions?</a:t>
            </a:r>
            <a:endParaRPr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2"/>
          <p:cNvSpPr txBox="1"/>
          <p:nvPr>
            <p:ph type="title"/>
          </p:nvPr>
        </p:nvSpPr>
        <p:spPr>
          <a:xfrm>
            <a:off x="784743" y="685800"/>
            <a:ext cx="5793475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en-US">
                <a:solidFill>
                  <a:srgbClr val="000000"/>
                </a:solidFill>
              </a:rPr>
              <a:t>Agenda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1" name="Google Shape;81;p2"/>
          <p:cNvSpPr txBox="1"/>
          <p:nvPr>
            <p:ph idx="1" type="body"/>
          </p:nvPr>
        </p:nvSpPr>
        <p:spPr>
          <a:xfrm>
            <a:off x="784750" y="2286000"/>
            <a:ext cx="57936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6499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  <a:buChar char="●"/>
            </a:pPr>
            <a:r>
              <a:rPr lang="en-US">
                <a:solidFill>
                  <a:srgbClr val="000000"/>
                </a:solidFill>
              </a:rPr>
              <a:t>What is a walk and talk and what do they look like?</a:t>
            </a:r>
            <a:endParaRPr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66903" lvl="0" marL="384048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75000"/>
              <a:buChar char="●"/>
            </a:pPr>
            <a:r>
              <a:rPr lang="en-US">
                <a:solidFill>
                  <a:srgbClr val="000000"/>
                </a:solidFill>
              </a:rPr>
              <a:t>Who does them and why</a:t>
            </a:r>
            <a:r>
              <a:rPr lang="en-US">
                <a:solidFill>
                  <a:srgbClr val="000000"/>
                </a:solidFill>
              </a:rPr>
              <a:t> are they helpful?</a:t>
            </a:r>
            <a:endParaRPr>
              <a:solidFill>
                <a:srgbClr val="000000"/>
              </a:solidFill>
            </a:endParaRPr>
          </a:p>
          <a:p>
            <a:pPr indent="0" lvl="0" marL="384048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6499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3333"/>
              <a:buChar char="●"/>
            </a:pPr>
            <a:r>
              <a:rPr lang="en-US">
                <a:solidFill>
                  <a:srgbClr val="000000"/>
                </a:solidFill>
              </a:rPr>
              <a:t>When and where should you conduct them?</a:t>
            </a:r>
            <a:endParaRPr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83333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 b="0" l="24474" r="27277" t="0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9" name="Google Shape;89;p3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0" name="Google Shape;90;p3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3"/>
          <p:cNvSpPr txBox="1"/>
          <p:nvPr>
            <p:ph type="title"/>
          </p:nvPr>
        </p:nvSpPr>
        <p:spPr>
          <a:xfrm>
            <a:off x="7871350" y="258825"/>
            <a:ext cx="40662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ibre Franklin"/>
              <a:buNone/>
            </a:pPr>
            <a:r>
              <a:rPr b="1" lang="en-US" sz="4100" cap="none">
                <a:solidFill>
                  <a:srgbClr val="000000"/>
                </a:solidFill>
              </a:rPr>
              <a:t>W</a:t>
            </a:r>
            <a:r>
              <a:rPr b="1" lang="en-US" sz="4100">
                <a:solidFill>
                  <a:srgbClr val="000000"/>
                </a:solidFill>
              </a:rPr>
              <a:t>hat is a </a:t>
            </a:r>
            <a:endParaRPr b="1" sz="41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ibre Franklin"/>
              <a:buNone/>
            </a:pPr>
            <a:r>
              <a:rPr b="1" lang="en-US" sz="4100">
                <a:solidFill>
                  <a:srgbClr val="000000"/>
                </a:solidFill>
              </a:rPr>
              <a:t>Walk &amp; Talk and what do they look like</a:t>
            </a:r>
            <a:r>
              <a:rPr b="1" lang="en-US" sz="4100" cap="none">
                <a:solidFill>
                  <a:srgbClr val="000000"/>
                </a:solidFill>
              </a:rPr>
              <a:t>?</a:t>
            </a:r>
            <a:endParaRPr b="1" sz="2300">
              <a:solidFill>
                <a:srgbClr val="000000"/>
              </a:solidFill>
            </a:endParaRPr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1286375" y="1287000"/>
            <a:ext cx="5889600" cy="5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One on one m</a:t>
            </a:r>
            <a:r>
              <a:rPr lang="en-US" sz="2300">
                <a:solidFill>
                  <a:srgbClr val="000000"/>
                </a:solidFill>
              </a:rPr>
              <a:t>eeting in a real life situation.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Not a standardized test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O</a:t>
            </a:r>
            <a:r>
              <a:rPr lang="en-US" sz="2300">
                <a:solidFill>
                  <a:srgbClr val="000000"/>
                </a:solidFill>
              </a:rPr>
              <a:t>bserve the dog and the raiser in real life situation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More flexible because of variety of where puppy raisers live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Held at key points during the puppy’s development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Lasts about 30 minutes to an hour 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-341788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300">
                <a:solidFill>
                  <a:srgbClr val="000000"/>
                </a:solidFill>
              </a:rPr>
              <a:t>It should incorporate experiences to enable the supervisor to score a Behavior Checklist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94" name="Google Shape;94;p3"/>
          <p:cNvSpPr/>
          <p:nvPr/>
        </p:nvSpPr>
        <p:spPr>
          <a:xfrm rot="10800000">
            <a:off x="649151" y="622191"/>
            <a:ext cx="3275680" cy="4408500"/>
          </a:xfrm>
          <a:custGeom>
            <a:rect b="b" l="l" r="r" t="t"/>
            <a:pathLst>
              <a:path extrusionOk="0" h="10000" w="10002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4494670" y="2016617"/>
            <a:ext cx="3275013" cy="4408488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pic>
        <p:nvPicPr>
          <p:cNvPr id="96" name="Google Shape;9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1350" y="3426249"/>
            <a:ext cx="4320650" cy="28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does Walk and Talks and Why are they helpful?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Puppy Supervisor </a:t>
            </a:r>
            <a:endParaRPr>
              <a:solidFill>
                <a:schemeClr val="dk2"/>
              </a:solidFill>
            </a:endParaRPr>
          </a:p>
          <a:p>
            <a:pPr indent="0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Experienced BCL scorer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517200" y="1895024"/>
            <a:ext cx="5333100" cy="414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Benefits for Raiser</a:t>
            </a:r>
            <a:endParaRPr b="1" sz="25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One on one time with puppy supervisor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Ability to ask questions, or for help with challenges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Learning opportunity outside classroom setting to improve skills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Ability to see puppy supervisor work with their pup</a:t>
            </a:r>
            <a:endParaRPr sz="1800"/>
          </a:p>
        </p:txBody>
      </p:sp>
      <p:sp>
        <p:nvSpPr>
          <p:cNvPr id="108" name="Google Shape;108;p4"/>
          <p:cNvSpPr txBox="1"/>
          <p:nvPr>
            <p:ph idx="2" type="body"/>
          </p:nvPr>
        </p:nvSpPr>
        <p:spPr>
          <a:xfrm>
            <a:off x="6341700" y="18950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Benefits for Puppy Supervisor</a:t>
            </a:r>
            <a:endParaRPr b="1" sz="25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See dog and raiser outside of the classroom  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One on one time with raiser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Help raiser understand dog body language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Study influence of raiser on dog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4"/>
          <p:cNvSpPr txBox="1"/>
          <p:nvPr>
            <p:ph type="title"/>
          </p:nvPr>
        </p:nvSpPr>
        <p:spPr>
          <a:xfrm>
            <a:off x="517200" y="610700"/>
            <a:ext cx="11157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en-US" sz="4100">
                <a:solidFill>
                  <a:srgbClr val="000000"/>
                </a:solidFill>
              </a:rPr>
              <a:t>Why conduct Walk and Talks</a:t>
            </a:r>
            <a:endParaRPr b="1" sz="4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df9414bb4_0_63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en-US" sz="4100">
                <a:solidFill>
                  <a:srgbClr val="000000"/>
                </a:solidFill>
              </a:rPr>
              <a:t>Why conduct Walk and Talks</a:t>
            </a:r>
            <a:endParaRPr b="1" sz="4100">
              <a:solidFill>
                <a:srgbClr val="000000"/>
              </a:solidFill>
            </a:endParaRPr>
          </a:p>
        </p:txBody>
      </p:sp>
      <p:sp>
        <p:nvSpPr>
          <p:cNvPr id="115" name="Google Shape;115;g22df9414bb4_0_63"/>
          <p:cNvSpPr txBox="1"/>
          <p:nvPr>
            <p:ph idx="1" type="body"/>
          </p:nvPr>
        </p:nvSpPr>
        <p:spPr>
          <a:xfrm>
            <a:off x="517200" y="1895027"/>
            <a:ext cx="5333100" cy="310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Benefits for The Dog</a:t>
            </a:r>
            <a:endParaRPr b="1" sz="25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Ability to work with a more experienced handler, get clear communication and support. 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Opportunity for dog to work through any behaviors they struggle with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g22df9414bb4_0_63"/>
          <p:cNvSpPr txBox="1"/>
          <p:nvPr>
            <p:ph idx="2" type="body"/>
          </p:nvPr>
        </p:nvSpPr>
        <p:spPr>
          <a:xfrm>
            <a:off x="6341700" y="1895024"/>
            <a:ext cx="5333100" cy="461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Benefits for The Organization</a:t>
            </a:r>
            <a:endParaRPr b="1" sz="250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Regular Behavior Checklists showing dog’s  progress.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 Provide more data for EBVs or general overview of the Program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Opportunities to improve the skills of the raiser, and potentially increase the dog’s chance of success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33350" lvl="1" marL="1143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lang="en-US" sz="1800">
                <a:solidFill>
                  <a:srgbClr val="000000"/>
                </a:solidFill>
              </a:rPr>
              <a:t>Opportunity to review the teaching styles and skills of the puppy supervisor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type="title"/>
          </p:nvPr>
        </p:nvSpPr>
        <p:spPr>
          <a:xfrm>
            <a:off x="1371600" y="45082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en-US">
                <a:solidFill>
                  <a:srgbClr val="000000"/>
                </a:solidFill>
              </a:rPr>
              <a:t>When and where should you conduct walk and talks</a:t>
            </a:r>
            <a:r>
              <a:rPr b="1" lang="en-US">
                <a:solidFill>
                  <a:srgbClr val="000000"/>
                </a:solidFill>
              </a:rPr>
              <a:t>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22" name="Google Shape;122;p10"/>
          <p:cNvSpPr txBox="1"/>
          <p:nvPr>
            <p:ph idx="1" type="body"/>
          </p:nvPr>
        </p:nvSpPr>
        <p:spPr>
          <a:xfrm>
            <a:off x="774600" y="1800025"/>
            <a:ext cx="63342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67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600">
                <a:solidFill>
                  <a:srgbClr val="000000"/>
                </a:solidFill>
              </a:rPr>
              <a:t>4, 8, 13 months ideally or 2 weeks either side of those ages</a:t>
            </a:r>
            <a:endParaRPr sz="2600"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-396747" lvl="1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100">
                <a:solidFill>
                  <a:srgbClr val="000000"/>
                </a:solidFill>
              </a:rPr>
              <a:t>4 months gives early picture of effect of raising since foundational BCL at 8 weeks</a:t>
            </a:r>
            <a:endParaRPr sz="2100"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396747" lvl="1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100">
                <a:solidFill>
                  <a:srgbClr val="000000"/>
                </a:solidFill>
              </a:rPr>
              <a:t>8 months prior to or in the beginning of adolescence </a:t>
            </a:r>
            <a:endParaRPr sz="2100"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396747" lvl="1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 sz="2100">
                <a:solidFill>
                  <a:srgbClr val="000000"/>
                </a:solidFill>
              </a:rPr>
              <a:t>13 months many times after a heat, more mature, post adolescence, final look before training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23" name="Google Shape;12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200" y="1368925"/>
            <a:ext cx="1740325" cy="26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200" y="4175818"/>
            <a:ext cx="1740325" cy="221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1200" y="2868025"/>
            <a:ext cx="2633600" cy="20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975250" y="6737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en-US">
                <a:solidFill>
                  <a:srgbClr val="000000"/>
                </a:solidFill>
              </a:rPr>
              <a:t>Where can they be done?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890250" y="1601025"/>
            <a:ext cx="61416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Somewhere appropriate for the age of the pup that gives opportunities to score a behavior checklist</a:t>
            </a:r>
            <a:endParaRPr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Mall, town center, strip mall, Large store or shops, hardware store</a:t>
            </a:r>
            <a:endParaRPr sz="2100">
              <a:solidFill>
                <a:srgbClr val="000000"/>
              </a:solidFill>
            </a:endParaRPr>
          </a:p>
          <a:p>
            <a:pPr indent="-257048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Somewhere appropriate for what the pup can handle</a:t>
            </a:r>
            <a:endParaRPr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Y</a:t>
            </a:r>
            <a:r>
              <a:rPr lang="en-US" sz="2100">
                <a:solidFill>
                  <a:srgbClr val="000000"/>
                </a:solidFill>
              </a:rPr>
              <a:t>ou may have to pare down the session due to the capabilities of the pup</a:t>
            </a:r>
            <a:endParaRPr sz="2100">
              <a:solidFill>
                <a:srgbClr val="000000"/>
              </a:solidFill>
            </a:endParaRPr>
          </a:p>
          <a:p>
            <a:pPr indent="-257048" lvl="1" marL="3840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>
                <a:solidFill>
                  <a:srgbClr val="000000"/>
                </a:solidFill>
              </a:rPr>
              <a:t>Indoors or outdoors</a:t>
            </a:r>
            <a:endParaRPr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Either can be used but both is ideal</a:t>
            </a:r>
            <a:endParaRPr sz="2100">
              <a:solidFill>
                <a:srgbClr val="000000"/>
              </a:solidFill>
            </a:endParaRPr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7825150" y="871350"/>
            <a:ext cx="38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150" y="1362425"/>
            <a:ext cx="4477600" cy="258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3950" y="4257250"/>
            <a:ext cx="3038050" cy="22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>
                <a:solidFill>
                  <a:srgbClr val="000000"/>
                </a:solidFill>
              </a:rPr>
              <a:t>Other considerations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1371600" y="15621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0312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1"/>
              <a:buChar char="●"/>
            </a:pPr>
            <a:r>
              <a:rPr lang="en-US" sz="2251">
                <a:solidFill>
                  <a:srgbClr val="000000"/>
                </a:solidFill>
              </a:rPr>
              <a:t>Before the Walk and talk, ask raiser to fill out a Raiser Survey</a:t>
            </a:r>
            <a:endParaRPr sz="2251"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160"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2060">
                <a:solidFill>
                  <a:srgbClr val="000000"/>
                </a:solidFill>
              </a:rPr>
              <a:t>raiser can list challenges or questions they are having</a:t>
            </a:r>
            <a:endParaRPr sz="2060"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2060">
                <a:solidFill>
                  <a:srgbClr val="000000"/>
                </a:solidFill>
              </a:rPr>
              <a:t>raiser can give feedback on their experience as a raiser with your organization</a:t>
            </a:r>
            <a:endParaRPr sz="2060">
              <a:solidFill>
                <a:srgbClr val="000000"/>
              </a:solidFill>
            </a:endParaRPr>
          </a:p>
          <a:p>
            <a:pPr indent="0" lvl="0" marL="8412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2060">
                <a:solidFill>
                  <a:srgbClr val="000000"/>
                </a:solidFill>
              </a:rPr>
              <a:t>collects any other information you would like prior to the W&amp;T</a:t>
            </a:r>
            <a:endParaRPr sz="2060"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160">
              <a:solidFill>
                <a:srgbClr val="000000"/>
              </a:solidFill>
            </a:endParaRPr>
          </a:p>
          <a:p>
            <a:pPr indent="-380312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41"/>
              <a:buChar char="●"/>
            </a:pPr>
            <a:r>
              <a:rPr lang="en-US" sz="2251">
                <a:solidFill>
                  <a:srgbClr val="000000"/>
                </a:solidFill>
              </a:rPr>
              <a:t>During the W&amp;T ask raiser specific questions in relation to the BCL items</a:t>
            </a:r>
            <a:endParaRPr sz="2251">
              <a:solidFill>
                <a:srgbClr val="000000"/>
              </a:solidFill>
            </a:endParaRPr>
          </a:p>
          <a:p>
            <a:pPr indent="0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160">
              <a:solidFill>
                <a:srgbClr val="000000"/>
              </a:solidFill>
            </a:endParaRPr>
          </a:p>
          <a:p>
            <a:pPr indent="-380312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41"/>
              <a:buChar char="●"/>
            </a:pPr>
            <a:r>
              <a:rPr lang="en-US" sz="2251">
                <a:solidFill>
                  <a:srgbClr val="000000"/>
                </a:solidFill>
              </a:rPr>
              <a:t>After the W&amp;T provide written feedback  to the raiser about what they are doing well and 2 to 3 areas to work on</a:t>
            </a:r>
            <a:endParaRPr sz="2251">
              <a:solidFill>
                <a:srgbClr val="000000"/>
              </a:solidFill>
            </a:endParaRPr>
          </a:p>
          <a:p>
            <a:pPr indent="-257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r>
              <a:t/>
            </a:r>
            <a:endParaRPr sz="2160">
              <a:solidFill>
                <a:srgbClr val="000000"/>
              </a:solidFill>
            </a:endParaRPr>
          </a:p>
          <a:p>
            <a:pPr indent="-257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50"/>
              <a:buNone/>
            </a:pPr>
            <a:r>
              <a:t/>
            </a:r>
            <a:endParaRPr sz="21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2023-02-01T16:26:58Z</dcterms:created>
  <dc:creator>Susan Kroha</dc:creator>
</cp:coreProperties>
</file>